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86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41" r:id="rId48"/>
    <p:sldId id="340" r:id="rId49"/>
    <p:sldId id="338" r:id="rId50"/>
    <p:sldId id="339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69" d="100"/>
          <a:sy n="69" d="100"/>
        </p:scale>
        <p:origin x="-468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slide" Target="slides/slide82.xml"/><Relationship Id="rId89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tableStyles" Target="tableStyles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CD9B18-8E9D-4449-93DB-CF1214F333CC}" type="datetimeFigureOut">
              <a:rPr lang="fr-FR" smtClean="0"/>
              <a:pPr/>
              <a:t>19/09/2021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90316-CB77-4D9F-9664-53277EABB725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 smtClean="0"/>
          </a:p>
        </p:txBody>
      </p:sp>
      <p:sp>
        <p:nvSpPr>
          <p:cNvPr id="8499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9DB2D5-3236-4DAB-A551-504CE5DEFFDF}" type="slidenum">
              <a:rPr lang="fr-FR" smtClean="0"/>
              <a:pPr/>
              <a:t>77</a:t>
            </a:fld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B33D43-E2C1-4F09-BDB2-F5421026913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4EF23-66C7-410F-A809-DD01554B3E4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C1936A-CD5F-4E94-B864-B34A6A9080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F5FEC-75C3-4D98-9C36-034805B3678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A4CE2D-049C-440F-9386-7E274539FC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1357B-C32D-4F89-A8EB-344F7B36EAA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03E78C-B3CD-40D1-813A-951A30DA0E2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D86A8-844F-4836-B381-35172996F31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FD9B80-915E-4BF3-8D24-C66D38CB779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FD2AF4-99F6-4A95-8011-570EF289BF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9B39D0-3D01-4552-9883-F6A96B9DFC2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BD360-FBB0-4FF0-98F9-88B36008B40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31D4F-13A4-4919-9DF6-E2E1C0C9169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F04DB-AF37-4ED1-BA22-BE9E9D81FC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BAF2C-F70B-4A83-A075-C31B5F887D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F242A6-3B83-428F-A02C-6E047E981DD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0A3D3-5340-4E5A-A87F-EB0578E189D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0F4FA-1463-4D3A-8269-1604346F33B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E9F66-F9E3-4C68-A4D0-FE0CC93B80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52E2A-E831-4B0E-8C35-0977F52CB3F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17AF4D-8E9E-4C2F-B599-FE7717EDD4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8DCD3-2BCC-41BB-AF49-0A270D16774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EEF9B-4825-4E3D-AD53-257A2C401D4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EE1A2-10F6-4D55-9B3D-FEF8CFF313F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7BE2A1-15A7-4181-9F5B-0C6C4A38399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249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249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99612CC-BEFA-4403-B347-6792113A42D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12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17.jpe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5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240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WordArt 5"/>
          <p:cNvSpPr>
            <a:spLocks noChangeAspect="1" noChangeArrowheads="1" noChangeShapeType="1" noTextEdit="1"/>
          </p:cNvSpPr>
          <p:nvPr/>
        </p:nvSpPr>
        <p:spPr bwMode="auto">
          <a:xfrm>
            <a:off x="2124075" y="2565400"/>
            <a:ext cx="6513513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الاساتدة</a:t>
            </a: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  ـ جنيدي الزهرة  </a:t>
            </a:r>
          </a:p>
          <a:p>
            <a:pPr algn="ctr" rtl="1"/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         </a:t>
            </a:r>
            <a:r>
              <a:rPr lang="fr-FR" sz="2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lang="ar-DZ" sz="20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ar-DZ" sz="20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ـ ولد قادة نجادي  </a:t>
            </a:r>
            <a:endParaRPr lang="fr-FR" sz="20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3076" name="WordArt 6"/>
          <p:cNvSpPr>
            <a:spLocks noChangeAspect="1" noChangeArrowheads="1" noChangeShapeType="1" noTextEdit="1"/>
          </p:cNvSpPr>
          <p:nvPr/>
        </p:nvSpPr>
        <p:spPr bwMode="auto">
          <a:xfrm>
            <a:off x="468313" y="4868863"/>
            <a:ext cx="5257800" cy="931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FF"/>
                </a:solidFill>
                <a:latin typeface="Arial"/>
                <a:cs typeface="Arial"/>
              </a:rPr>
              <a:t>تحت اشراف السيد مكاوي محمد</a:t>
            </a:r>
            <a:endParaRPr lang="fr-FR" sz="20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FF"/>
              </a:solidFill>
              <a:latin typeface="Arial"/>
              <a:cs typeface="Arial"/>
            </a:endParaRPr>
          </a:p>
        </p:txBody>
      </p:sp>
      <p:sp>
        <p:nvSpPr>
          <p:cNvPr id="3077" name="WordArt 7"/>
          <p:cNvSpPr>
            <a:spLocks noChangeArrowheads="1" noChangeShapeType="1" noTextEdit="1"/>
          </p:cNvSpPr>
          <p:nvPr/>
        </p:nvSpPr>
        <p:spPr bwMode="auto">
          <a:xfrm>
            <a:off x="5795963" y="1412875"/>
            <a:ext cx="3005137" cy="6413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/>
            <a:r>
              <a:rPr lang="ar-DZ" sz="24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"/>
                <a:cs typeface="Arial"/>
              </a:rPr>
              <a:t>من اعداد :</a:t>
            </a:r>
            <a:endParaRPr lang="fr-FR" sz="24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"/>
              <a:cs typeface="Arial"/>
            </a:endParaRPr>
          </a:p>
        </p:txBody>
      </p:sp>
      <p:sp>
        <p:nvSpPr>
          <p:cNvPr id="6" name="ZoneTexte 3"/>
          <p:cNvSpPr txBox="1"/>
          <p:nvPr/>
        </p:nvSpPr>
        <p:spPr>
          <a:xfrm>
            <a:off x="2501900" y="0"/>
            <a:ext cx="4284663" cy="7920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rgbClr val="FF330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fr-F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>
              <a:defRPr/>
            </a:pPr>
            <a:r>
              <a:rPr lang="ar-DZ" sz="2000" b="1" dirty="0" smtClean="0">
                <a:solidFill>
                  <a:schemeClr val="tx1"/>
                </a:solidFill>
              </a:rPr>
              <a:t>متقن محمد </a:t>
            </a:r>
            <a:r>
              <a:rPr lang="ar-DZ" sz="2000" b="1" dirty="0" err="1" smtClean="0">
                <a:solidFill>
                  <a:schemeClr val="tx1"/>
                </a:solidFill>
              </a:rPr>
              <a:t>بوضياف</a:t>
            </a:r>
            <a:r>
              <a:rPr lang="ar-DZ" sz="2000" b="1" dirty="0" smtClean="0">
                <a:solidFill>
                  <a:schemeClr val="tx1"/>
                </a:solidFill>
              </a:rPr>
              <a:t> –</a:t>
            </a:r>
            <a:r>
              <a:rPr lang="ar-DZ" sz="2000" b="1" dirty="0" err="1" smtClean="0">
                <a:solidFill>
                  <a:schemeClr val="tx1"/>
                </a:solidFill>
              </a:rPr>
              <a:t>الرباحية</a:t>
            </a:r>
            <a:r>
              <a:rPr lang="ar-DZ" sz="2000" b="1" dirty="0" smtClean="0">
                <a:solidFill>
                  <a:schemeClr val="tx1"/>
                </a:solidFill>
              </a:rPr>
              <a:t>- ولاية سعيدة</a:t>
            </a:r>
          </a:p>
          <a:p>
            <a:pPr algn="ctr" rtl="1">
              <a:defRPr/>
            </a:pPr>
            <a:r>
              <a:rPr lang="fr-FR" sz="2000" b="1" dirty="0">
                <a:solidFill>
                  <a:schemeClr val="tx1"/>
                </a:solidFill>
              </a:rPr>
              <a:t>marouaneouldkada@gmail.com</a:t>
            </a:r>
          </a:p>
          <a:p>
            <a:pPr algn="ctr" rtl="1">
              <a:defRPr/>
            </a:pPr>
            <a:endParaRPr lang="fr-FR" sz="2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 descr="H:\SHARP_EL531-10.jpg"/>
          <p:cNvPicPr>
            <a:picLocks noChangeAspect="1" noChangeArrowheads="1"/>
          </p:cNvPicPr>
          <p:nvPr/>
        </p:nvPicPr>
        <p:blipFill>
          <a:blip r:embed="rId2"/>
          <a:srcRect l="10265" t="3722" r="9666" b="5742"/>
          <a:stretch>
            <a:fillRect/>
          </a:stretch>
        </p:blipFill>
        <p:spPr bwMode="auto">
          <a:xfrm>
            <a:off x="2071688" y="642938"/>
            <a:ext cx="2786062" cy="521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Légende encadrée 2 2"/>
          <p:cNvSpPr/>
          <p:nvPr/>
        </p:nvSpPr>
        <p:spPr bwMode="auto">
          <a:xfrm>
            <a:off x="6072198" y="3143248"/>
            <a:ext cx="2357454" cy="71438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52393"/>
              <a:gd name="adj6" fmla="val -119611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fr-FR" b="1" dirty="0">
                <a:solidFill>
                  <a:schemeClr val="tx1"/>
                </a:solidFill>
              </a:rPr>
              <a:t>Calculatrice Sharp</a:t>
            </a:r>
            <a:r>
              <a:rPr lang="ar-DZ" b="1" dirty="0">
                <a:solidFill>
                  <a:schemeClr val="tx1"/>
                </a:solidFill>
              </a:rPr>
              <a:t> أيام زمان أعوام </a:t>
            </a:r>
            <a:r>
              <a:rPr lang="en-US" b="1" dirty="0">
                <a:solidFill>
                  <a:schemeClr val="tx1"/>
                </a:solidFill>
              </a:rPr>
              <a:t>198x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87313"/>
            <a:ext cx="8639175" cy="6683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" name="Groupe 92"/>
          <p:cNvGrpSpPr/>
          <p:nvPr/>
        </p:nvGrpSpPr>
        <p:grpSpPr>
          <a:xfrm>
            <a:off x="4239197" y="4052380"/>
            <a:ext cx="1133475" cy="369887"/>
            <a:chOff x="4239197" y="4052380"/>
            <a:chExt cx="1133475" cy="369887"/>
          </a:xfrm>
        </p:grpSpPr>
        <p:sp>
          <p:nvSpPr>
            <p:cNvPr id="164" name="Oval 205"/>
            <p:cNvSpPr>
              <a:spLocks noChangeAspect="1" noChangeArrowheads="1"/>
            </p:cNvSpPr>
            <p:nvPr/>
          </p:nvSpPr>
          <p:spPr bwMode="auto">
            <a:xfrm>
              <a:off x="4875213" y="4134839"/>
              <a:ext cx="193675" cy="193675"/>
            </a:xfrm>
            <a:prstGeom prst="ellips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6275" name="Rectangle 120"/>
            <p:cNvSpPr>
              <a:spLocks noChangeArrowheads="1"/>
            </p:cNvSpPr>
            <p:nvPr/>
          </p:nvSpPr>
          <p:spPr bwMode="auto">
            <a:xfrm>
              <a:off x="4239197" y="4052380"/>
              <a:ext cx="1133475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b="1" dirty="0">
                  <a:ea typeface="Times New Roman" pitchFamily="18" charset="0"/>
                  <a:cs typeface="Arabic Transparent" pitchFamily="2" charset="-78"/>
                </a:rPr>
                <a:t>S = a + b</a:t>
              </a:r>
              <a:endParaRPr lang="fr-FR" b="1" dirty="0">
                <a:ea typeface="Times New Roman" pitchFamily="18" charset="0"/>
                <a:cs typeface="Arabic Transparent" pitchFamily="2" charset="-78"/>
              </a:endParaRPr>
            </a:p>
          </p:txBody>
        </p:sp>
      </p:grp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7727981" y="174625"/>
            <a:ext cx="12731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1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ـ الجامع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 dirty="0">
                <a:cs typeface="Arabic Transparent" pitchFamily="2" charset="-78"/>
              </a:rPr>
              <a:t> </a:t>
            </a:r>
            <a:endParaRPr lang="en-US" b="1" dirty="0">
              <a:cs typeface="Arabic Transparent" pitchFamily="2" charset="-78"/>
            </a:endParaRP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7423150" y="538163"/>
            <a:ext cx="16859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1ـ نصف الجامع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/>
              <a:t> </a:t>
            </a:r>
            <a:endParaRPr lang="en-US" b="1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0" y="533400"/>
            <a:ext cx="7648575" cy="106182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نصف الجامع عبارة عن دارة منطقية ذات مدخلين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a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،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b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و مخرجين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،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R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، بحيث هذه الدارة</a:t>
            </a:r>
          </a:p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تقوم بعملية الجمع بين بيتين 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(2bits)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دون الأخذ بعين الاعتبار الاحتفاظ الناتج عن البيتين السابقين.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5047" name="Text Box 471"/>
          <p:cNvSpPr txBox="1">
            <a:spLocks noChangeArrowheads="1"/>
          </p:cNvSpPr>
          <p:nvPr/>
        </p:nvSpPr>
        <p:spPr bwMode="auto">
          <a:xfrm>
            <a:off x="6000760" y="1857364"/>
            <a:ext cx="294957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336600"/>
                </a:solidFill>
                <a:cs typeface="Arabic Transparent" pitchFamily="2" charset="-78"/>
              </a:rPr>
              <a:t>نصف الجامع لعدد </a:t>
            </a:r>
            <a:r>
              <a:rPr lang="fr-FR" b="1" u="sng" dirty="0">
                <a:solidFill>
                  <a:srgbClr val="336600"/>
                </a:solidFill>
                <a:cs typeface="Arabic Transparent" pitchFamily="2" charset="-78"/>
              </a:rPr>
              <a:t>2 </a:t>
            </a:r>
            <a:r>
              <a:rPr lang="ar-DZ" b="1" u="sng" dirty="0">
                <a:solidFill>
                  <a:srgbClr val="336600"/>
                </a:solidFill>
                <a:cs typeface="Arabic Transparent" pitchFamily="2" charset="-78"/>
              </a:rPr>
              <a:t> بيت </a:t>
            </a:r>
            <a:r>
              <a:rPr lang="fr-FR" b="1" u="sng" dirty="0">
                <a:solidFill>
                  <a:srgbClr val="336600"/>
                </a:solidFill>
                <a:cs typeface="Arabic Transparent" pitchFamily="2" charset="-78"/>
              </a:rPr>
              <a:t>(bit)</a:t>
            </a:r>
            <a:r>
              <a:rPr lang="ar-DZ" b="1" u="sng" dirty="0">
                <a:solidFill>
                  <a:srgbClr val="336600"/>
                </a:solidFill>
                <a:cs typeface="Arabic Transparent" pitchFamily="2" charset="-78"/>
              </a:rPr>
              <a:t>.</a:t>
            </a:r>
            <a:endParaRPr lang="fr-FR" b="1" u="sng" dirty="0">
              <a:solidFill>
                <a:srgbClr val="336600"/>
              </a:solidFill>
              <a:cs typeface="Arabic Transparent" pitchFamily="2" charset="-78"/>
            </a:endParaRPr>
          </a:p>
        </p:txBody>
      </p:sp>
      <p:sp>
        <p:nvSpPr>
          <p:cNvPr id="6158" name="Line 450"/>
          <p:cNvSpPr>
            <a:spLocks noChangeShapeType="1"/>
          </p:cNvSpPr>
          <p:nvPr/>
        </p:nvSpPr>
        <p:spPr bwMode="auto">
          <a:xfrm>
            <a:off x="2568575" y="2420938"/>
            <a:ext cx="274638" cy="1587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grpSp>
        <p:nvGrpSpPr>
          <p:cNvPr id="2" name="Groupe 79"/>
          <p:cNvGrpSpPr>
            <a:grpSpLocks/>
          </p:cNvGrpSpPr>
          <p:nvPr/>
        </p:nvGrpSpPr>
        <p:grpSpPr bwMode="auto">
          <a:xfrm>
            <a:off x="2484438" y="1649413"/>
            <a:ext cx="1947862" cy="901700"/>
            <a:chOff x="2484438" y="1649413"/>
            <a:chExt cx="1947862" cy="901700"/>
          </a:xfrm>
        </p:grpSpPr>
        <p:sp>
          <p:nvSpPr>
            <p:cNvPr id="99396" name="Line 448"/>
            <p:cNvSpPr>
              <a:spLocks noChangeShapeType="1"/>
            </p:cNvSpPr>
            <p:nvPr/>
          </p:nvSpPr>
          <p:spPr bwMode="auto">
            <a:xfrm>
              <a:off x="2484438" y="1855788"/>
              <a:ext cx="361950" cy="158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99397" name="Line 449"/>
            <p:cNvSpPr>
              <a:spLocks noChangeShapeType="1"/>
            </p:cNvSpPr>
            <p:nvPr/>
          </p:nvSpPr>
          <p:spPr bwMode="auto">
            <a:xfrm>
              <a:off x="2484438" y="2284413"/>
              <a:ext cx="360362" cy="158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99398" name="Rectangle 451"/>
            <p:cNvSpPr>
              <a:spLocks noChangeArrowheads="1"/>
            </p:cNvSpPr>
            <p:nvPr/>
          </p:nvSpPr>
          <p:spPr bwMode="auto">
            <a:xfrm>
              <a:off x="2843213" y="1649413"/>
              <a:ext cx="1228725" cy="90170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99399" name="Line 452"/>
            <p:cNvSpPr>
              <a:spLocks noChangeShapeType="1"/>
            </p:cNvSpPr>
            <p:nvPr/>
          </p:nvSpPr>
          <p:spPr bwMode="auto">
            <a:xfrm>
              <a:off x="4071938" y="1919288"/>
              <a:ext cx="360362" cy="158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99412" name="Text Box 475"/>
            <p:cNvSpPr txBox="1">
              <a:spLocks noChangeArrowheads="1"/>
            </p:cNvSpPr>
            <p:nvPr/>
          </p:nvSpPr>
          <p:spPr bwMode="auto">
            <a:xfrm>
              <a:off x="3065457" y="1773238"/>
              <a:ext cx="720725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ar-DZ" b="1" dirty="0">
                  <a:solidFill>
                    <a:schemeClr val="tx1"/>
                  </a:solidFill>
                </a:rPr>
                <a:t>الجامع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99413" name="Text Box 476"/>
            <p:cNvSpPr txBox="1">
              <a:spLocks noChangeArrowheads="1"/>
            </p:cNvSpPr>
            <p:nvPr/>
          </p:nvSpPr>
          <p:spPr bwMode="auto">
            <a:xfrm>
              <a:off x="2757488" y="2114551"/>
              <a:ext cx="1368425" cy="3048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Additionneur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86" name="Line 452"/>
            <p:cNvSpPr>
              <a:spLocks noChangeShapeType="1"/>
            </p:cNvSpPr>
            <p:nvPr/>
          </p:nvSpPr>
          <p:spPr bwMode="auto">
            <a:xfrm>
              <a:off x="4071938" y="2357438"/>
              <a:ext cx="36036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87" name="ZoneTexte 86"/>
          <p:cNvSpPr txBox="1"/>
          <p:nvPr/>
        </p:nvSpPr>
        <p:spPr>
          <a:xfrm>
            <a:off x="2062145" y="2071678"/>
            <a:ext cx="57150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 err="1">
                <a:solidFill>
                  <a:schemeClr val="tx1"/>
                </a:solidFill>
              </a:rPr>
              <a:t>Bn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88" name="ZoneTexte 87"/>
          <p:cNvSpPr txBox="1"/>
          <p:nvPr/>
        </p:nvSpPr>
        <p:spPr>
          <a:xfrm>
            <a:off x="2071670" y="1643050"/>
            <a:ext cx="57150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/>
                </a:solidFill>
              </a:rPr>
              <a:t>An</a:t>
            </a:r>
          </a:p>
        </p:txBody>
      </p:sp>
      <p:sp>
        <p:nvSpPr>
          <p:cNvPr id="89" name="ZoneTexte 88"/>
          <p:cNvSpPr txBox="1"/>
          <p:nvPr/>
        </p:nvSpPr>
        <p:spPr>
          <a:xfrm>
            <a:off x="4400549" y="1714488"/>
            <a:ext cx="57150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/>
                </a:solidFill>
              </a:rPr>
              <a:t>Sn</a:t>
            </a:r>
          </a:p>
        </p:txBody>
      </p:sp>
      <p:sp>
        <p:nvSpPr>
          <p:cNvPr id="90" name="ZoneTexte 89"/>
          <p:cNvSpPr txBox="1"/>
          <p:nvPr/>
        </p:nvSpPr>
        <p:spPr>
          <a:xfrm>
            <a:off x="4405311" y="2143116"/>
            <a:ext cx="57150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/>
                </a:solidFill>
              </a:rPr>
              <a:t>Rn</a:t>
            </a:r>
          </a:p>
        </p:txBody>
      </p:sp>
      <p:sp>
        <p:nvSpPr>
          <p:cNvPr id="85" name="Rectangle 176"/>
          <p:cNvSpPr>
            <a:spLocks noChangeArrowheads="1"/>
          </p:cNvSpPr>
          <p:nvPr/>
        </p:nvSpPr>
        <p:spPr bwMode="auto">
          <a:xfrm>
            <a:off x="630238" y="3355975"/>
            <a:ext cx="32573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b="1">
                <a:solidFill>
                  <a:schemeClr val="tx1"/>
                </a:solidFill>
                <a:cs typeface="Times New Roman" pitchFamily="18" charset="0"/>
              </a:rPr>
              <a:t>b</a:t>
            </a:r>
          </a:p>
        </p:txBody>
      </p:sp>
      <p:sp>
        <p:nvSpPr>
          <p:cNvPr id="91" name="Rectangle 177"/>
          <p:cNvSpPr>
            <a:spLocks noChangeArrowheads="1"/>
          </p:cNvSpPr>
          <p:nvPr/>
        </p:nvSpPr>
        <p:spPr bwMode="auto">
          <a:xfrm>
            <a:off x="1092200" y="3341688"/>
            <a:ext cx="31290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98" name="Rectangle 178"/>
          <p:cNvSpPr>
            <a:spLocks noChangeArrowheads="1"/>
          </p:cNvSpPr>
          <p:nvPr/>
        </p:nvSpPr>
        <p:spPr bwMode="auto">
          <a:xfrm>
            <a:off x="1622283" y="3357563"/>
            <a:ext cx="33855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104" name="Rectangle 179"/>
          <p:cNvSpPr>
            <a:spLocks noChangeArrowheads="1"/>
          </p:cNvSpPr>
          <p:nvPr/>
        </p:nvSpPr>
        <p:spPr bwMode="auto">
          <a:xfrm>
            <a:off x="2184258" y="3357995"/>
            <a:ext cx="35137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105" name="Rectangle 184"/>
          <p:cNvSpPr>
            <a:spLocks noChangeArrowheads="1"/>
          </p:cNvSpPr>
          <p:nvPr/>
        </p:nvSpPr>
        <p:spPr bwMode="auto">
          <a:xfrm>
            <a:off x="1135063" y="372608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06" name="Rectangle 186"/>
          <p:cNvSpPr>
            <a:spLocks noChangeArrowheads="1"/>
          </p:cNvSpPr>
          <p:nvPr/>
        </p:nvSpPr>
        <p:spPr bwMode="auto">
          <a:xfrm>
            <a:off x="1125538" y="4088202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07" name="Rectangle 187"/>
          <p:cNvSpPr>
            <a:spLocks noChangeArrowheads="1"/>
          </p:cNvSpPr>
          <p:nvPr/>
        </p:nvSpPr>
        <p:spPr bwMode="auto">
          <a:xfrm>
            <a:off x="1135063" y="4460902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08" name="Rectangle 188"/>
          <p:cNvSpPr>
            <a:spLocks noChangeArrowheads="1"/>
          </p:cNvSpPr>
          <p:nvPr/>
        </p:nvSpPr>
        <p:spPr bwMode="auto">
          <a:xfrm>
            <a:off x="1128713" y="483396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09" name="Rectangle 189"/>
          <p:cNvSpPr>
            <a:spLocks noChangeArrowheads="1"/>
          </p:cNvSpPr>
          <p:nvPr/>
        </p:nvSpPr>
        <p:spPr bwMode="auto">
          <a:xfrm>
            <a:off x="611188" y="3722914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10" name="Rectangle 190"/>
          <p:cNvSpPr>
            <a:spLocks noChangeArrowheads="1"/>
          </p:cNvSpPr>
          <p:nvPr/>
        </p:nvSpPr>
        <p:spPr bwMode="auto">
          <a:xfrm>
            <a:off x="604838" y="409772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11" name="Rectangle 191"/>
          <p:cNvSpPr>
            <a:spLocks noChangeArrowheads="1"/>
          </p:cNvSpPr>
          <p:nvPr/>
        </p:nvSpPr>
        <p:spPr bwMode="auto">
          <a:xfrm>
            <a:off x="596900" y="445772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12" name="Rectangle 192"/>
          <p:cNvSpPr>
            <a:spLocks noChangeArrowheads="1"/>
          </p:cNvSpPr>
          <p:nvPr/>
        </p:nvSpPr>
        <p:spPr bwMode="auto">
          <a:xfrm>
            <a:off x="603250" y="4837140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13" name="Rectangle 193"/>
          <p:cNvSpPr>
            <a:spLocks noChangeArrowheads="1"/>
          </p:cNvSpPr>
          <p:nvPr/>
        </p:nvSpPr>
        <p:spPr bwMode="auto">
          <a:xfrm>
            <a:off x="1663700" y="3726089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14" name="Rectangle 194"/>
          <p:cNvSpPr>
            <a:spLocks noChangeArrowheads="1"/>
          </p:cNvSpPr>
          <p:nvPr/>
        </p:nvSpPr>
        <p:spPr bwMode="auto">
          <a:xfrm>
            <a:off x="1652588" y="4089790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15" name="Rectangle 195"/>
          <p:cNvSpPr>
            <a:spLocks noChangeArrowheads="1"/>
          </p:cNvSpPr>
          <p:nvPr/>
        </p:nvSpPr>
        <p:spPr bwMode="auto">
          <a:xfrm>
            <a:off x="1654175" y="4463478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16" name="Rectangle 196"/>
          <p:cNvSpPr>
            <a:spLocks noChangeArrowheads="1"/>
          </p:cNvSpPr>
          <p:nvPr/>
        </p:nvSpPr>
        <p:spPr bwMode="auto">
          <a:xfrm>
            <a:off x="1668463" y="483056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17" name="Rectangle 197"/>
          <p:cNvSpPr>
            <a:spLocks noChangeArrowheads="1"/>
          </p:cNvSpPr>
          <p:nvPr/>
        </p:nvSpPr>
        <p:spPr bwMode="auto">
          <a:xfrm>
            <a:off x="2159000" y="372132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18" name="Rectangle 198"/>
          <p:cNvSpPr>
            <a:spLocks noChangeArrowheads="1"/>
          </p:cNvSpPr>
          <p:nvPr/>
        </p:nvSpPr>
        <p:spPr bwMode="auto">
          <a:xfrm>
            <a:off x="2162175" y="408622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19" name="Rectangle 199"/>
          <p:cNvSpPr>
            <a:spLocks noChangeArrowheads="1"/>
          </p:cNvSpPr>
          <p:nvPr/>
        </p:nvSpPr>
        <p:spPr bwMode="auto">
          <a:xfrm>
            <a:off x="2162175" y="4460902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20" name="Rectangle 200"/>
          <p:cNvSpPr>
            <a:spLocks noChangeArrowheads="1"/>
          </p:cNvSpPr>
          <p:nvPr/>
        </p:nvSpPr>
        <p:spPr bwMode="auto">
          <a:xfrm>
            <a:off x="2152650" y="4837140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21" name="AutoShape 206"/>
          <p:cNvSpPr>
            <a:spLocks noChangeArrowheads="1"/>
          </p:cNvSpPr>
          <p:nvPr/>
        </p:nvSpPr>
        <p:spPr bwMode="auto">
          <a:xfrm>
            <a:off x="3571868" y="3633788"/>
            <a:ext cx="460382" cy="152402"/>
          </a:xfrm>
          <a:prstGeom prst="rightArrow">
            <a:avLst>
              <a:gd name="adj1" fmla="val 50000"/>
              <a:gd name="adj2" fmla="val 6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>
              <a:defRPr/>
            </a:pPr>
            <a:endParaRPr lang="fr-FR" b="1"/>
          </a:p>
        </p:txBody>
      </p:sp>
      <p:sp>
        <p:nvSpPr>
          <p:cNvPr id="122" name="AutoShape 204"/>
          <p:cNvSpPr>
            <a:spLocks noChangeArrowheads="1"/>
          </p:cNvSpPr>
          <p:nvPr/>
        </p:nvSpPr>
        <p:spPr bwMode="auto">
          <a:xfrm>
            <a:off x="3559162" y="4714884"/>
            <a:ext cx="460382" cy="152402"/>
          </a:xfrm>
          <a:prstGeom prst="rightArrow">
            <a:avLst>
              <a:gd name="adj1" fmla="val 50000"/>
              <a:gd name="adj2" fmla="val 6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>
              <a:defRPr/>
            </a:pPr>
            <a:endParaRPr lang="fr-FR" b="1"/>
          </a:p>
        </p:txBody>
      </p:sp>
      <p:sp>
        <p:nvSpPr>
          <p:cNvPr id="124" name="Rectangle 413"/>
          <p:cNvSpPr>
            <a:spLocks noChangeArrowheads="1"/>
          </p:cNvSpPr>
          <p:nvPr/>
        </p:nvSpPr>
        <p:spPr bwMode="auto">
          <a:xfrm>
            <a:off x="990600" y="2800350"/>
            <a:ext cx="12620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ar-DZ" b="1" u="sng">
                <a:solidFill>
                  <a:srgbClr val="0000FF"/>
                </a:solidFill>
                <a:cs typeface="Arabic Transparent" pitchFamily="2" charset="-78"/>
              </a:rPr>
              <a:t>جدول الحقيقة:</a:t>
            </a:r>
            <a:endParaRPr lang="fr-FR" b="1" u="sng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25" name="Text Box 415"/>
          <p:cNvSpPr txBox="1">
            <a:spLocks noChangeArrowheads="1"/>
          </p:cNvSpPr>
          <p:nvPr/>
        </p:nvSpPr>
        <p:spPr bwMode="auto">
          <a:xfrm>
            <a:off x="3635375" y="2997200"/>
            <a:ext cx="21605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0000FF"/>
                </a:solidFill>
              </a:rPr>
              <a:t>المعادلات المنطقية</a:t>
            </a:r>
            <a:endParaRPr lang="fr-FR" b="1" u="sng" dirty="0">
              <a:solidFill>
                <a:srgbClr val="0000FF"/>
              </a:solidFill>
            </a:endParaRPr>
          </a:p>
        </p:txBody>
      </p:sp>
      <p:sp>
        <p:nvSpPr>
          <p:cNvPr id="126" name="Text Box 389"/>
          <p:cNvSpPr txBox="1">
            <a:spLocks noChangeArrowheads="1"/>
          </p:cNvSpPr>
          <p:nvPr/>
        </p:nvSpPr>
        <p:spPr bwMode="auto">
          <a:xfrm>
            <a:off x="7288236" y="5653088"/>
            <a:ext cx="569912" cy="4794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127" name="Line 391"/>
          <p:cNvSpPr>
            <a:spLocks noChangeShapeType="1"/>
          </p:cNvSpPr>
          <p:nvPr/>
        </p:nvSpPr>
        <p:spPr bwMode="auto">
          <a:xfrm flipV="1">
            <a:off x="5594350" y="6430963"/>
            <a:ext cx="1187450" cy="0"/>
          </a:xfrm>
          <a:prstGeom prst="line">
            <a:avLst/>
          </a:prstGeom>
          <a:ln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28" name="Line 393"/>
          <p:cNvSpPr>
            <a:spLocks noChangeShapeType="1"/>
          </p:cNvSpPr>
          <p:nvPr/>
        </p:nvSpPr>
        <p:spPr bwMode="auto">
          <a:xfrm>
            <a:off x="5627688" y="5719763"/>
            <a:ext cx="1158875" cy="0"/>
          </a:xfrm>
          <a:prstGeom prst="line">
            <a:avLst/>
          </a:prstGeom>
          <a:ln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grpSp>
        <p:nvGrpSpPr>
          <p:cNvPr id="3" name="Groupe 128"/>
          <p:cNvGrpSpPr>
            <a:grpSpLocks/>
          </p:cNvGrpSpPr>
          <p:nvPr/>
        </p:nvGrpSpPr>
        <p:grpSpPr bwMode="auto">
          <a:xfrm>
            <a:off x="6783388" y="6176963"/>
            <a:ext cx="487362" cy="296862"/>
            <a:chOff x="6783388" y="6176963"/>
            <a:chExt cx="487362" cy="296862"/>
          </a:xfrm>
        </p:grpSpPr>
        <p:sp>
          <p:nvSpPr>
            <p:cNvPr id="130" name="AutoShape 392"/>
            <p:cNvSpPr>
              <a:spLocks noChangeArrowheads="1"/>
            </p:cNvSpPr>
            <p:nvPr/>
          </p:nvSpPr>
          <p:spPr bwMode="auto">
            <a:xfrm>
              <a:off x="6783388" y="6176963"/>
              <a:ext cx="263525" cy="296862"/>
            </a:xfrm>
            <a:prstGeom prst="flowChartDelay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131" name="Line 395"/>
            <p:cNvSpPr>
              <a:spLocks noChangeShapeType="1"/>
            </p:cNvSpPr>
            <p:nvPr/>
          </p:nvSpPr>
          <p:spPr bwMode="auto">
            <a:xfrm>
              <a:off x="7043738" y="6313488"/>
              <a:ext cx="2270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132" name="Text Box 396"/>
          <p:cNvSpPr txBox="1">
            <a:spLocks noChangeArrowheads="1"/>
          </p:cNvSpPr>
          <p:nvPr/>
        </p:nvSpPr>
        <p:spPr bwMode="auto">
          <a:xfrm>
            <a:off x="7265305" y="6119813"/>
            <a:ext cx="571500" cy="3730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</a:rPr>
              <a:t>R</a:t>
            </a:r>
          </a:p>
        </p:txBody>
      </p:sp>
      <p:grpSp>
        <p:nvGrpSpPr>
          <p:cNvPr id="4" name="Groupe 132"/>
          <p:cNvGrpSpPr>
            <a:grpSpLocks/>
          </p:cNvGrpSpPr>
          <p:nvPr/>
        </p:nvGrpSpPr>
        <p:grpSpPr bwMode="auto">
          <a:xfrm>
            <a:off x="6467475" y="5662613"/>
            <a:ext cx="841375" cy="384175"/>
            <a:chOff x="6467475" y="5662613"/>
            <a:chExt cx="841375" cy="384175"/>
          </a:xfrm>
        </p:grpSpPr>
        <p:sp>
          <p:nvSpPr>
            <p:cNvPr id="134" name="AutoShape 397"/>
            <p:cNvSpPr>
              <a:spLocks noChangeAspect="1" noChangeArrowheads="1"/>
            </p:cNvSpPr>
            <p:nvPr/>
          </p:nvSpPr>
          <p:spPr bwMode="auto">
            <a:xfrm rot="10980000">
              <a:off x="6813550" y="5662613"/>
              <a:ext cx="274638" cy="384175"/>
            </a:xfrm>
            <a:prstGeom prst="moon">
              <a:avLst>
                <a:gd name="adj" fmla="val 75778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135" name="Arc 398"/>
            <p:cNvSpPr>
              <a:spLocks noChangeAspect="1"/>
            </p:cNvSpPr>
            <p:nvPr/>
          </p:nvSpPr>
          <p:spPr bwMode="auto">
            <a:xfrm rot="2710121">
              <a:off x="6480969" y="5650706"/>
              <a:ext cx="382588" cy="409575"/>
            </a:xfrm>
            <a:custGeom>
              <a:avLst/>
              <a:gdLst>
                <a:gd name="T0" fmla="*/ 0 w 20663"/>
                <a:gd name="T1" fmla="*/ 0 h 20652"/>
                <a:gd name="T2" fmla="*/ 0 w 20663"/>
                <a:gd name="T3" fmla="*/ 0 h 20652"/>
                <a:gd name="T4" fmla="*/ 0 w 20663"/>
                <a:gd name="T5" fmla="*/ 0 h 20652"/>
                <a:gd name="T6" fmla="*/ 0 60000 65536"/>
                <a:gd name="T7" fmla="*/ 0 60000 65536"/>
                <a:gd name="T8" fmla="*/ 0 60000 65536"/>
                <a:gd name="T9" fmla="*/ 0 w 20663"/>
                <a:gd name="T10" fmla="*/ 0 h 20652"/>
                <a:gd name="T11" fmla="*/ 20663 w 20663"/>
                <a:gd name="T12" fmla="*/ 20652 h 206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63" h="20652" fill="none" extrusionOk="0">
                  <a:moveTo>
                    <a:pt x="6329" y="0"/>
                  </a:moveTo>
                  <a:cubicBezTo>
                    <a:pt x="13197" y="2105"/>
                    <a:pt x="18570" y="7487"/>
                    <a:pt x="20662" y="14359"/>
                  </a:cubicBezTo>
                </a:path>
                <a:path w="20663" h="20652" stroke="0" extrusionOk="0">
                  <a:moveTo>
                    <a:pt x="6329" y="0"/>
                  </a:moveTo>
                  <a:cubicBezTo>
                    <a:pt x="13197" y="2105"/>
                    <a:pt x="18570" y="7487"/>
                    <a:pt x="20662" y="14359"/>
                  </a:cubicBezTo>
                  <a:lnTo>
                    <a:pt x="0" y="20652"/>
                  </a:lnTo>
                  <a:close/>
                </a:path>
              </a:pathLst>
            </a:cu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136" name="Line 399"/>
            <p:cNvSpPr>
              <a:spLocks noChangeShapeType="1"/>
            </p:cNvSpPr>
            <p:nvPr/>
          </p:nvSpPr>
          <p:spPr bwMode="auto">
            <a:xfrm>
              <a:off x="7080250" y="5848350"/>
              <a:ext cx="2286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137" name="Text Box 406"/>
          <p:cNvSpPr txBox="1">
            <a:spLocks noChangeArrowheads="1"/>
          </p:cNvSpPr>
          <p:nvPr/>
        </p:nvSpPr>
        <p:spPr bwMode="auto">
          <a:xfrm>
            <a:off x="5362604" y="5522913"/>
            <a:ext cx="342900" cy="3730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38" name="Text Box 409"/>
          <p:cNvSpPr txBox="1">
            <a:spLocks noChangeArrowheads="1"/>
          </p:cNvSpPr>
          <p:nvPr/>
        </p:nvSpPr>
        <p:spPr bwMode="auto">
          <a:xfrm>
            <a:off x="5319736" y="6229351"/>
            <a:ext cx="342900" cy="3730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</a:rPr>
              <a:t>b</a:t>
            </a:r>
          </a:p>
        </p:txBody>
      </p:sp>
      <p:grpSp>
        <p:nvGrpSpPr>
          <p:cNvPr id="5" name="Groupe 138"/>
          <p:cNvGrpSpPr>
            <a:grpSpLocks/>
          </p:cNvGrpSpPr>
          <p:nvPr/>
        </p:nvGrpSpPr>
        <p:grpSpPr bwMode="auto">
          <a:xfrm>
            <a:off x="6410325" y="5953125"/>
            <a:ext cx="361950" cy="468313"/>
            <a:chOff x="6410325" y="5953765"/>
            <a:chExt cx="361950" cy="468312"/>
          </a:xfrm>
        </p:grpSpPr>
        <p:sp>
          <p:nvSpPr>
            <p:cNvPr id="140" name="Line 394"/>
            <p:cNvSpPr>
              <a:spLocks noChangeShapeType="1"/>
            </p:cNvSpPr>
            <p:nvPr/>
          </p:nvSpPr>
          <p:spPr bwMode="auto">
            <a:xfrm rot="16200000">
              <a:off x="6176169" y="6187921"/>
              <a:ext cx="468312" cy="0"/>
            </a:xfrm>
            <a:prstGeom prst="line">
              <a:avLst/>
            </a:prstGeom>
            <a:ln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41" name="Line 410"/>
            <p:cNvSpPr>
              <a:spLocks noChangeShapeType="1"/>
            </p:cNvSpPr>
            <p:nvPr/>
          </p:nvSpPr>
          <p:spPr bwMode="auto">
            <a:xfrm flipH="1">
              <a:off x="6411913" y="5964878"/>
              <a:ext cx="36036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6" name="Groupe 141"/>
          <p:cNvGrpSpPr>
            <a:grpSpLocks/>
          </p:cNvGrpSpPr>
          <p:nvPr/>
        </p:nvGrpSpPr>
        <p:grpSpPr bwMode="auto">
          <a:xfrm>
            <a:off x="6005513" y="5726113"/>
            <a:ext cx="792162" cy="496887"/>
            <a:chOff x="6005513" y="5726113"/>
            <a:chExt cx="792162" cy="496887"/>
          </a:xfrm>
        </p:grpSpPr>
        <p:sp>
          <p:nvSpPr>
            <p:cNvPr id="143" name="Line 390"/>
            <p:cNvSpPr>
              <a:spLocks noChangeShapeType="1"/>
            </p:cNvSpPr>
            <p:nvPr/>
          </p:nvSpPr>
          <p:spPr bwMode="auto">
            <a:xfrm rot="5400000">
              <a:off x="5757069" y="5974557"/>
              <a:ext cx="496887" cy="0"/>
            </a:xfrm>
            <a:prstGeom prst="line">
              <a:avLst/>
            </a:prstGeom>
            <a:ln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44" name="Line 411"/>
            <p:cNvSpPr>
              <a:spLocks noChangeShapeType="1"/>
            </p:cNvSpPr>
            <p:nvPr/>
          </p:nvSpPr>
          <p:spPr bwMode="auto">
            <a:xfrm flipH="1">
              <a:off x="6005513" y="6216650"/>
              <a:ext cx="79216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145" name="Text Box 473"/>
          <p:cNvSpPr txBox="1">
            <a:spLocks noChangeAspect="1" noChangeArrowheads="1"/>
          </p:cNvSpPr>
          <p:nvPr/>
        </p:nvSpPr>
        <p:spPr bwMode="auto">
          <a:xfrm>
            <a:off x="6075394" y="5286388"/>
            <a:ext cx="97789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 dirty="0">
                <a:solidFill>
                  <a:srgbClr val="FF0000"/>
                </a:solidFill>
                <a:cs typeface="Arabic Transparent" pitchFamily="2" charset="-78"/>
              </a:rPr>
              <a:t>½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جامع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7" name="Groupe 116"/>
          <p:cNvGrpSpPr>
            <a:grpSpLocks/>
          </p:cNvGrpSpPr>
          <p:nvPr/>
        </p:nvGrpSpPr>
        <p:grpSpPr bwMode="auto">
          <a:xfrm>
            <a:off x="515939" y="3357563"/>
            <a:ext cx="2073274" cy="1840512"/>
            <a:chOff x="5714215" y="2419343"/>
            <a:chExt cx="2072500" cy="1839777"/>
          </a:xfrm>
        </p:grpSpPr>
        <p:cxnSp>
          <p:nvCxnSpPr>
            <p:cNvPr id="147" name="Connecteur droit 146"/>
            <p:cNvCxnSpPr/>
            <p:nvPr/>
          </p:nvCxnSpPr>
          <p:spPr bwMode="auto">
            <a:xfrm>
              <a:off x="5715800" y="2428864"/>
              <a:ext cx="2070915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8" name="Connecteur droit 147"/>
            <p:cNvCxnSpPr/>
            <p:nvPr/>
          </p:nvCxnSpPr>
          <p:spPr bwMode="auto">
            <a:xfrm>
              <a:off x="5715800" y="2785909"/>
              <a:ext cx="207091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9" name="Connecteur droit 148"/>
            <p:cNvCxnSpPr/>
            <p:nvPr/>
          </p:nvCxnSpPr>
          <p:spPr bwMode="auto">
            <a:xfrm>
              <a:off x="5715800" y="3152475"/>
              <a:ext cx="2070915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Connecteur droit 149"/>
            <p:cNvCxnSpPr/>
            <p:nvPr/>
          </p:nvCxnSpPr>
          <p:spPr bwMode="auto">
            <a:xfrm>
              <a:off x="5715800" y="3523802"/>
              <a:ext cx="2070915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Connecteur droit 150"/>
            <p:cNvCxnSpPr/>
            <p:nvPr/>
          </p:nvCxnSpPr>
          <p:spPr bwMode="auto">
            <a:xfrm>
              <a:off x="5715800" y="3877673"/>
              <a:ext cx="207091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2" name="Connecteur droit 151"/>
            <p:cNvCxnSpPr/>
            <p:nvPr/>
          </p:nvCxnSpPr>
          <p:spPr bwMode="auto">
            <a:xfrm>
              <a:off x="5715800" y="4254149"/>
              <a:ext cx="207091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Connecteur droit 152"/>
            <p:cNvCxnSpPr/>
            <p:nvPr/>
          </p:nvCxnSpPr>
          <p:spPr bwMode="auto">
            <a:xfrm rot="5400000">
              <a:off x="4797799" y="3337344"/>
              <a:ext cx="1834417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Connecteur droit 153"/>
            <p:cNvCxnSpPr/>
            <p:nvPr/>
          </p:nvCxnSpPr>
          <p:spPr bwMode="auto">
            <a:xfrm rot="5400000">
              <a:off x="5298468" y="3340324"/>
              <a:ext cx="1836004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Connecteur droit 154"/>
            <p:cNvCxnSpPr/>
            <p:nvPr/>
          </p:nvCxnSpPr>
          <p:spPr bwMode="auto">
            <a:xfrm rot="5400000">
              <a:off x="5850712" y="3340324"/>
              <a:ext cx="1836004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Connecteur droit 155"/>
            <p:cNvCxnSpPr/>
            <p:nvPr/>
          </p:nvCxnSpPr>
          <p:spPr bwMode="auto">
            <a:xfrm rot="5400000">
              <a:off x="6369630" y="3340324"/>
              <a:ext cx="1836004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Connecteur droit 156"/>
            <p:cNvCxnSpPr/>
            <p:nvPr/>
          </p:nvCxnSpPr>
          <p:spPr bwMode="auto">
            <a:xfrm rot="5400000">
              <a:off x="6867530" y="3336552"/>
              <a:ext cx="1836004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" name="Groupe 119"/>
          <p:cNvGrpSpPr>
            <a:grpSpLocks/>
          </p:cNvGrpSpPr>
          <p:nvPr/>
        </p:nvGrpSpPr>
        <p:grpSpPr bwMode="auto">
          <a:xfrm>
            <a:off x="4214813" y="3559175"/>
            <a:ext cx="1403350" cy="369888"/>
            <a:chOff x="4214810" y="3559734"/>
            <a:chExt cx="1402948" cy="369332"/>
          </a:xfrm>
        </p:grpSpPr>
        <p:grpSp>
          <p:nvGrpSpPr>
            <p:cNvPr id="9" name="Groupe 118"/>
            <p:cNvGrpSpPr>
              <a:grpSpLocks/>
            </p:cNvGrpSpPr>
            <p:nvPr/>
          </p:nvGrpSpPr>
          <p:grpSpPr bwMode="auto">
            <a:xfrm>
              <a:off x="4813126" y="3612043"/>
              <a:ext cx="544357" cy="11095"/>
              <a:chOff x="4240027" y="3540484"/>
              <a:chExt cx="544357" cy="11095"/>
            </a:xfrm>
          </p:grpSpPr>
          <p:sp>
            <p:nvSpPr>
              <p:cNvPr id="161" name="Line 468"/>
              <p:cNvSpPr>
                <a:spLocks noChangeShapeType="1"/>
              </p:cNvSpPr>
              <p:nvPr/>
            </p:nvSpPr>
            <p:spPr bwMode="auto">
              <a:xfrm>
                <a:off x="4240027" y="3540484"/>
                <a:ext cx="14442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62" name="Line 469"/>
              <p:cNvSpPr>
                <a:spLocks noChangeShapeType="1"/>
              </p:cNvSpPr>
              <p:nvPr/>
            </p:nvSpPr>
            <p:spPr bwMode="auto">
              <a:xfrm>
                <a:off x="4639962" y="3551579"/>
                <a:ext cx="14442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6277" name="Rectangle 117"/>
            <p:cNvSpPr>
              <a:spLocks noChangeArrowheads="1"/>
            </p:cNvSpPr>
            <p:nvPr/>
          </p:nvSpPr>
          <p:spPr bwMode="auto">
            <a:xfrm>
              <a:off x="4214810" y="3559734"/>
              <a:ext cx="140294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b="1">
                  <a:ea typeface="Times New Roman" pitchFamily="18" charset="0"/>
                  <a:cs typeface="Arabic Transparent" pitchFamily="2" charset="-78"/>
                </a:rPr>
                <a:t>S = ab + ab</a:t>
              </a:r>
              <a:endParaRPr lang="fr-FR" b="1">
                <a:ea typeface="Times New Roman" pitchFamily="18" charset="0"/>
                <a:cs typeface="Arabic Transparent" pitchFamily="2" charset="-78"/>
              </a:endParaRPr>
            </a:p>
          </p:txBody>
        </p:sp>
      </p:grpSp>
      <p:sp>
        <p:nvSpPr>
          <p:cNvPr id="166" name="Rectangle 165"/>
          <p:cNvSpPr/>
          <p:nvPr/>
        </p:nvSpPr>
        <p:spPr>
          <a:xfrm>
            <a:off x="4214810" y="4627544"/>
            <a:ext cx="1021433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GB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R = a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en-GB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b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67" name="Rectangle 322"/>
          <p:cNvSpPr>
            <a:spLocks noChangeArrowheads="1"/>
          </p:cNvSpPr>
          <p:nvPr/>
        </p:nvSpPr>
        <p:spPr bwMode="auto">
          <a:xfrm>
            <a:off x="7358082" y="4714884"/>
            <a:ext cx="14033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 eaLnBrk="0" hangingPunct="0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التمثيل المنطقي:</a:t>
            </a:r>
            <a:endParaRPr lang="fr-FR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5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24463" y="2022475"/>
            <a:ext cx="2732087" cy="212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6310" name="Picture 6"/>
          <p:cNvPicPr>
            <a:picLocks noChangeAspect="1" noChangeArrowheads="1"/>
          </p:cNvPicPr>
          <p:nvPr/>
        </p:nvPicPr>
        <p:blipFill>
          <a:blip r:embed="rId3"/>
          <a:srcRect l="8408" t="14816" r="6519" b="12222"/>
          <a:stretch>
            <a:fillRect/>
          </a:stretch>
        </p:blipFill>
        <p:spPr bwMode="auto">
          <a:xfrm>
            <a:off x="1187450" y="2000250"/>
            <a:ext cx="2894013" cy="186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6311" name="Rectangle 7"/>
          <p:cNvSpPr>
            <a:spLocks noChangeArrowheads="1"/>
          </p:cNvSpPr>
          <p:nvPr/>
        </p:nvSpPr>
        <p:spPr bwMode="auto">
          <a:xfrm>
            <a:off x="4610908" y="142852"/>
            <a:ext cx="4318811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انجاز الدارة المندمجة لنصف الجامع (</a:t>
            </a:r>
            <a:r>
              <a:rPr lang="fr-FR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2bit</a:t>
            </a:r>
            <a:r>
              <a:rPr lang="ar-DZ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)</a:t>
            </a:r>
            <a:r>
              <a:rPr lang="fr-FR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sz="2000" b="1" dirty="0">
                <a:solidFill>
                  <a:srgbClr val="0000FF"/>
                </a:solidFill>
              </a:rPr>
              <a:t> </a:t>
            </a:r>
            <a:endParaRPr lang="en-US" sz="2000" b="1" dirty="0">
              <a:solidFill>
                <a:srgbClr val="0000FF"/>
              </a:solidFill>
            </a:endParaRPr>
          </a:p>
        </p:txBody>
      </p:sp>
      <p:grpSp>
        <p:nvGrpSpPr>
          <p:cNvPr id="2" name="Group 28"/>
          <p:cNvGrpSpPr>
            <a:grpSpLocks noChangeAspect="1"/>
          </p:cNvGrpSpPr>
          <p:nvPr/>
        </p:nvGrpSpPr>
        <p:grpSpPr bwMode="auto">
          <a:xfrm>
            <a:off x="2098086" y="4581525"/>
            <a:ext cx="374650" cy="503238"/>
            <a:chOff x="2123" y="3423"/>
            <a:chExt cx="440" cy="592"/>
          </a:xfrm>
          <a:noFill/>
        </p:grpSpPr>
        <p:sp>
          <p:nvSpPr>
            <p:cNvPr id="100367" name="Line 29"/>
            <p:cNvSpPr>
              <a:spLocks noChangeAspect="1" noChangeShapeType="1"/>
            </p:cNvSpPr>
            <p:nvPr/>
          </p:nvSpPr>
          <p:spPr bwMode="auto">
            <a:xfrm>
              <a:off x="2344" y="3423"/>
              <a:ext cx="0" cy="592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0368" name="AutoShape 30"/>
            <p:cNvSpPr>
              <a:spLocks noChangeAspect="1" noChangeArrowheads="1"/>
            </p:cNvSpPr>
            <p:nvPr/>
          </p:nvSpPr>
          <p:spPr bwMode="auto">
            <a:xfrm rot="10800000">
              <a:off x="2211" y="3582"/>
              <a:ext cx="272" cy="2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100369" name="Line 31"/>
            <p:cNvSpPr>
              <a:spLocks noChangeAspect="1" noChangeShapeType="1"/>
            </p:cNvSpPr>
            <p:nvPr/>
          </p:nvSpPr>
          <p:spPr bwMode="auto">
            <a:xfrm>
              <a:off x="2227" y="3827"/>
              <a:ext cx="222" cy="0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0370" name="Oval 32"/>
            <p:cNvSpPr>
              <a:spLocks noChangeAspect="1" noChangeArrowheads="1"/>
            </p:cNvSpPr>
            <p:nvPr/>
          </p:nvSpPr>
          <p:spPr bwMode="auto">
            <a:xfrm>
              <a:off x="2123" y="3479"/>
              <a:ext cx="440" cy="440"/>
            </a:xfrm>
            <a:prstGeom prst="ellips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fr-FR" b="1"/>
            </a:p>
          </p:txBody>
        </p:sp>
      </p:grpSp>
      <p:grpSp>
        <p:nvGrpSpPr>
          <p:cNvPr id="3" name="Group 33"/>
          <p:cNvGrpSpPr>
            <a:grpSpLocks noChangeAspect="1"/>
          </p:cNvGrpSpPr>
          <p:nvPr/>
        </p:nvGrpSpPr>
        <p:grpSpPr bwMode="auto">
          <a:xfrm>
            <a:off x="6062316" y="4581525"/>
            <a:ext cx="374650" cy="503238"/>
            <a:chOff x="2119" y="3423"/>
            <a:chExt cx="440" cy="592"/>
          </a:xfrm>
          <a:noFill/>
        </p:grpSpPr>
        <p:sp>
          <p:nvSpPr>
            <p:cNvPr id="100363" name="Line 34"/>
            <p:cNvSpPr>
              <a:spLocks noChangeAspect="1" noChangeShapeType="1"/>
            </p:cNvSpPr>
            <p:nvPr/>
          </p:nvSpPr>
          <p:spPr bwMode="auto">
            <a:xfrm>
              <a:off x="2339" y="3423"/>
              <a:ext cx="0" cy="592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0364" name="AutoShape 35"/>
            <p:cNvSpPr>
              <a:spLocks noChangeAspect="1" noChangeArrowheads="1"/>
            </p:cNvSpPr>
            <p:nvPr/>
          </p:nvSpPr>
          <p:spPr bwMode="auto">
            <a:xfrm rot="10800000">
              <a:off x="2204" y="3582"/>
              <a:ext cx="272" cy="2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100365" name="Line 36"/>
            <p:cNvSpPr>
              <a:spLocks noChangeAspect="1" noChangeShapeType="1"/>
            </p:cNvSpPr>
            <p:nvPr/>
          </p:nvSpPr>
          <p:spPr bwMode="auto">
            <a:xfrm>
              <a:off x="2227" y="3827"/>
              <a:ext cx="222" cy="0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0366" name="Oval 37"/>
            <p:cNvSpPr>
              <a:spLocks noChangeAspect="1" noChangeArrowheads="1"/>
            </p:cNvSpPr>
            <p:nvPr/>
          </p:nvSpPr>
          <p:spPr bwMode="auto">
            <a:xfrm>
              <a:off x="2119" y="3479"/>
              <a:ext cx="440" cy="440"/>
            </a:xfrm>
            <a:prstGeom prst="ellips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fr-FR" b="1"/>
            </a:p>
          </p:txBody>
        </p:sp>
      </p:grpSp>
      <p:sp>
        <p:nvSpPr>
          <p:cNvPr id="226342" name="Line 38"/>
          <p:cNvSpPr>
            <a:spLocks noChangeShapeType="1"/>
          </p:cNvSpPr>
          <p:nvPr/>
        </p:nvSpPr>
        <p:spPr bwMode="auto">
          <a:xfrm>
            <a:off x="790575" y="1606550"/>
            <a:ext cx="712946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226343" name="Text Box 39"/>
          <p:cNvSpPr txBox="1">
            <a:spLocks noChangeArrowheads="1"/>
          </p:cNvSpPr>
          <p:nvPr/>
        </p:nvSpPr>
        <p:spPr bwMode="auto">
          <a:xfrm>
            <a:off x="642910" y="1196975"/>
            <a:ext cx="9715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600" b="1">
                <a:solidFill>
                  <a:schemeClr val="tx1"/>
                </a:solidFill>
              </a:rPr>
              <a:t>+V</a:t>
            </a:r>
            <a:r>
              <a:rPr lang="fr-FR" sz="1600" b="1" baseline="-25000">
                <a:solidFill>
                  <a:schemeClr val="tx1"/>
                </a:solidFill>
              </a:rPr>
              <a:t>CC</a:t>
            </a:r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226344" name="Text Box 40"/>
          <p:cNvSpPr txBox="1">
            <a:spLocks noChangeArrowheads="1"/>
          </p:cNvSpPr>
          <p:nvPr/>
        </p:nvSpPr>
        <p:spPr bwMode="auto">
          <a:xfrm>
            <a:off x="1393825" y="4633913"/>
            <a:ext cx="7191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FR" b="1"/>
              <a:t>S</a:t>
            </a:r>
            <a:endParaRPr lang="en-US" b="1"/>
          </a:p>
        </p:txBody>
      </p:sp>
      <p:sp>
        <p:nvSpPr>
          <p:cNvPr id="226345" name="Text Box 41"/>
          <p:cNvSpPr txBox="1">
            <a:spLocks noChangeArrowheads="1"/>
          </p:cNvSpPr>
          <p:nvPr/>
        </p:nvSpPr>
        <p:spPr bwMode="auto">
          <a:xfrm>
            <a:off x="5359400" y="4654550"/>
            <a:ext cx="719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FR" b="1"/>
              <a:t>R</a:t>
            </a:r>
            <a:endParaRPr lang="en-US" b="1"/>
          </a:p>
        </p:txBody>
      </p:sp>
      <p:sp>
        <p:nvSpPr>
          <p:cNvPr id="19" name="ZoneTexte 18"/>
          <p:cNvSpPr txBox="1"/>
          <p:nvPr/>
        </p:nvSpPr>
        <p:spPr>
          <a:xfrm>
            <a:off x="2480254" y="2755564"/>
            <a:ext cx="1071570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400" b="1" dirty="0">
                <a:solidFill>
                  <a:schemeClr val="tx1"/>
                </a:solidFill>
              </a:rPr>
              <a:t>7486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6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26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226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6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26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226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226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44" grpId="0"/>
      <p:bldP spid="2263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33" name="Rectangle 25"/>
          <p:cNvSpPr>
            <a:spLocks noChangeArrowheads="1"/>
          </p:cNvSpPr>
          <p:nvPr/>
        </p:nvSpPr>
        <p:spPr bwMode="auto">
          <a:xfrm>
            <a:off x="7476556" y="250448"/>
            <a:ext cx="1667444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sz="20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1-الجامع الكامل</a:t>
            </a:r>
            <a:r>
              <a:rPr lang="ar-DZ" sz="2000" b="1" dirty="0">
                <a:ea typeface="Times New Roman" pitchFamily="18" charset="0"/>
                <a:cs typeface="Arabic Transparent" pitchFamily="2" charset="-78"/>
              </a:rPr>
              <a:t>:</a:t>
            </a:r>
            <a:endParaRPr lang="en-US" sz="2000" b="1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45434" name="Rectangle 26"/>
          <p:cNvSpPr>
            <a:spLocks noChangeArrowheads="1"/>
          </p:cNvSpPr>
          <p:nvPr/>
        </p:nvSpPr>
        <p:spPr bwMode="auto">
          <a:xfrm>
            <a:off x="171484" y="269351"/>
            <a:ext cx="7615226" cy="120032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 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الجامع الكامل عبارة عن دارة منطقية ذات مدخلين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a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،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b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و مخرجين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،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R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n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بحيث هذه الدارة</a:t>
            </a:r>
          </a:p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تقوم بعملية الجمع بين بيتين 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(2bits)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مع الأخذ بعين الاعتبار الاحتفاظ الناتج عن البيتين </a:t>
            </a:r>
          </a:p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السابقين </a:t>
            </a:r>
            <a:r>
              <a:rPr lang="fr-FR" b="1" dirty="0">
                <a:solidFill>
                  <a:schemeClr val="tx1"/>
                </a:solidFill>
              </a:rPr>
              <a:t>R</a:t>
            </a:r>
            <a:r>
              <a:rPr lang="fr-FR" sz="1600" b="1" dirty="0">
                <a:solidFill>
                  <a:schemeClr val="tx1"/>
                </a:solidFill>
              </a:rPr>
              <a:t>n-1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2" name="Groupe 82"/>
          <p:cNvGrpSpPr>
            <a:grpSpLocks/>
          </p:cNvGrpSpPr>
          <p:nvPr/>
        </p:nvGrpSpPr>
        <p:grpSpPr bwMode="auto">
          <a:xfrm>
            <a:off x="1149350" y="1500188"/>
            <a:ext cx="2914650" cy="1008062"/>
            <a:chOff x="1150070" y="1500174"/>
            <a:chExt cx="2914670" cy="1008076"/>
          </a:xfrm>
        </p:grpSpPr>
        <p:sp>
          <p:nvSpPr>
            <p:cNvPr id="79" name="Line 448"/>
            <p:cNvSpPr>
              <a:spLocks noChangeShapeType="1"/>
            </p:cNvSpPr>
            <p:nvPr/>
          </p:nvSpPr>
          <p:spPr bwMode="auto">
            <a:xfrm>
              <a:off x="1572348" y="1712902"/>
              <a:ext cx="361952" cy="158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80" name="Line 449"/>
            <p:cNvSpPr>
              <a:spLocks noChangeShapeType="1"/>
            </p:cNvSpPr>
            <p:nvPr/>
          </p:nvSpPr>
          <p:spPr bwMode="auto">
            <a:xfrm>
              <a:off x="1572348" y="2055807"/>
              <a:ext cx="36036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81" name="Rectangle 451"/>
            <p:cNvSpPr>
              <a:spLocks noChangeArrowheads="1"/>
            </p:cNvSpPr>
            <p:nvPr/>
          </p:nvSpPr>
          <p:spPr bwMode="auto">
            <a:xfrm>
              <a:off x="1931125" y="1606537"/>
              <a:ext cx="1228733" cy="901713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82" name="Line 452"/>
            <p:cNvSpPr>
              <a:spLocks noChangeShapeType="1"/>
            </p:cNvSpPr>
            <p:nvPr/>
          </p:nvSpPr>
          <p:spPr bwMode="auto">
            <a:xfrm>
              <a:off x="3159859" y="1876416"/>
              <a:ext cx="360365" cy="158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8367" name="Line 450"/>
            <p:cNvSpPr>
              <a:spLocks noChangeShapeType="1"/>
            </p:cNvSpPr>
            <p:nvPr/>
          </p:nvSpPr>
          <p:spPr bwMode="auto">
            <a:xfrm>
              <a:off x="1655763" y="2214563"/>
              <a:ext cx="274637" cy="158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84" name="Text Box 475"/>
            <p:cNvSpPr txBox="1">
              <a:spLocks noChangeArrowheads="1"/>
            </p:cNvSpPr>
            <p:nvPr/>
          </p:nvSpPr>
          <p:spPr bwMode="auto">
            <a:xfrm>
              <a:off x="2153382" y="1730706"/>
              <a:ext cx="720725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ar-DZ" b="1" dirty="0">
                  <a:solidFill>
                    <a:schemeClr val="tx1"/>
                  </a:solidFill>
                </a:rPr>
                <a:t>الجامع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85" name="Text Box 476"/>
            <p:cNvSpPr txBox="1">
              <a:spLocks noChangeArrowheads="1"/>
            </p:cNvSpPr>
            <p:nvPr/>
          </p:nvSpPr>
          <p:spPr bwMode="auto">
            <a:xfrm>
              <a:off x="1845413" y="2072019"/>
              <a:ext cx="1368425" cy="30778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Additionneur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86" name="Line 452"/>
            <p:cNvSpPr>
              <a:spLocks noChangeShapeType="1"/>
            </p:cNvSpPr>
            <p:nvPr/>
          </p:nvSpPr>
          <p:spPr bwMode="auto">
            <a:xfrm>
              <a:off x="3159859" y="2314572"/>
              <a:ext cx="36036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87" name="ZoneTexte 86"/>
            <p:cNvSpPr txBox="1"/>
            <p:nvPr/>
          </p:nvSpPr>
          <p:spPr>
            <a:xfrm>
              <a:off x="1150070" y="1843738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 err="1">
                  <a:solidFill>
                    <a:schemeClr val="tx1"/>
                  </a:solidFill>
                </a:rPr>
                <a:t>Bn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88" name="ZoneTexte 87"/>
            <p:cNvSpPr txBox="1"/>
            <p:nvPr/>
          </p:nvSpPr>
          <p:spPr>
            <a:xfrm>
              <a:off x="1159595" y="1500174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An</a:t>
              </a:r>
            </a:p>
          </p:txBody>
        </p:sp>
        <p:sp>
          <p:nvSpPr>
            <p:cNvPr id="89" name="ZoneTexte 88"/>
            <p:cNvSpPr txBox="1"/>
            <p:nvPr/>
          </p:nvSpPr>
          <p:spPr>
            <a:xfrm>
              <a:off x="3488474" y="1671956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Sn</a:t>
              </a:r>
            </a:p>
          </p:txBody>
        </p:sp>
        <p:sp>
          <p:nvSpPr>
            <p:cNvPr id="90" name="ZoneTexte 89"/>
            <p:cNvSpPr txBox="1"/>
            <p:nvPr/>
          </p:nvSpPr>
          <p:spPr>
            <a:xfrm>
              <a:off x="3493236" y="2100584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Rn</a:t>
              </a:r>
            </a:p>
          </p:txBody>
        </p:sp>
      </p:grpSp>
      <p:sp>
        <p:nvSpPr>
          <p:cNvPr id="91" name="ZoneTexte 90"/>
          <p:cNvSpPr txBox="1"/>
          <p:nvPr/>
        </p:nvSpPr>
        <p:spPr>
          <a:xfrm>
            <a:off x="785786" y="2169029"/>
            <a:ext cx="85725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/>
                </a:solidFill>
              </a:rPr>
              <a:t>R(n-1)</a:t>
            </a:r>
          </a:p>
        </p:txBody>
      </p:sp>
      <p:sp>
        <p:nvSpPr>
          <p:cNvPr id="92" name="Line 449"/>
          <p:cNvSpPr>
            <a:spLocks noChangeShapeType="1"/>
          </p:cNvSpPr>
          <p:nvPr/>
        </p:nvSpPr>
        <p:spPr bwMode="auto">
          <a:xfrm>
            <a:off x="1577975" y="2386013"/>
            <a:ext cx="36036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217" name="Text Box 306"/>
          <p:cNvSpPr txBox="1">
            <a:spLocks noChangeArrowheads="1"/>
          </p:cNvSpPr>
          <p:nvPr/>
        </p:nvSpPr>
        <p:spPr bwMode="auto">
          <a:xfrm>
            <a:off x="5929322" y="2143116"/>
            <a:ext cx="295274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336600"/>
                </a:solidFill>
                <a:cs typeface="Arabic Transparent" pitchFamily="2" charset="-78"/>
              </a:rPr>
              <a:t>الجامع الكامل لعدد </a:t>
            </a:r>
            <a:r>
              <a:rPr lang="fr-FR" b="1" u="sng" dirty="0">
                <a:solidFill>
                  <a:srgbClr val="336600"/>
                </a:solidFill>
                <a:cs typeface="Arabic Transparent" pitchFamily="2" charset="-78"/>
              </a:rPr>
              <a:t>2 </a:t>
            </a:r>
            <a:r>
              <a:rPr lang="ar-DZ" b="1" u="sng" dirty="0">
                <a:solidFill>
                  <a:srgbClr val="336600"/>
                </a:solidFill>
                <a:cs typeface="Arabic Transparent" pitchFamily="2" charset="-78"/>
              </a:rPr>
              <a:t> بيت </a:t>
            </a:r>
            <a:r>
              <a:rPr lang="fr-FR" b="1" u="sng" dirty="0">
                <a:solidFill>
                  <a:srgbClr val="336600"/>
                </a:solidFill>
                <a:cs typeface="Arabic Transparent" pitchFamily="2" charset="-78"/>
              </a:rPr>
              <a:t>(bit)</a:t>
            </a:r>
            <a:r>
              <a:rPr lang="ar-DZ" b="1" u="sng" dirty="0">
                <a:solidFill>
                  <a:srgbClr val="336600"/>
                </a:solidFill>
                <a:cs typeface="Arabic Transparent" pitchFamily="2" charset="-78"/>
              </a:rPr>
              <a:t>.</a:t>
            </a:r>
            <a:endParaRPr lang="fr-FR" b="1" u="sng" dirty="0">
              <a:solidFill>
                <a:srgbClr val="336600"/>
              </a:solidFill>
              <a:cs typeface="Arabic Transparent" pitchFamily="2" charset="-78"/>
            </a:endParaRPr>
          </a:p>
        </p:txBody>
      </p:sp>
      <p:sp>
        <p:nvSpPr>
          <p:cNvPr id="218" name="Rectangle 511"/>
          <p:cNvSpPr>
            <a:spLocks noChangeArrowheads="1"/>
          </p:cNvSpPr>
          <p:nvPr/>
        </p:nvSpPr>
        <p:spPr bwMode="auto">
          <a:xfrm>
            <a:off x="4357686" y="3214686"/>
            <a:ext cx="12620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جدول الحقيقة:</a:t>
            </a:r>
            <a:endParaRPr lang="fr-FR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281" name="Rectangle 176"/>
          <p:cNvSpPr>
            <a:spLocks noChangeArrowheads="1"/>
          </p:cNvSpPr>
          <p:nvPr/>
        </p:nvSpPr>
        <p:spPr bwMode="auto">
          <a:xfrm>
            <a:off x="4091650" y="3794005"/>
            <a:ext cx="30970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b</a:t>
            </a:r>
          </a:p>
        </p:txBody>
      </p:sp>
      <p:sp>
        <p:nvSpPr>
          <p:cNvPr id="282" name="Rectangle 177"/>
          <p:cNvSpPr>
            <a:spLocks noChangeArrowheads="1"/>
          </p:cNvSpPr>
          <p:nvPr/>
        </p:nvSpPr>
        <p:spPr bwMode="auto">
          <a:xfrm>
            <a:off x="4596742" y="3779718"/>
            <a:ext cx="2984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83" name="Rectangle 178"/>
          <p:cNvSpPr>
            <a:spLocks noChangeArrowheads="1"/>
          </p:cNvSpPr>
          <p:nvPr/>
        </p:nvSpPr>
        <p:spPr bwMode="auto">
          <a:xfrm>
            <a:off x="5144607" y="3804219"/>
            <a:ext cx="320922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284" name="Rectangle 179"/>
          <p:cNvSpPr>
            <a:spLocks noChangeArrowheads="1"/>
          </p:cNvSpPr>
          <p:nvPr/>
        </p:nvSpPr>
        <p:spPr bwMode="auto">
          <a:xfrm>
            <a:off x="5624754" y="3801254"/>
            <a:ext cx="457176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Rn</a:t>
            </a:r>
          </a:p>
        </p:txBody>
      </p:sp>
      <p:sp>
        <p:nvSpPr>
          <p:cNvPr id="285" name="Rectangle 184"/>
          <p:cNvSpPr>
            <a:spLocks noChangeArrowheads="1"/>
          </p:cNvSpPr>
          <p:nvPr/>
        </p:nvSpPr>
        <p:spPr bwMode="auto">
          <a:xfrm>
            <a:off x="4622353" y="414097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86" name="Rectangle 186"/>
          <p:cNvSpPr>
            <a:spLocks noChangeArrowheads="1"/>
          </p:cNvSpPr>
          <p:nvPr/>
        </p:nvSpPr>
        <p:spPr bwMode="auto">
          <a:xfrm>
            <a:off x="4612828" y="443191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87" name="Rectangle 187"/>
          <p:cNvSpPr>
            <a:spLocks noChangeArrowheads="1"/>
          </p:cNvSpPr>
          <p:nvPr/>
        </p:nvSpPr>
        <p:spPr bwMode="auto">
          <a:xfrm>
            <a:off x="4622353" y="4747144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88" name="Rectangle 188"/>
          <p:cNvSpPr>
            <a:spLocks noChangeArrowheads="1"/>
          </p:cNvSpPr>
          <p:nvPr/>
        </p:nvSpPr>
        <p:spPr bwMode="auto">
          <a:xfrm>
            <a:off x="4616003" y="504697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89" name="Rectangle 189"/>
          <p:cNvSpPr>
            <a:spLocks noChangeArrowheads="1"/>
          </p:cNvSpPr>
          <p:nvPr/>
        </p:nvSpPr>
        <p:spPr bwMode="auto">
          <a:xfrm>
            <a:off x="4098478" y="4137804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90" name="Rectangle 190"/>
          <p:cNvSpPr>
            <a:spLocks noChangeArrowheads="1"/>
          </p:cNvSpPr>
          <p:nvPr/>
        </p:nvSpPr>
        <p:spPr bwMode="auto">
          <a:xfrm>
            <a:off x="4092128" y="4441438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91" name="Rectangle 191"/>
          <p:cNvSpPr>
            <a:spLocks noChangeArrowheads="1"/>
          </p:cNvSpPr>
          <p:nvPr/>
        </p:nvSpPr>
        <p:spPr bwMode="auto">
          <a:xfrm>
            <a:off x="4084190" y="4743969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92" name="Rectangle 192"/>
          <p:cNvSpPr>
            <a:spLocks noChangeArrowheads="1"/>
          </p:cNvSpPr>
          <p:nvPr/>
        </p:nvSpPr>
        <p:spPr bwMode="auto">
          <a:xfrm>
            <a:off x="4090540" y="5050148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93" name="Rectangle 193"/>
          <p:cNvSpPr>
            <a:spLocks noChangeArrowheads="1"/>
          </p:cNvSpPr>
          <p:nvPr/>
        </p:nvSpPr>
        <p:spPr bwMode="auto">
          <a:xfrm>
            <a:off x="5150990" y="4140979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94" name="Rectangle 194"/>
          <p:cNvSpPr>
            <a:spLocks noChangeArrowheads="1"/>
          </p:cNvSpPr>
          <p:nvPr/>
        </p:nvSpPr>
        <p:spPr bwMode="auto">
          <a:xfrm>
            <a:off x="5139878" y="443350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95" name="Rectangle 195"/>
          <p:cNvSpPr>
            <a:spLocks noChangeArrowheads="1"/>
          </p:cNvSpPr>
          <p:nvPr/>
        </p:nvSpPr>
        <p:spPr bwMode="auto">
          <a:xfrm>
            <a:off x="5141465" y="4743969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96" name="Rectangle 196"/>
          <p:cNvSpPr>
            <a:spLocks noChangeArrowheads="1"/>
          </p:cNvSpPr>
          <p:nvPr/>
        </p:nvSpPr>
        <p:spPr bwMode="auto">
          <a:xfrm>
            <a:off x="5155753" y="505808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97" name="Rectangle 197"/>
          <p:cNvSpPr>
            <a:spLocks noChangeArrowheads="1"/>
          </p:cNvSpPr>
          <p:nvPr/>
        </p:nvSpPr>
        <p:spPr bwMode="auto">
          <a:xfrm>
            <a:off x="5646290" y="413621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98" name="Rectangle 198"/>
          <p:cNvSpPr>
            <a:spLocks noChangeArrowheads="1"/>
          </p:cNvSpPr>
          <p:nvPr/>
        </p:nvSpPr>
        <p:spPr bwMode="auto">
          <a:xfrm>
            <a:off x="5649465" y="4441438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99" name="Rectangle 199"/>
          <p:cNvSpPr>
            <a:spLocks noChangeArrowheads="1"/>
          </p:cNvSpPr>
          <p:nvPr/>
        </p:nvSpPr>
        <p:spPr bwMode="auto">
          <a:xfrm>
            <a:off x="5649465" y="4747144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300" name="Rectangle 200"/>
          <p:cNvSpPr>
            <a:spLocks noChangeArrowheads="1"/>
          </p:cNvSpPr>
          <p:nvPr/>
        </p:nvSpPr>
        <p:spPr bwMode="auto">
          <a:xfrm>
            <a:off x="5639940" y="5050148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01" name="Rectangle 184"/>
          <p:cNvSpPr>
            <a:spLocks noChangeArrowheads="1"/>
          </p:cNvSpPr>
          <p:nvPr/>
        </p:nvSpPr>
        <p:spPr bwMode="auto">
          <a:xfrm>
            <a:off x="4614623" y="537267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302" name="Rectangle 186"/>
          <p:cNvSpPr>
            <a:spLocks noChangeArrowheads="1"/>
          </p:cNvSpPr>
          <p:nvPr/>
        </p:nvSpPr>
        <p:spPr bwMode="auto">
          <a:xfrm>
            <a:off x="4605098" y="566361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03" name="Rectangle 187"/>
          <p:cNvSpPr>
            <a:spLocks noChangeArrowheads="1"/>
          </p:cNvSpPr>
          <p:nvPr/>
        </p:nvSpPr>
        <p:spPr bwMode="auto">
          <a:xfrm>
            <a:off x="4614623" y="5978842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304" name="Rectangle 188"/>
          <p:cNvSpPr>
            <a:spLocks noChangeArrowheads="1"/>
          </p:cNvSpPr>
          <p:nvPr/>
        </p:nvSpPr>
        <p:spPr bwMode="auto">
          <a:xfrm>
            <a:off x="4608273" y="628729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05" name="Rectangle 189"/>
          <p:cNvSpPr>
            <a:spLocks noChangeArrowheads="1"/>
          </p:cNvSpPr>
          <p:nvPr/>
        </p:nvSpPr>
        <p:spPr bwMode="auto">
          <a:xfrm>
            <a:off x="4090748" y="5369502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306" name="Rectangle 190"/>
          <p:cNvSpPr>
            <a:spLocks noChangeArrowheads="1"/>
          </p:cNvSpPr>
          <p:nvPr/>
        </p:nvSpPr>
        <p:spPr bwMode="auto">
          <a:xfrm>
            <a:off x="4084398" y="5673136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307" name="Rectangle 191"/>
          <p:cNvSpPr>
            <a:spLocks noChangeArrowheads="1"/>
          </p:cNvSpPr>
          <p:nvPr/>
        </p:nvSpPr>
        <p:spPr bwMode="auto">
          <a:xfrm>
            <a:off x="4076460" y="597566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08" name="Rectangle 192"/>
          <p:cNvSpPr>
            <a:spLocks noChangeArrowheads="1"/>
          </p:cNvSpPr>
          <p:nvPr/>
        </p:nvSpPr>
        <p:spPr bwMode="auto">
          <a:xfrm>
            <a:off x="4082810" y="6281846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09" name="Rectangle 193"/>
          <p:cNvSpPr>
            <a:spLocks noChangeArrowheads="1"/>
          </p:cNvSpPr>
          <p:nvPr/>
        </p:nvSpPr>
        <p:spPr bwMode="auto">
          <a:xfrm>
            <a:off x="5160512" y="537267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10" name="Rectangle 194"/>
          <p:cNvSpPr>
            <a:spLocks noChangeArrowheads="1"/>
          </p:cNvSpPr>
          <p:nvPr/>
        </p:nvSpPr>
        <p:spPr bwMode="auto">
          <a:xfrm>
            <a:off x="5149400" y="566519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311" name="Rectangle 195"/>
          <p:cNvSpPr>
            <a:spLocks noChangeArrowheads="1"/>
          </p:cNvSpPr>
          <p:nvPr/>
        </p:nvSpPr>
        <p:spPr bwMode="auto">
          <a:xfrm>
            <a:off x="5150987" y="597566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312" name="Rectangle 196"/>
          <p:cNvSpPr>
            <a:spLocks noChangeArrowheads="1"/>
          </p:cNvSpPr>
          <p:nvPr/>
        </p:nvSpPr>
        <p:spPr bwMode="auto">
          <a:xfrm>
            <a:off x="5165275" y="628978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13" name="Rectangle 197"/>
          <p:cNvSpPr>
            <a:spLocks noChangeArrowheads="1"/>
          </p:cNvSpPr>
          <p:nvPr/>
        </p:nvSpPr>
        <p:spPr bwMode="auto">
          <a:xfrm>
            <a:off x="5655812" y="536791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314" name="Rectangle 198"/>
          <p:cNvSpPr>
            <a:spLocks noChangeArrowheads="1"/>
          </p:cNvSpPr>
          <p:nvPr/>
        </p:nvSpPr>
        <p:spPr bwMode="auto">
          <a:xfrm>
            <a:off x="5658987" y="5673136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15" name="Rectangle 199"/>
          <p:cNvSpPr>
            <a:spLocks noChangeArrowheads="1"/>
          </p:cNvSpPr>
          <p:nvPr/>
        </p:nvSpPr>
        <p:spPr bwMode="auto">
          <a:xfrm>
            <a:off x="5658987" y="5978842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16" name="Rectangle 200"/>
          <p:cNvSpPr>
            <a:spLocks noChangeArrowheads="1"/>
          </p:cNvSpPr>
          <p:nvPr/>
        </p:nvSpPr>
        <p:spPr bwMode="auto">
          <a:xfrm>
            <a:off x="5649462" y="6281846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17" name="Rectangle 176"/>
          <p:cNvSpPr>
            <a:spLocks noChangeArrowheads="1"/>
          </p:cNvSpPr>
          <p:nvPr/>
        </p:nvSpPr>
        <p:spPr bwMode="auto">
          <a:xfrm>
            <a:off x="3448013" y="3784586"/>
            <a:ext cx="639919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Rn-1</a:t>
            </a:r>
          </a:p>
        </p:txBody>
      </p:sp>
      <p:sp>
        <p:nvSpPr>
          <p:cNvPr id="318" name="Rectangle 189"/>
          <p:cNvSpPr>
            <a:spLocks noChangeArrowheads="1"/>
          </p:cNvSpPr>
          <p:nvPr/>
        </p:nvSpPr>
        <p:spPr bwMode="auto">
          <a:xfrm>
            <a:off x="3595021" y="413701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319" name="Rectangle 190"/>
          <p:cNvSpPr>
            <a:spLocks noChangeArrowheads="1"/>
          </p:cNvSpPr>
          <p:nvPr/>
        </p:nvSpPr>
        <p:spPr bwMode="auto">
          <a:xfrm>
            <a:off x="3588671" y="444064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320" name="Rectangle 191"/>
          <p:cNvSpPr>
            <a:spLocks noChangeArrowheads="1"/>
          </p:cNvSpPr>
          <p:nvPr/>
        </p:nvSpPr>
        <p:spPr bwMode="auto">
          <a:xfrm>
            <a:off x="3580733" y="4743176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321" name="Rectangle 192"/>
          <p:cNvSpPr>
            <a:spLocks noChangeArrowheads="1"/>
          </p:cNvSpPr>
          <p:nvPr/>
        </p:nvSpPr>
        <p:spPr bwMode="auto">
          <a:xfrm>
            <a:off x="3587083" y="504935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grpSp>
        <p:nvGrpSpPr>
          <p:cNvPr id="3" name="Groupe 321"/>
          <p:cNvGrpSpPr>
            <a:grpSpLocks/>
          </p:cNvGrpSpPr>
          <p:nvPr/>
        </p:nvGrpSpPr>
        <p:grpSpPr bwMode="auto">
          <a:xfrm>
            <a:off x="3500438" y="3786188"/>
            <a:ext cx="2601912" cy="2832100"/>
            <a:chOff x="481013" y="1144588"/>
            <a:chExt cx="2601912" cy="2832100"/>
          </a:xfrm>
        </p:grpSpPr>
        <p:cxnSp>
          <p:nvCxnSpPr>
            <p:cNvPr id="323" name="Connecteur droit 322"/>
            <p:cNvCxnSpPr/>
            <p:nvPr/>
          </p:nvCxnSpPr>
          <p:spPr bwMode="auto">
            <a:xfrm>
              <a:off x="492125" y="1154113"/>
              <a:ext cx="259080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4" name="Connecteur droit 323"/>
            <p:cNvCxnSpPr/>
            <p:nvPr/>
          </p:nvCxnSpPr>
          <p:spPr bwMode="auto">
            <a:xfrm>
              <a:off x="492125" y="1511300"/>
              <a:ext cx="2590800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5" name="Connecteur droit 324"/>
            <p:cNvCxnSpPr/>
            <p:nvPr/>
          </p:nvCxnSpPr>
          <p:spPr bwMode="auto">
            <a:xfrm>
              <a:off x="488950" y="1804988"/>
              <a:ext cx="2592388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6" name="Connecteur droit 325"/>
            <p:cNvCxnSpPr/>
            <p:nvPr/>
          </p:nvCxnSpPr>
          <p:spPr bwMode="auto">
            <a:xfrm>
              <a:off x="488950" y="2106613"/>
              <a:ext cx="2592388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7" name="Connecteur droit 326"/>
            <p:cNvCxnSpPr/>
            <p:nvPr/>
          </p:nvCxnSpPr>
          <p:spPr bwMode="auto">
            <a:xfrm>
              <a:off x="488950" y="2413000"/>
              <a:ext cx="2592388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8" name="Connecteur droit 327"/>
            <p:cNvCxnSpPr/>
            <p:nvPr/>
          </p:nvCxnSpPr>
          <p:spPr bwMode="auto">
            <a:xfrm>
              <a:off x="481013" y="2733675"/>
              <a:ext cx="2590800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29" name="Connecteur droit 328"/>
            <p:cNvCxnSpPr/>
            <p:nvPr/>
          </p:nvCxnSpPr>
          <p:spPr bwMode="auto">
            <a:xfrm rot="5400000">
              <a:off x="-429419" y="2559844"/>
              <a:ext cx="2828925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0" name="Connecteur droit 329"/>
            <p:cNvCxnSpPr/>
            <p:nvPr/>
          </p:nvCxnSpPr>
          <p:spPr bwMode="auto">
            <a:xfrm rot="5400000">
              <a:off x="70644" y="2559844"/>
              <a:ext cx="282892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1" name="Connecteur droit 330"/>
            <p:cNvCxnSpPr/>
            <p:nvPr/>
          </p:nvCxnSpPr>
          <p:spPr bwMode="auto">
            <a:xfrm rot="5400000">
              <a:off x="623094" y="2559844"/>
              <a:ext cx="282892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2" name="Connecteur droit 331"/>
            <p:cNvCxnSpPr/>
            <p:nvPr/>
          </p:nvCxnSpPr>
          <p:spPr bwMode="auto">
            <a:xfrm rot="5400000">
              <a:off x="1142206" y="2559844"/>
              <a:ext cx="2828925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3" name="Connecteur droit 332"/>
            <p:cNvCxnSpPr/>
            <p:nvPr/>
          </p:nvCxnSpPr>
          <p:spPr bwMode="auto">
            <a:xfrm rot="5400000">
              <a:off x="1651001" y="2559050"/>
              <a:ext cx="2830512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4" name="Connecteur droit 333"/>
            <p:cNvCxnSpPr/>
            <p:nvPr/>
          </p:nvCxnSpPr>
          <p:spPr bwMode="auto">
            <a:xfrm>
              <a:off x="490538" y="3036888"/>
              <a:ext cx="259080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5" name="Connecteur droit 334"/>
            <p:cNvCxnSpPr/>
            <p:nvPr/>
          </p:nvCxnSpPr>
          <p:spPr bwMode="auto">
            <a:xfrm>
              <a:off x="490538" y="3338513"/>
              <a:ext cx="259080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6" name="Connecteur droit 335"/>
            <p:cNvCxnSpPr/>
            <p:nvPr/>
          </p:nvCxnSpPr>
          <p:spPr bwMode="auto">
            <a:xfrm>
              <a:off x="490538" y="3644900"/>
              <a:ext cx="2590800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7" name="Connecteur droit 336"/>
            <p:cNvCxnSpPr/>
            <p:nvPr/>
          </p:nvCxnSpPr>
          <p:spPr bwMode="auto">
            <a:xfrm>
              <a:off x="482600" y="3975100"/>
              <a:ext cx="2592388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38" name="Connecteur droit 337"/>
            <p:cNvCxnSpPr/>
            <p:nvPr/>
          </p:nvCxnSpPr>
          <p:spPr bwMode="auto">
            <a:xfrm rot="5400000">
              <a:off x="-933449" y="2559050"/>
              <a:ext cx="2830512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9" name="Rectangle 189"/>
          <p:cNvSpPr>
            <a:spLocks noChangeArrowheads="1"/>
          </p:cNvSpPr>
          <p:nvPr/>
        </p:nvSpPr>
        <p:spPr bwMode="auto">
          <a:xfrm>
            <a:off x="3587291" y="536870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40" name="Rectangle 190"/>
          <p:cNvSpPr>
            <a:spLocks noChangeArrowheads="1"/>
          </p:cNvSpPr>
          <p:nvPr/>
        </p:nvSpPr>
        <p:spPr bwMode="auto">
          <a:xfrm>
            <a:off x="3580941" y="567234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41" name="Rectangle 191"/>
          <p:cNvSpPr>
            <a:spLocks noChangeArrowheads="1"/>
          </p:cNvSpPr>
          <p:nvPr/>
        </p:nvSpPr>
        <p:spPr bwMode="auto">
          <a:xfrm>
            <a:off x="3573003" y="5974874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42" name="Rectangle 192"/>
          <p:cNvSpPr>
            <a:spLocks noChangeArrowheads="1"/>
          </p:cNvSpPr>
          <p:nvPr/>
        </p:nvSpPr>
        <p:spPr bwMode="auto">
          <a:xfrm>
            <a:off x="3579353" y="6281053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5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5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0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0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5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5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0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5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0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0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5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0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5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0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5" dur="5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0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5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0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5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0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5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0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5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0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5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0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5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6" fill="hold">
                      <p:stCondLst>
                        <p:cond delay="indefinite"/>
                      </p:stCondLst>
                      <p:childTnLst>
                        <p:par>
                          <p:cTn id="227" fill="hold">
                            <p:stCondLst>
                              <p:cond delay="0"/>
                            </p:stCondLst>
                            <p:childTnLst>
                              <p:par>
                                <p:cTn id="2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0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5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0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5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0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5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0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5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50" name="Text Box 750"/>
          <p:cNvSpPr txBox="1">
            <a:spLocks noChangeArrowheads="1"/>
          </p:cNvSpPr>
          <p:nvPr/>
        </p:nvSpPr>
        <p:spPr bwMode="auto">
          <a:xfrm>
            <a:off x="6643702" y="214290"/>
            <a:ext cx="21605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0000FF"/>
                </a:solidFill>
              </a:rPr>
              <a:t>المعادلات المنطقية</a:t>
            </a:r>
            <a:endParaRPr lang="fr-FR" b="1" u="sng" dirty="0">
              <a:solidFill>
                <a:srgbClr val="0000FF"/>
              </a:solidFill>
            </a:endParaRPr>
          </a:p>
        </p:txBody>
      </p:sp>
      <p:sp>
        <p:nvSpPr>
          <p:cNvPr id="128" name="Rectangle 511"/>
          <p:cNvSpPr>
            <a:spLocks noChangeArrowheads="1"/>
          </p:cNvSpPr>
          <p:nvPr/>
        </p:nvSpPr>
        <p:spPr bwMode="auto">
          <a:xfrm>
            <a:off x="1142976" y="714356"/>
            <a:ext cx="12620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جدول الحقيقة:</a:t>
            </a:r>
            <a:endParaRPr lang="fr-FR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29" name="Rectangle 176"/>
          <p:cNvSpPr>
            <a:spLocks noChangeArrowheads="1"/>
          </p:cNvSpPr>
          <p:nvPr/>
        </p:nvSpPr>
        <p:spPr bwMode="auto">
          <a:xfrm>
            <a:off x="1072233" y="1152403"/>
            <a:ext cx="30970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b</a:t>
            </a:r>
          </a:p>
        </p:txBody>
      </p:sp>
      <p:sp>
        <p:nvSpPr>
          <p:cNvPr id="130" name="Rectangle 177"/>
          <p:cNvSpPr>
            <a:spLocks noChangeArrowheads="1"/>
          </p:cNvSpPr>
          <p:nvPr/>
        </p:nvSpPr>
        <p:spPr bwMode="auto">
          <a:xfrm>
            <a:off x="1577325" y="1138116"/>
            <a:ext cx="2984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31" name="Rectangle 178"/>
          <p:cNvSpPr>
            <a:spLocks noChangeArrowheads="1"/>
          </p:cNvSpPr>
          <p:nvPr/>
        </p:nvSpPr>
        <p:spPr bwMode="auto">
          <a:xfrm>
            <a:off x="2125190" y="1162617"/>
            <a:ext cx="320922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132" name="Rectangle 179"/>
          <p:cNvSpPr>
            <a:spLocks noChangeArrowheads="1"/>
          </p:cNvSpPr>
          <p:nvPr/>
        </p:nvSpPr>
        <p:spPr bwMode="auto">
          <a:xfrm>
            <a:off x="2605337" y="1159652"/>
            <a:ext cx="457176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Rn</a:t>
            </a:r>
          </a:p>
        </p:txBody>
      </p:sp>
      <p:sp>
        <p:nvSpPr>
          <p:cNvPr id="133" name="Rectangle 184"/>
          <p:cNvSpPr>
            <a:spLocks noChangeArrowheads="1"/>
          </p:cNvSpPr>
          <p:nvPr/>
        </p:nvSpPr>
        <p:spPr bwMode="auto">
          <a:xfrm>
            <a:off x="1602936" y="149937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34" name="Rectangle 186"/>
          <p:cNvSpPr>
            <a:spLocks noChangeArrowheads="1"/>
          </p:cNvSpPr>
          <p:nvPr/>
        </p:nvSpPr>
        <p:spPr bwMode="auto">
          <a:xfrm>
            <a:off x="1593411" y="179031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35" name="Rectangle 187"/>
          <p:cNvSpPr>
            <a:spLocks noChangeArrowheads="1"/>
          </p:cNvSpPr>
          <p:nvPr/>
        </p:nvSpPr>
        <p:spPr bwMode="auto">
          <a:xfrm>
            <a:off x="1602936" y="2105542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36" name="Rectangle 188"/>
          <p:cNvSpPr>
            <a:spLocks noChangeArrowheads="1"/>
          </p:cNvSpPr>
          <p:nvPr/>
        </p:nvSpPr>
        <p:spPr bwMode="auto">
          <a:xfrm>
            <a:off x="1596586" y="240537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37" name="Rectangle 189"/>
          <p:cNvSpPr>
            <a:spLocks noChangeArrowheads="1"/>
          </p:cNvSpPr>
          <p:nvPr/>
        </p:nvSpPr>
        <p:spPr bwMode="auto">
          <a:xfrm>
            <a:off x="1079061" y="1496202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38" name="Rectangle 190"/>
          <p:cNvSpPr>
            <a:spLocks noChangeArrowheads="1"/>
          </p:cNvSpPr>
          <p:nvPr/>
        </p:nvSpPr>
        <p:spPr bwMode="auto">
          <a:xfrm>
            <a:off x="1072711" y="1799836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39" name="Rectangle 191"/>
          <p:cNvSpPr>
            <a:spLocks noChangeArrowheads="1"/>
          </p:cNvSpPr>
          <p:nvPr/>
        </p:nvSpPr>
        <p:spPr bwMode="auto">
          <a:xfrm>
            <a:off x="1064773" y="210236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40" name="Rectangle 192"/>
          <p:cNvSpPr>
            <a:spLocks noChangeArrowheads="1"/>
          </p:cNvSpPr>
          <p:nvPr/>
        </p:nvSpPr>
        <p:spPr bwMode="auto">
          <a:xfrm>
            <a:off x="1071123" y="2408546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41" name="Rectangle 193"/>
          <p:cNvSpPr>
            <a:spLocks noChangeArrowheads="1"/>
          </p:cNvSpPr>
          <p:nvPr/>
        </p:nvSpPr>
        <p:spPr bwMode="auto">
          <a:xfrm>
            <a:off x="2131573" y="149937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42" name="Rectangle 194"/>
          <p:cNvSpPr>
            <a:spLocks noChangeArrowheads="1"/>
          </p:cNvSpPr>
          <p:nvPr/>
        </p:nvSpPr>
        <p:spPr bwMode="auto">
          <a:xfrm>
            <a:off x="2120461" y="179189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43" name="Rectangle 195"/>
          <p:cNvSpPr>
            <a:spLocks noChangeArrowheads="1"/>
          </p:cNvSpPr>
          <p:nvPr/>
        </p:nvSpPr>
        <p:spPr bwMode="auto">
          <a:xfrm>
            <a:off x="2122048" y="210236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44" name="Rectangle 196"/>
          <p:cNvSpPr>
            <a:spLocks noChangeArrowheads="1"/>
          </p:cNvSpPr>
          <p:nvPr/>
        </p:nvSpPr>
        <p:spPr bwMode="auto">
          <a:xfrm>
            <a:off x="2136336" y="241648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45" name="Rectangle 197"/>
          <p:cNvSpPr>
            <a:spLocks noChangeArrowheads="1"/>
          </p:cNvSpPr>
          <p:nvPr/>
        </p:nvSpPr>
        <p:spPr bwMode="auto">
          <a:xfrm>
            <a:off x="2626873" y="149461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46" name="Rectangle 198"/>
          <p:cNvSpPr>
            <a:spLocks noChangeArrowheads="1"/>
          </p:cNvSpPr>
          <p:nvPr/>
        </p:nvSpPr>
        <p:spPr bwMode="auto">
          <a:xfrm>
            <a:off x="2630048" y="1799836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47" name="Rectangle 199"/>
          <p:cNvSpPr>
            <a:spLocks noChangeArrowheads="1"/>
          </p:cNvSpPr>
          <p:nvPr/>
        </p:nvSpPr>
        <p:spPr bwMode="auto">
          <a:xfrm>
            <a:off x="2630048" y="2105542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48" name="Rectangle 200"/>
          <p:cNvSpPr>
            <a:spLocks noChangeArrowheads="1"/>
          </p:cNvSpPr>
          <p:nvPr/>
        </p:nvSpPr>
        <p:spPr bwMode="auto">
          <a:xfrm>
            <a:off x="2620523" y="2408546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60" name="Rectangle 184"/>
          <p:cNvSpPr>
            <a:spLocks noChangeArrowheads="1"/>
          </p:cNvSpPr>
          <p:nvPr/>
        </p:nvSpPr>
        <p:spPr bwMode="auto">
          <a:xfrm>
            <a:off x="1595206" y="273107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61" name="Rectangle 186"/>
          <p:cNvSpPr>
            <a:spLocks noChangeArrowheads="1"/>
          </p:cNvSpPr>
          <p:nvPr/>
        </p:nvSpPr>
        <p:spPr bwMode="auto">
          <a:xfrm>
            <a:off x="1585681" y="302200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62" name="Rectangle 187"/>
          <p:cNvSpPr>
            <a:spLocks noChangeArrowheads="1"/>
          </p:cNvSpPr>
          <p:nvPr/>
        </p:nvSpPr>
        <p:spPr bwMode="auto">
          <a:xfrm>
            <a:off x="1595206" y="3337240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63" name="Rectangle 188"/>
          <p:cNvSpPr>
            <a:spLocks noChangeArrowheads="1"/>
          </p:cNvSpPr>
          <p:nvPr/>
        </p:nvSpPr>
        <p:spPr bwMode="auto">
          <a:xfrm>
            <a:off x="1588856" y="364569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64" name="Rectangle 189"/>
          <p:cNvSpPr>
            <a:spLocks noChangeArrowheads="1"/>
          </p:cNvSpPr>
          <p:nvPr/>
        </p:nvSpPr>
        <p:spPr bwMode="auto">
          <a:xfrm>
            <a:off x="1071331" y="2727900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65" name="Rectangle 190"/>
          <p:cNvSpPr>
            <a:spLocks noChangeArrowheads="1"/>
          </p:cNvSpPr>
          <p:nvPr/>
        </p:nvSpPr>
        <p:spPr bwMode="auto">
          <a:xfrm>
            <a:off x="1064981" y="3031534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66" name="Rectangle 191"/>
          <p:cNvSpPr>
            <a:spLocks noChangeArrowheads="1"/>
          </p:cNvSpPr>
          <p:nvPr/>
        </p:nvSpPr>
        <p:spPr bwMode="auto">
          <a:xfrm>
            <a:off x="1057043" y="333406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67" name="Rectangle 192"/>
          <p:cNvSpPr>
            <a:spLocks noChangeArrowheads="1"/>
          </p:cNvSpPr>
          <p:nvPr/>
        </p:nvSpPr>
        <p:spPr bwMode="auto">
          <a:xfrm>
            <a:off x="1063393" y="3640244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68" name="Rectangle 193"/>
          <p:cNvSpPr>
            <a:spLocks noChangeArrowheads="1"/>
          </p:cNvSpPr>
          <p:nvPr/>
        </p:nvSpPr>
        <p:spPr bwMode="auto">
          <a:xfrm>
            <a:off x="2141095" y="273107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69" name="Rectangle 194"/>
          <p:cNvSpPr>
            <a:spLocks noChangeArrowheads="1"/>
          </p:cNvSpPr>
          <p:nvPr/>
        </p:nvSpPr>
        <p:spPr bwMode="auto">
          <a:xfrm>
            <a:off x="2129983" y="302359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70" name="Rectangle 195"/>
          <p:cNvSpPr>
            <a:spLocks noChangeArrowheads="1"/>
          </p:cNvSpPr>
          <p:nvPr/>
        </p:nvSpPr>
        <p:spPr bwMode="auto">
          <a:xfrm>
            <a:off x="2131570" y="333406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71" name="Rectangle 196"/>
          <p:cNvSpPr>
            <a:spLocks noChangeArrowheads="1"/>
          </p:cNvSpPr>
          <p:nvPr/>
        </p:nvSpPr>
        <p:spPr bwMode="auto">
          <a:xfrm>
            <a:off x="2145858" y="364818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72" name="Rectangle 197"/>
          <p:cNvSpPr>
            <a:spLocks noChangeArrowheads="1"/>
          </p:cNvSpPr>
          <p:nvPr/>
        </p:nvSpPr>
        <p:spPr bwMode="auto">
          <a:xfrm>
            <a:off x="2636395" y="2726313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73" name="Rectangle 198"/>
          <p:cNvSpPr>
            <a:spLocks noChangeArrowheads="1"/>
          </p:cNvSpPr>
          <p:nvPr/>
        </p:nvSpPr>
        <p:spPr bwMode="auto">
          <a:xfrm>
            <a:off x="2639570" y="3031534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74" name="Rectangle 199"/>
          <p:cNvSpPr>
            <a:spLocks noChangeArrowheads="1"/>
          </p:cNvSpPr>
          <p:nvPr/>
        </p:nvSpPr>
        <p:spPr bwMode="auto">
          <a:xfrm>
            <a:off x="2639570" y="3337240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75" name="Rectangle 200"/>
          <p:cNvSpPr>
            <a:spLocks noChangeArrowheads="1"/>
          </p:cNvSpPr>
          <p:nvPr/>
        </p:nvSpPr>
        <p:spPr bwMode="auto">
          <a:xfrm>
            <a:off x="2630045" y="3640244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80" name="Rectangle 176"/>
          <p:cNvSpPr>
            <a:spLocks noChangeArrowheads="1"/>
          </p:cNvSpPr>
          <p:nvPr/>
        </p:nvSpPr>
        <p:spPr bwMode="auto">
          <a:xfrm>
            <a:off x="428596" y="1142984"/>
            <a:ext cx="639919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Rn-1</a:t>
            </a:r>
          </a:p>
        </p:txBody>
      </p:sp>
      <p:sp>
        <p:nvSpPr>
          <p:cNvPr id="181" name="Rectangle 189"/>
          <p:cNvSpPr>
            <a:spLocks noChangeArrowheads="1"/>
          </p:cNvSpPr>
          <p:nvPr/>
        </p:nvSpPr>
        <p:spPr bwMode="auto">
          <a:xfrm>
            <a:off x="575604" y="149540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82" name="Rectangle 190"/>
          <p:cNvSpPr>
            <a:spLocks noChangeArrowheads="1"/>
          </p:cNvSpPr>
          <p:nvPr/>
        </p:nvSpPr>
        <p:spPr bwMode="auto">
          <a:xfrm>
            <a:off x="569254" y="179904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83" name="Rectangle 191"/>
          <p:cNvSpPr>
            <a:spLocks noChangeArrowheads="1"/>
          </p:cNvSpPr>
          <p:nvPr/>
        </p:nvSpPr>
        <p:spPr bwMode="auto">
          <a:xfrm>
            <a:off x="561316" y="2101574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84" name="Rectangle 192"/>
          <p:cNvSpPr>
            <a:spLocks noChangeArrowheads="1"/>
          </p:cNvSpPr>
          <p:nvPr/>
        </p:nvSpPr>
        <p:spPr bwMode="auto">
          <a:xfrm>
            <a:off x="567666" y="2407753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grpSp>
        <p:nvGrpSpPr>
          <p:cNvPr id="2" name="Groupe 190"/>
          <p:cNvGrpSpPr>
            <a:grpSpLocks/>
          </p:cNvGrpSpPr>
          <p:nvPr/>
        </p:nvGrpSpPr>
        <p:grpSpPr bwMode="auto">
          <a:xfrm>
            <a:off x="481013" y="1144588"/>
            <a:ext cx="2601912" cy="2832100"/>
            <a:chOff x="481013" y="1144588"/>
            <a:chExt cx="2601912" cy="2832100"/>
          </a:xfrm>
        </p:grpSpPr>
        <p:cxnSp>
          <p:nvCxnSpPr>
            <p:cNvPr id="149" name="Connecteur droit 148"/>
            <p:cNvCxnSpPr/>
            <p:nvPr/>
          </p:nvCxnSpPr>
          <p:spPr bwMode="auto">
            <a:xfrm>
              <a:off x="492125" y="1154113"/>
              <a:ext cx="259080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0" name="Connecteur droit 149"/>
            <p:cNvCxnSpPr/>
            <p:nvPr/>
          </p:nvCxnSpPr>
          <p:spPr bwMode="auto">
            <a:xfrm>
              <a:off x="492125" y="1511300"/>
              <a:ext cx="2590800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1" name="Connecteur droit 150"/>
            <p:cNvCxnSpPr/>
            <p:nvPr/>
          </p:nvCxnSpPr>
          <p:spPr bwMode="auto">
            <a:xfrm>
              <a:off x="488950" y="1804988"/>
              <a:ext cx="2592388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2" name="Connecteur droit 151"/>
            <p:cNvCxnSpPr/>
            <p:nvPr/>
          </p:nvCxnSpPr>
          <p:spPr bwMode="auto">
            <a:xfrm>
              <a:off x="488950" y="2106613"/>
              <a:ext cx="2592388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Connecteur droit 152"/>
            <p:cNvCxnSpPr/>
            <p:nvPr/>
          </p:nvCxnSpPr>
          <p:spPr bwMode="auto">
            <a:xfrm>
              <a:off x="488950" y="2413000"/>
              <a:ext cx="2592388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Connecteur droit 153"/>
            <p:cNvCxnSpPr/>
            <p:nvPr/>
          </p:nvCxnSpPr>
          <p:spPr bwMode="auto">
            <a:xfrm>
              <a:off x="481013" y="2733675"/>
              <a:ext cx="2590800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Connecteur droit 154"/>
            <p:cNvCxnSpPr/>
            <p:nvPr/>
          </p:nvCxnSpPr>
          <p:spPr bwMode="auto">
            <a:xfrm rot="5400000">
              <a:off x="-429419" y="2559844"/>
              <a:ext cx="2828925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Connecteur droit 155"/>
            <p:cNvCxnSpPr/>
            <p:nvPr/>
          </p:nvCxnSpPr>
          <p:spPr bwMode="auto">
            <a:xfrm rot="5400000">
              <a:off x="70644" y="2559844"/>
              <a:ext cx="282892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7" name="Connecteur droit 156"/>
            <p:cNvCxnSpPr/>
            <p:nvPr/>
          </p:nvCxnSpPr>
          <p:spPr bwMode="auto">
            <a:xfrm rot="5400000">
              <a:off x="623094" y="2559844"/>
              <a:ext cx="282892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8" name="Connecteur droit 157"/>
            <p:cNvCxnSpPr/>
            <p:nvPr/>
          </p:nvCxnSpPr>
          <p:spPr bwMode="auto">
            <a:xfrm rot="5400000">
              <a:off x="1142206" y="2559844"/>
              <a:ext cx="2828925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9" name="Connecteur droit 158"/>
            <p:cNvCxnSpPr/>
            <p:nvPr/>
          </p:nvCxnSpPr>
          <p:spPr bwMode="auto">
            <a:xfrm rot="5400000">
              <a:off x="1651001" y="2559050"/>
              <a:ext cx="2830512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6" name="Connecteur droit 175"/>
            <p:cNvCxnSpPr/>
            <p:nvPr/>
          </p:nvCxnSpPr>
          <p:spPr bwMode="auto">
            <a:xfrm>
              <a:off x="490538" y="3036888"/>
              <a:ext cx="259080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7" name="Connecteur droit 176"/>
            <p:cNvCxnSpPr/>
            <p:nvPr/>
          </p:nvCxnSpPr>
          <p:spPr bwMode="auto">
            <a:xfrm>
              <a:off x="490538" y="3338513"/>
              <a:ext cx="259080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8" name="Connecteur droit 177"/>
            <p:cNvCxnSpPr/>
            <p:nvPr/>
          </p:nvCxnSpPr>
          <p:spPr bwMode="auto">
            <a:xfrm>
              <a:off x="490538" y="3644900"/>
              <a:ext cx="2590800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9" name="Connecteur droit 178"/>
            <p:cNvCxnSpPr/>
            <p:nvPr/>
          </p:nvCxnSpPr>
          <p:spPr bwMode="auto">
            <a:xfrm>
              <a:off x="482600" y="3975100"/>
              <a:ext cx="2592388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5" name="Connecteur droit 184"/>
            <p:cNvCxnSpPr/>
            <p:nvPr/>
          </p:nvCxnSpPr>
          <p:spPr bwMode="auto">
            <a:xfrm rot="5400000">
              <a:off x="-933449" y="2559050"/>
              <a:ext cx="2830512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6" name="Rectangle 189"/>
          <p:cNvSpPr>
            <a:spLocks noChangeArrowheads="1"/>
          </p:cNvSpPr>
          <p:nvPr/>
        </p:nvSpPr>
        <p:spPr bwMode="auto">
          <a:xfrm>
            <a:off x="567874" y="272710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87" name="Rectangle 190"/>
          <p:cNvSpPr>
            <a:spLocks noChangeArrowheads="1"/>
          </p:cNvSpPr>
          <p:nvPr/>
        </p:nvSpPr>
        <p:spPr bwMode="auto">
          <a:xfrm>
            <a:off x="561524" y="303074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88" name="Rectangle 191"/>
          <p:cNvSpPr>
            <a:spLocks noChangeArrowheads="1"/>
          </p:cNvSpPr>
          <p:nvPr/>
        </p:nvSpPr>
        <p:spPr bwMode="auto">
          <a:xfrm>
            <a:off x="553586" y="3333272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89" name="Rectangle 192"/>
          <p:cNvSpPr>
            <a:spLocks noChangeArrowheads="1"/>
          </p:cNvSpPr>
          <p:nvPr/>
        </p:nvSpPr>
        <p:spPr bwMode="auto">
          <a:xfrm>
            <a:off x="559936" y="3639451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06" name="Text Box 752"/>
          <p:cNvSpPr txBox="1">
            <a:spLocks noChangeArrowheads="1"/>
          </p:cNvSpPr>
          <p:nvPr/>
        </p:nvSpPr>
        <p:spPr bwMode="auto">
          <a:xfrm>
            <a:off x="4749800" y="828675"/>
            <a:ext cx="1943100" cy="2857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00     01  </a:t>
            </a:r>
            <a:r>
              <a:rPr lang="ar-DZ" sz="1600" b="1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 11   10 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307" name="Text Box 753"/>
          <p:cNvSpPr txBox="1">
            <a:spLocks noChangeArrowheads="1"/>
          </p:cNvSpPr>
          <p:nvPr/>
        </p:nvSpPr>
        <p:spPr bwMode="auto">
          <a:xfrm>
            <a:off x="4575175" y="1146175"/>
            <a:ext cx="285750" cy="574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  <a:endParaRPr lang="fr-FR" sz="1600" b="1" dirty="0">
              <a:solidFill>
                <a:schemeClr val="tx1"/>
              </a:solidFill>
            </a:endParaRPr>
          </a:p>
          <a:p>
            <a:pPr eaLnBrk="0" hangingPunct="0">
              <a:defRPr/>
            </a:pPr>
            <a:endParaRPr lang="ar-DZ" sz="1600" b="1" dirty="0">
              <a:solidFill>
                <a:schemeClr val="tx1"/>
              </a:solidFill>
              <a:cs typeface="Times New Roman" pitchFamily="18" charset="0"/>
            </a:endParaRPr>
          </a:p>
          <a:p>
            <a:pPr eaLnBrk="0" hangingPunct="0">
              <a:defRPr/>
            </a:pP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3" name="Groupe 307"/>
          <p:cNvGrpSpPr>
            <a:grpSpLocks/>
          </p:cNvGrpSpPr>
          <p:nvPr/>
        </p:nvGrpSpPr>
        <p:grpSpPr bwMode="auto">
          <a:xfrm>
            <a:off x="4543425" y="828675"/>
            <a:ext cx="2020888" cy="990600"/>
            <a:chOff x="4543425" y="828675"/>
            <a:chExt cx="2020888" cy="990600"/>
          </a:xfrm>
        </p:grpSpPr>
        <p:grpSp>
          <p:nvGrpSpPr>
            <p:cNvPr id="4" name="Groupe 196"/>
            <p:cNvGrpSpPr>
              <a:grpSpLocks/>
            </p:cNvGrpSpPr>
            <p:nvPr/>
          </p:nvGrpSpPr>
          <p:grpSpPr bwMode="auto">
            <a:xfrm>
              <a:off x="4818063" y="1103313"/>
              <a:ext cx="1746250" cy="715962"/>
              <a:chOff x="3143240" y="1857364"/>
              <a:chExt cx="1746316" cy="715174"/>
            </a:xfrm>
          </p:grpSpPr>
          <p:sp>
            <p:nvSpPr>
              <p:cNvPr id="311" name="Rectangle 310"/>
              <p:cNvSpPr/>
              <p:nvPr/>
            </p:nvSpPr>
            <p:spPr bwMode="auto">
              <a:xfrm>
                <a:off x="3143240" y="1857364"/>
                <a:ext cx="1746316" cy="713589"/>
              </a:xfrm>
              <a:prstGeom prst="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12" name="Connecteur droit 311"/>
              <p:cNvCxnSpPr>
                <a:stCxn id="311" idx="0"/>
                <a:endCxn id="311" idx="2"/>
              </p:cNvCxnSpPr>
              <p:nvPr/>
            </p:nvCxnSpPr>
            <p:spPr bwMode="auto">
              <a:xfrm rot="16200000" flipH="1">
                <a:off x="3659603" y="2214156"/>
                <a:ext cx="713589" cy="317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3" name="Connecteur droit 312"/>
              <p:cNvCxnSpPr/>
              <p:nvPr/>
            </p:nvCxnSpPr>
            <p:spPr bwMode="auto">
              <a:xfrm rot="16200000" flipH="1">
                <a:off x="3215880" y="2213365"/>
                <a:ext cx="713589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4" name="Connecteur droit 313"/>
              <p:cNvCxnSpPr/>
              <p:nvPr/>
            </p:nvCxnSpPr>
            <p:spPr bwMode="auto">
              <a:xfrm rot="16200000" flipH="1">
                <a:off x="4073163" y="2213365"/>
                <a:ext cx="713589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5" name="Connecteur droit 314"/>
              <p:cNvCxnSpPr>
                <a:stCxn id="311" idx="1"/>
                <a:endCxn id="311" idx="3"/>
              </p:cNvCxnSpPr>
              <p:nvPr/>
            </p:nvCxnSpPr>
            <p:spPr bwMode="auto">
              <a:xfrm rot="10800000" flipH="1">
                <a:off x="3143240" y="2214158"/>
                <a:ext cx="1746316" cy="1586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10" name="Line 754"/>
            <p:cNvSpPr>
              <a:spLocks noChangeShapeType="1"/>
            </p:cNvSpPr>
            <p:nvPr/>
          </p:nvSpPr>
          <p:spPr bwMode="auto">
            <a:xfrm flipH="1" flipV="1">
              <a:off x="4543425" y="828675"/>
              <a:ext cx="285750" cy="2857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316" name="Text Box 755"/>
          <p:cNvSpPr txBox="1">
            <a:spLocks noChangeArrowheads="1"/>
          </p:cNvSpPr>
          <p:nvPr/>
        </p:nvSpPr>
        <p:spPr bwMode="auto">
          <a:xfrm>
            <a:off x="4537075" y="620713"/>
            <a:ext cx="4762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 dirty="0" err="1">
                <a:solidFill>
                  <a:schemeClr val="tx1"/>
                </a:solidFill>
                <a:cs typeface="Times New Roman" pitchFamily="18" charset="0"/>
              </a:rPr>
              <a:t>ba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317" name="Text Box 756"/>
          <p:cNvSpPr txBox="1">
            <a:spLocks noChangeArrowheads="1"/>
          </p:cNvSpPr>
          <p:nvPr/>
        </p:nvSpPr>
        <p:spPr bwMode="auto">
          <a:xfrm>
            <a:off x="4427538" y="849313"/>
            <a:ext cx="2857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c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318" name="Rectangle 774"/>
          <p:cNvSpPr>
            <a:spLocks noChangeArrowheads="1"/>
          </p:cNvSpPr>
          <p:nvPr/>
        </p:nvSpPr>
        <p:spPr bwMode="auto">
          <a:xfrm>
            <a:off x="4562475" y="147002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19" name="Text Box 775"/>
          <p:cNvSpPr txBox="1">
            <a:spLocks noChangeArrowheads="1"/>
          </p:cNvSpPr>
          <p:nvPr/>
        </p:nvSpPr>
        <p:spPr bwMode="auto">
          <a:xfrm>
            <a:off x="4892675" y="1111250"/>
            <a:ext cx="2873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0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320" name="Text Box 776"/>
          <p:cNvSpPr txBox="1">
            <a:spLocks noChangeArrowheads="1"/>
          </p:cNvSpPr>
          <p:nvPr/>
        </p:nvSpPr>
        <p:spPr bwMode="auto">
          <a:xfrm>
            <a:off x="5297488" y="1130300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1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321" name="Text Box 777"/>
          <p:cNvSpPr txBox="1">
            <a:spLocks noChangeArrowheads="1"/>
          </p:cNvSpPr>
          <p:nvPr/>
        </p:nvSpPr>
        <p:spPr bwMode="auto">
          <a:xfrm>
            <a:off x="5753141" y="1116013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0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322" name="Text Box 778"/>
          <p:cNvSpPr txBox="1">
            <a:spLocks noChangeArrowheads="1"/>
          </p:cNvSpPr>
          <p:nvPr/>
        </p:nvSpPr>
        <p:spPr bwMode="auto">
          <a:xfrm>
            <a:off x="6189663" y="1120775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 dirty="0">
                <a:solidFill>
                  <a:schemeClr val="tx1"/>
                </a:solidFill>
              </a:rPr>
              <a:t>1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323" name="Text Box 779"/>
          <p:cNvSpPr txBox="1">
            <a:spLocks noChangeArrowheads="1"/>
          </p:cNvSpPr>
          <p:nvPr/>
        </p:nvSpPr>
        <p:spPr bwMode="auto">
          <a:xfrm>
            <a:off x="4878388" y="1473200"/>
            <a:ext cx="2873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/>
              <a:t>1</a:t>
            </a:r>
            <a:endParaRPr lang="fr-FR" sz="1600" b="1"/>
          </a:p>
        </p:txBody>
      </p:sp>
      <p:sp>
        <p:nvSpPr>
          <p:cNvPr id="324" name="Text Box 780"/>
          <p:cNvSpPr txBox="1">
            <a:spLocks noChangeArrowheads="1"/>
          </p:cNvSpPr>
          <p:nvPr/>
        </p:nvSpPr>
        <p:spPr bwMode="auto">
          <a:xfrm>
            <a:off x="5307013" y="1460500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0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325" name="Text Box 781"/>
          <p:cNvSpPr txBox="1">
            <a:spLocks noChangeArrowheads="1"/>
          </p:cNvSpPr>
          <p:nvPr/>
        </p:nvSpPr>
        <p:spPr bwMode="auto">
          <a:xfrm>
            <a:off x="5762666" y="1460500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1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326" name="Text Box 782"/>
          <p:cNvSpPr txBox="1">
            <a:spLocks noChangeArrowheads="1"/>
          </p:cNvSpPr>
          <p:nvPr/>
        </p:nvSpPr>
        <p:spPr bwMode="auto">
          <a:xfrm>
            <a:off x="6189663" y="1470025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0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327" name="Text Box 783"/>
          <p:cNvSpPr txBox="1">
            <a:spLocks noChangeArrowheads="1"/>
          </p:cNvSpPr>
          <p:nvPr/>
        </p:nvSpPr>
        <p:spPr bwMode="auto">
          <a:xfrm>
            <a:off x="6732588" y="1125538"/>
            <a:ext cx="219551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لا يمكن الاختزال بجدول كارنو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5" name="Groupe 327"/>
          <p:cNvGrpSpPr>
            <a:grpSpLocks/>
          </p:cNvGrpSpPr>
          <p:nvPr/>
        </p:nvGrpSpPr>
        <p:grpSpPr bwMode="auto">
          <a:xfrm>
            <a:off x="4643553" y="1973262"/>
            <a:ext cx="3044423" cy="369332"/>
            <a:chOff x="4606925" y="1973263"/>
            <a:chExt cx="3044623" cy="368778"/>
          </a:xfrm>
        </p:grpSpPr>
        <p:sp>
          <p:nvSpPr>
            <p:cNvPr id="329" name="Rectangle 845"/>
            <p:cNvSpPr>
              <a:spLocks noChangeArrowheads="1"/>
            </p:cNvSpPr>
            <p:nvPr/>
          </p:nvSpPr>
          <p:spPr bwMode="auto">
            <a:xfrm>
              <a:off x="4606925" y="1973263"/>
              <a:ext cx="3044623" cy="36877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>
                <a:tabLst>
                  <a:tab pos="5029200" algn="l"/>
                </a:tabLst>
                <a:defRPr/>
              </a:pP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    S= </a:t>
              </a:r>
              <a:r>
                <a:rPr lang="en-GB" b="1" dirty="0" err="1">
                  <a:solidFill>
                    <a:schemeClr val="tx1"/>
                  </a:solidFill>
                  <a:cs typeface="Times New Roman" pitchFamily="18" charset="0"/>
                </a:rPr>
                <a:t>abc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 + </a:t>
              </a:r>
              <a:r>
                <a:rPr lang="en-GB" b="1" dirty="0" err="1">
                  <a:solidFill>
                    <a:schemeClr val="tx1"/>
                  </a:solidFill>
                  <a:cs typeface="Times New Roman" pitchFamily="18" charset="0"/>
                </a:rPr>
                <a:t>abc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+ </a:t>
              </a:r>
              <a:r>
                <a:rPr lang="en-GB" b="1" dirty="0" err="1">
                  <a:solidFill>
                    <a:schemeClr val="tx1"/>
                  </a:solidFill>
                  <a:cs typeface="Times New Roman" pitchFamily="18" charset="0"/>
                </a:rPr>
                <a:t>abc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+ </a:t>
              </a:r>
              <a:r>
                <a:rPr lang="en-GB" b="1" dirty="0" err="1">
                  <a:solidFill>
                    <a:schemeClr val="tx1"/>
                  </a:solidFill>
                  <a:cs typeface="Times New Roman" pitchFamily="18" charset="0"/>
                </a:rPr>
                <a:t>abc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330" name="Line 844"/>
            <p:cNvSpPr>
              <a:spLocks noChangeShapeType="1"/>
            </p:cNvSpPr>
            <p:nvPr/>
          </p:nvSpPr>
          <p:spPr bwMode="auto">
            <a:xfrm>
              <a:off x="5407077" y="2030327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31" name="Line 846"/>
            <p:cNvSpPr>
              <a:spLocks noChangeShapeType="1"/>
            </p:cNvSpPr>
            <p:nvPr/>
          </p:nvSpPr>
          <p:spPr bwMode="auto">
            <a:xfrm>
              <a:off x="5567426" y="2035082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32" name="Line 847"/>
            <p:cNvSpPr>
              <a:spLocks noChangeShapeType="1"/>
            </p:cNvSpPr>
            <p:nvPr/>
          </p:nvSpPr>
          <p:spPr bwMode="auto">
            <a:xfrm>
              <a:off x="5935750" y="2049349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33" name="Line 848"/>
            <p:cNvSpPr>
              <a:spLocks noChangeShapeType="1"/>
            </p:cNvSpPr>
            <p:nvPr/>
          </p:nvSpPr>
          <p:spPr bwMode="auto">
            <a:xfrm>
              <a:off x="6231951" y="2049350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34" name="Line 849"/>
            <p:cNvSpPr>
              <a:spLocks noChangeShapeType="1"/>
            </p:cNvSpPr>
            <p:nvPr/>
          </p:nvSpPr>
          <p:spPr bwMode="auto">
            <a:xfrm>
              <a:off x="6549936" y="2044594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35" name="Line 850"/>
            <p:cNvSpPr>
              <a:spLocks noChangeShapeType="1"/>
            </p:cNvSpPr>
            <p:nvPr/>
          </p:nvSpPr>
          <p:spPr bwMode="auto">
            <a:xfrm>
              <a:off x="6691232" y="2044594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6" name="Groupe 335"/>
          <p:cNvGrpSpPr>
            <a:grpSpLocks/>
          </p:cNvGrpSpPr>
          <p:nvPr/>
        </p:nvGrpSpPr>
        <p:grpSpPr bwMode="auto">
          <a:xfrm>
            <a:off x="4857749" y="2819399"/>
            <a:ext cx="2492990" cy="369332"/>
            <a:chOff x="4857750" y="2819400"/>
            <a:chExt cx="2493112" cy="368777"/>
          </a:xfrm>
        </p:grpSpPr>
        <p:sp>
          <p:nvSpPr>
            <p:cNvPr id="337" name="Rectangle 864"/>
            <p:cNvSpPr>
              <a:spLocks noChangeArrowheads="1"/>
            </p:cNvSpPr>
            <p:nvPr/>
          </p:nvSpPr>
          <p:spPr bwMode="auto">
            <a:xfrm>
              <a:off x="4857750" y="2819400"/>
              <a:ext cx="2493112" cy="368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>
                <a:tabLst>
                  <a:tab pos="5029200" algn="l"/>
                </a:tabLst>
                <a:defRPr/>
              </a:pP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S = c(a + b) + c(a + b)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Group 865"/>
            <p:cNvGrpSpPr>
              <a:grpSpLocks/>
            </p:cNvGrpSpPr>
            <p:nvPr/>
          </p:nvGrpSpPr>
          <p:grpSpPr bwMode="auto">
            <a:xfrm>
              <a:off x="5370513" y="2857500"/>
              <a:ext cx="1771650" cy="234950"/>
              <a:chOff x="322" y="2295"/>
              <a:chExt cx="1116" cy="148"/>
            </a:xfrm>
          </p:grpSpPr>
          <p:sp>
            <p:nvSpPr>
              <p:cNvPr id="339" name="Oval 866"/>
              <p:cNvSpPr>
                <a:spLocks noChangeAspect="1" noChangeArrowheads="1"/>
              </p:cNvSpPr>
              <p:nvPr/>
            </p:nvSpPr>
            <p:spPr bwMode="auto">
              <a:xfrm>
                <a:off x="536" y="2321"/>
                <a:ext cx="122" cy="122"/>
              </a:xfrm>
              <a:prstGeom prst="ellipse">
                <a:avLst/>
              </a:prstGeom>
              <a:no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/>
              </a:p>
            </p:txBody>
          </p:sp>
          <p:sp>
            <p:nvSpPr>
              <p:cNvPr id="340" name="Line 867"/>
              <p:cNvSpPr>
                <a:spLocks noChangeShapeType="1"/>
              </p:cNvSpPr>
              <p:nvPr/>
            </p:nvSpPr>
            <p:spPr bwMode="auto">
              <a:xfrm>
                <a:off x="1075" y="2295"/>
                <a:ext cx="3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341" name="Oval 868"/>
              <p:cNvSpPr>
                <a:spLocks noChangeAspect="1" noChangeArrowheads="1"/>
              </p:cNvSpPr>
              <p:nvPr/>
            </p:nvSpPr>
            <p:spPr bwMode="auto">
              <a:xfrm>
                <a:off x="1207" y="2321"/>
                <a:ext cx="122" cy="122"/>
              </a:xfrm>
              <a:prstGeom prst="ellipse">
                <a:avLst/>
              </a:prstGeom>
              <a:no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/>
              </a:p>
            </p:txBody>
          </p:sp>
          <p:sp>
            <p:nvSpPr>
              <p:cNvPr id="342" name="Line 869"/>
              <p:cNvSpPr>
                <a:spLocks noChangeShapeType="1"/>
              </p:cNvSpPr>
              <p:nvPr/>
            </p:nvSpPr>
            <p:spPr bwMode="auto">
              <a:xfrm>
                <a:off x="322" y="2332"/>
                <a:ext cx="6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</p:grpSp>
      <p:grpSp>
        <p:nvGrpSpPr>
          <p:cNvPr id="8" name="Groupe 342"/>
          <p:cNvGrpSpPr>
            <a:grpSpLocks/>
          </p:cNvGrpSpPr>
          <p:nvPr/>
        </p:nvGrpSpPr>
        <p:grpSpPr bwMode="auto">
          <a:xfrm>
            <a:off x="4791076" y="3270250"/>
            <a:ext cx="1775034" cy="592138"/>
            <a:chOff x="4791075" y="3270222"/>
            <a:chExt cx="1774993" cy="592166"/>
          </a:xfrm>
        </p:grpSpPr>
        <p:sp>
          <p:nvSpPr>
            <p:cNvPr id="344" name="Oval 871"/>
            <p:cNvSpPr>
              <a:spLocks noChangeAspect="1" noChangeArrowheads="1"/>
            </p:cNvSpPr>
            <p:nvPr/>
          </p:nvSpPr>
          <p:spPr bwMode="auto">
            <a:xfrm>
              <a:off x="5529246" y="3357539"/>
              <a:ext cx="193671" cy="193684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345" name="Rectangle 872"/>
            <p:cNvSpPr>
              <a:spLocks noChangeArrowheads="1"/>
            </p:cNvSpPr>
            <p:nvPr/>
          </p:nvSpPr>
          <p:spPr bwMode="auto">
            <a:xfrm>
              <a:off x="4800881" y="3270222"/>
              <a:ext cx="1765187" cy="36934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eaLnBrk="0" hangingPunct="0">
                <a:tabLst>
                  <a:tab pos="5029200" algn="l"/>
                </a:tabLst>
                <a:defRPr/>
              </a:pPr>
              <a:r>
                <a:rPr lang="en-GB" sz="1200" b="1" dirty="0">
                  <a:solidFill>
                    <a:schemeClr val="tx1"/>
                  </a:solidFill>
                  <a:cs typeface="Times New Roman" pitchFamily="18" charset="0"/>
                </a:rPr>
                <a:t>  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S = c + (a + b)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9443" name="Rectangle 873"/>
            <p:cNvSpPr>
              <a:spLocks noChangeArrowheads="1"/>
            </p:cNvSpPr>
            <p:nvPr/>
          </p:nvSpPr>
          <p:spPr bwMode="auto">
            <a:xfrm>
              <a:off x="4791075" y="3862388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347" name="Oval 874"/>
            <p:cNvSpPr>
              <a:spLocks noChangeAspect="1" noChangeArrowheads="1"/>
            </p:cNvSpPr>
            <p:nvPr/>
          </p:nvSpPr>
          <p:spPr bwMode="auto">
            <a:xfrm>
              <a:off x="6001064" y="3359126"/>
              <a:ext cx="193671" cy="193684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</p:grpSp>
      <p:grpSp>
        <p:nvGrpSpPr>
          <p:cNvPr id="10" name="Groupe 352"/>
          <p:cNvGrpSpPr>
            <a:grpSpLocks/>
          </p:cNvGrpSpPr>
          <p:nvPr/>
        </p:nvGrpSpPr>
        <p:grpSpPr bwMode="auto">
          <a:xfrm>
            <a:off x="4857749" y="2416174"/>
            <a:ext cx="2818400" cy="369332"/>
            <a:chOff x="4857752" y="2416726"/>
            <a:chExt cx="2818239" cy="368777"/>
          </a:xfrm>
        </p:grpSpPr>
        <p:sp>
          <p:nvSpPr>
            <p:cNvPr id="354" name="Rectangle 854"/>
            <p:cNvSpPr>
              <a:spLocks noChangeArrowheads="1"/>
            </p:cNvSpPr>
            <p:nvPr/>
          </p:nvSpPr>
          <p:spPr bwMode="auto">
            <a:xfrm>
              <a:off x="4857752" y="2416726"/>
              <a:ext cx="2818239" cy="368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eaLnBrk="0" hangingPunct="0">
                <a:tabLst>
                  <a:tab pos="5029200" algn="l"/>
                </a:tabLst>
                <a:defRPr/>
              </a:pPr>
              <a:r>
                <a:rPr lang="de-DE" sz="1200" b="1" dirty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de-DE" b="1" dirty="0">
                  <a:solidFill>
                    <a:schemeClr val="tx1"/>
                  </a:solidFill>
                  <a:cs typeface="Times New Roman" pitchFamily="18" charset="0"/>
                </a:rPr>
                <a:t>S = c(</a:t>
              </a:r>
              <a:r>
                <a:rPr lang="de-DE" b="1" dirty="0" err="1">
                  <a:solidFill>
                    <a:schemeClr val="tx1"/>
                  </a:solidFill>
                  <a:cs typeface="Times New Roman" pitchFamily="18" charset="0"/>
                </a:rPr>
                <a:t>ab+ab</a:t>
              </a:r>
              <a:r>
                <a:rPr lang="de-DE" b="1" dirty="0">
                  <a:solidFill>
                    <a:schemeClr val="tx1"/>
                  </a:solidFill>
                  <a:cs typeface="Times New Roman" pitchFamily="18" charset="0"/>
                </a:rPr>
                <a:t>) + c(</a:t>
              </a:r>
              <a:r>
                <a:rPr lang="de-DE" b="1" dirty="0" err="1">
                  <a:solidFill>
                    <a:schemeClr val="tx1"/>
                  </a:solidFill>
                  <a:cs typeface="Times New Roman" pitchFamily="18" charset="0"/>
                </a:rPr>
                <a:t>ab+ab</a:t>
              </a:r>
              <a:r>
                <a:rPr lang="de-DE" b="1" dirty="0">
                  <a:solidFill>
                    <a:schemeClr val="tx1"/>
                  </a:solidFill>
                  <a:cs typeface="Times New Roman" pitchFamily="18" charset="0"/>
                </a:rPr>
                <a:t>)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9423" name="Line 852"/>
            <p:cNvSpPr>
              <a:spLocks noChangeShapeType="1"/>
            </p:cNvSpPr>
            <p:nvPr/>
          </p:nvSpPr>
          <p:spPr bwMode="auto">
            <a:xfrm>
              <a:off x="5422900" y="246380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356" name="Line 853"/>
            <p:cNvSpPr>
              <a:spLocks noChangeShapeType="1"/>
            </p:cNvSpPr>
            <p:nvPr/>
          </p:nvSpPr>
          <p:spPr bwMode="auto">
            <a:xfrm>
              <a:off x="5384772" y="2521344"/>
              <a:ext cx="1079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9425" name="Line 855"/>
            <p:cNvSpPr>
              <a:spLocks noChangeShapeType="1"/>
            </p:cNvSpPr>
            <p:nvPr/>
          </p:nvSpPr>
          <p:spPr bwMode="auto">
            <a:xfrm>
              <a:off x="5729288" y="245427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358" name="Line 856"/>
            <p:cNvSpPr>
              <a:spLocks noChangeShapeType="1"/>
            </p:cNvSpPr>
            <p:nvPr/>
          </p:nvSpPr>
          <p:spPr bwMode="auto">
            <a:xfrm>
              <a:off x="5715525" y="2472205"/>
              <a:ext cx="1079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9427" name="Line 857"/>
            <p:cNvSpPr>
              <a:spLocks noChangeShapeType="1"/>
            </p:cNvSpPr>
            <p:nvPr/>
          </p:nvSpPr>
          <p:spPr bwMode="auto">
            <a:xfrm>
              <a:off x="6002338" y="248285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360" name="Line 858"/>
            <p:cNvSpPr>
              <a:spLocks noChangeShapeType="1"/>
            </p:cNvSpPr>
            <p:nvPr/>
          </p:nvSpPr>
          <p:spPr bwMode="auto">
            <a:xfrm>
              <a:off x="6037325" y="2492811"/>
              <a:ext cx="1079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9429" name="Line 859"/>
            <p:cNvSpPr>
              <a:spLocks noChangeShapeType="1"/>
            </p:cNvSpPr>
            <p:nvPr/>
          </p:nvSpPr>
          <p:spPr bwMode="auto">
            <a:xfrm>
              <a:off x="6794500" y="247332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362" name="Line 860"/>
            <p:cNvSpPr>
              <a:spLocks noChangeShapeType="1"/>
            </p:cNvSpPr>
            <p:nvPr/>
          </p:nvSpPr>
          <p:spPr bwMode="auto">
            <a:xfrm>
              <a:off x="6756293" y="2475376"/>
              <a:ext cx="1079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9431" name="Line 861"/>
            <p:cNvSpPr>
              <a:spLocks noChangeShapeType="1"/>
            </p:cNvSpPr>
            <p:nvPr/>
          </p:nvSpPr>
          <p:spPr bwMode="auto">
            <a:xfrm>
              <a:off x="6904038" y="246380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364" name="Line 860"/>
            <p:cNvSpPr>
              <a:spLocks noChangeShapeType="1"/>
            </p:cNvSpPr>
            <p:nvPr/>
          </p:nvSpPr>
          <p:spPr bwMode="auto">
            <a:xfrm>
              <a:off x="6908685" y="2476960"/>
              <a:ext cx="1079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1" name="Group 875"/>
          <p:cNvGrpSpPr>
            <a:grpSpLocks/>
          </p:cNvGrpSpPr>
          <p:nvPr/>
        </p:nvGrpSpPr>
        <p:grpSpPr bwMode="auto">
          <a:xfrm>
            <a:off x="4786314" y="4500563"/>
            <a:ext cx="3641752" cy="646112"/>
            <a:chOff x="514" y="210"/>
            <a:chExt cx="1950" cy="407"/>
          </a:xfrm>
        </p:grpSpPr>
        <p:sp>
          <p:nvSpPr>
            <p:cNvPr id="366" name="Rectangle 876"/>
            <p:cNvSpPr>
              <a:spLocks noChangeArrowheads="1"/>
            </p:cNvSpPr>
            <p:nvPr/>
          </p:nvSpPr>
          <p:spPr bwMode="auto">
            <a:xfrm>
              <a:off x="514" y="210"/>
              <a:ext cx="1950" cy="4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GB" b="1" dirty="0" err="1">
                  <a:solidFill>
                    <a:schemeClr val="tx1"/>
                  </a:solidFill>
                </a:rPr>
                <a:t>Rn</a:t>
              </a:r>
              <a:r>
                <a:rPr lang="en-GB" b="1" dirty="0">
                  <a:solidFill>
                    <a:schemeClr val="tx1"/>
                  </a:solidFill>
                </a:rPr>
                <a:t> = </a:t>
              </a:r>
              <a:r>
                <a:rPr lang="en-GB" b="1" dirty="0" err="1">
                  <a:solidFill>
                    <a:schemeClr val="tx1"/>
                  </a:solidFill>
                </a:rPr>
                <a:t>abc</a:t>
              </a:r>
              <a:r>
                <a:rPr lang="en-GB" b="1" dirty="0">
                  <a:solidFill>
                    <a:schemeClr val="tx1"/>
                  </a:solidFill>
                </a:rPr>
                <a:t> + </a:t>
              </a:r>
              <a:r>
                <a:rPr lang="fr-FR" b="1" dirty="0">
                  <a:solidFill>
                    <a:schemeClr val="tx1"/>
                  </a:solidFill>
                </a:rPr>
                <a:t>a</a:t>
              </a:r>
              <a:r>
                <a:rPr lang="en-GB" b="1" dirty="0" err="1">
                  <a:solidFill>
                    <a:schemeClr val="tx1"/>
                  </a:solidFill>
                </a:rPr>
                <a:t>bc</a:t>
              </a:r>
              <a:r>
                <a:rPr lang="en-GB" b="1" dirty="0">
                  <a:solidFill>
                    <a:schemeClr val="tx1"/>
                  </a:solidFill>
                </a:rPr>
                <a:t> + </a:t>
              </a:r>
              <a:r>
                <a:rPr lang="en-GB" b="1" dirty="0" err="1">
                  <a:solidFill>
                    <a:schemeClr val="tx1"/>
                  </a:solidFill>
                </a:rPr>
                <a:t>abc</a:t>
              </a:r>
              <a:r>
                <a:rPr lang="en-GB" b="1" dirty="0">
                  <a:solidFill>
                    <a:schemeClr val="tx1"/>
                  </a:solidFill>
                </a:rPr>
                <a:t> + </a:t>
              </a:r>
              <a:r>
                <a:rPr lang="en-GB" b="1" dirty="0" err="1">
                  <a:solidFill>
                    <a:schemeClr val="tx1"/>
                  </a:solidFill>
                </a:rPr>
                <a:t>abc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367" name="Line 877"/>
            <p:cNvSpPr>
              <a:spLocks noChangeShapeType="1"/>
            </p:cNvSpPr>
            <p:nvPr/>
          </p:nvSpPr>
          <p:spPr bwMode="auto">
            <a:xfrm>
              <a:off x="1004" y="271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68" name="Line 878"/>
            <p:cNvSpPr>
              <a:spLocks noChangeShapeType="1"/>
            </p:cNvSpPr>
            <p:nvPr/>
          </p:nvSpPr>
          <p:spPr bwMode="auto">
            <a:xfrm>
              <a:off x="1285" y="252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69" name="Line 879"/>
            <p:cNvSpPr>
              <a:spLocks noChangeShapeType="1"/>
            </p:cNvSpPr>
            <p:nvPr/>
          </p:nvSpPr>
          <p:spPr bwMode="auto">
            <a:xfrm>
              <a:off x="1564" y="263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2" name="Group 880"/>
          <p:cNvGrpSpPr>
            <a:grpSpLocks/>
          </p:cNvGrpSpPr>
          <p:nvPr/>
        </p:nvGrpSpPr>
        <p:grpSpPr bwMode="auto">
          <a:xfrm>
            <a:off x="4787900" y="4997450"/>
            <a:ext cx="3095625" cy="366713"/>
            <a:chOff x="431" y="523"/>
            <a:chExt cx="1950" cy="231"/>
          </a:xfrm>
          <a:noFill/>
        </p:grpSpPr>
        <p:sp>
          <p:nvSpPr>
            <p:cNvPr id="371" name="Rectangle 881"/>
            <p:cNvSpPr>
              <a:spLocks noChangeArrowheads="1"/>
            </p:cNvSpPr>
            <p:nvPr/>
          </p:nvSpPr>
          <p:spPr bwMode="auto">
            <a:xfrm>
              <a:off x="431" y="523"/>
              <a:ext cx="1950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GB" b="1">
                  <a:solidFill>
                    <a:schemeClr val="tx1"/>
                  </a:solidFill>
                </a:rPr>
                <a:t>Rn =</a:t>
              </a:r>
              <a:r>
                <a:rPr lang="fr-FR" b="1">
                  <a:solidFill>
                    <a:schemeClr val="tx1"/>
                  </a:solidFill>
                </a:rPr>
                <a:t>ab(c+c) + c(ab+ab)</a:t>
              </a:r>
            </a:p>
          </p:txBody>
        </p:sp>
        <p:sp>
          <p:nvSpPr>
            <p:cNvPr id="372" name="Line 882"/>
            <p:cNvSpPr>
              <a:spLocks noChangeShapeType="1"/>
            </p:cNvSpPr>
            <p:nvPr/>
          </p:nvSpPr>
          <p:spPr bwMode="auto">
            <a:xfrm>
              <a:off x="1194" y="581"/>
              <a:ext cx="68" cy="0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73" name="Line 883"/>
            <p:cNvSpPr>
              <a:spLocks noChangeShapeType="1"/>
            </p:cNvSpPr>
            <p:nvPr/>
          </p:nvSpPr>
          <p:spPr bwMode="auto">
            <a:xfrm>
              <a:off x="1692" y="561"/>
              <a:ext cx="68" cy="0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74" name="Line 884"/>
            <p:cNvSpPr>
              <a:spLocks noChangeShapeType="1"/>
            </p:cNvSpPr>
            <p:nvPr/>
          </p:nvSpPr>
          <p:spPr bwMode="auto">
            <a:xfrm>
              <a:off x="1868" y="573"/>
              <a:ext cx="68" cy="0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3" name="Group 885"/>
          <p:cNvGrpSpPr>
            <a:grpSpLocks/>
          </p:cNvGrpSpPr>
          <p:nvPr/>
        </p:nvGrpSpPr>
        <p:grpSpPr bwMode="auto">
          <a:xfrm>
            <a:off x="4787900" y="5429250"/>
            <a:ext cx="2232025" cy="366713"/>
            <a:chOff x="431" y="795"/>
            <a:chExt cx="1406" cy="231"/>
          </a:xfrm>
          <a:noFill/>
        </p:grpSpPr>
        <p:sp>
          <p:nvSpPr>
            <p:cNvPr id="376" name="Rectangle 886"/>
            <p:cNvSpPr>
              <a:spLocks noChangeArrowheads="1"/>
            </p:cNvSpPr>
            <p:nvPr/>
          </p:nvSpPr>
          <p:spPr bwMode="auto">
            <a:xfrm>
              <a:off x="431" y="795"/>
              <a:ext cx="1406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GB" b="1" dirty="0" err="1">
                  <a:solidFill>
                    <a:schemeClr val="tx1"/>
                  </a:solidFill>
                </a:rPr>
                <a:t>Rn</a:t>
              </a:r>
              <a:r>
                <a:rPr lang="en-GB" b="1" dirty="0">
                  <a:solidFill>
                    <a:schemeClr val="tx1"/>
                  </a:solidFill>
                </a:rPr>
                <a:t> =</a:t>
              </a:r>
              <a:r>
                <a:rPr lang="fr-FR" b="1" dirty="0">
                  <a:solidFill>
                    <a:schemeClr val="tx1"/>
                  </a:solidFill>
                </a:rPr>
                <a:t>ab + c(ab+ab)</a:t>
              </a:r>
            </a:p>
          </p:txBody>
        </p:sp>
        <p:sp>
          <p:nvSpPr>
            <p:cNvPr id="377" name="Line 887"/>
            <p:cNvSpPr>
              <a:spLocks noChangeShapeType="1"/>
            </p:cNvSpPr>
            <p:nvPr/>
          </p:nvSpPr>
          <p:spPr bwMode="auto">
            <a:xfrm>
              <a:off x="1336" y="834"/>
              <a:ext cx="68" cy="0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78" name="Line 888"/>
            <p:cNvSpPr>
              <a:spLocks noChangeShapeType="1"/>
            </p:cNvSpPr>
            <p:nvPr/>
          </p:nvSpPr>
          <p:spPr bwMode="auto">
            <a:xfrm>
              <a:off x="1537" y="855"/>
              <a:ext cx="68" cy="0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4" name="Group 889"/>
          <p:cNvGrpSpPr>
            <a:grpSpLocks/>
          </p:cNvGrpSpPr>
          <p:nvPr/>
        </p:nvGrpSpPr>
        <p:grpSpPr bwMode="auto">
          <a:xfrm>
            <a:off x="4787900" y="5861050"/>
            <a:ext cx="2232025" cy="366713"/>
            <a:chOff x="431" y="1067"/>
            <a:chExt cx="1406" cy="231"/>
          </a:xfrm>
          <a:noFill/>
        </p:grpSpPr>
        <p:sp>
          <p:nvSpPr>
            <p:cNvPr id="380" name="Rectangle 890"/>
            <p:cNvSpPr>
              <a:spLocks noChangeArrowheads="1"/>
            </p:cNvSpPr>
            <p:nvPr/>
          </p:nvSpPr>
          <p:spPr bwMode="auto">
            <a:xfrm>
              <a:off x="431" y="1067"/>
              <a:ext cx="1406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GB" b="1">
                  <a:solidFill>
                    <a:schemeClr val="tx1"/>
                  </a:solidFill>
                </a:rPr>
                <a:t>Rn =</a:t>
              </a:r>
              <a:r>
                <a:rPr lang="fr-FR" b="1">
                  <a:solidFill>
                    <a:schemeClr val="tx1"/>
                  </a:solidFill>
                </a:rPr>
                <a:t>ab + c(a + b)</a:t>
              </a:r>
            </a:p>
          </p:txBody>
        </p:sp>
        <p:sp>
          <p:nvSpPr>
            <p:cNvPr id="381" name="Oval 891"/>
            <p:cNvSpPr>
              <a:spLocks noChangeAspect="1" noChangeArrowheads="1"/>
            </p:cNvSpPr>
            <p:nvPr/>
          </p:nvSpPr>
          <p:spPr bwMode="auto">
            <a:xfrm>
              <a:off x="1341" y="1125"/>
              <a:ext cx="122" cy="122"/>
            </a:xfrm>
            <a:prstGeom prst="ellipse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</p:grpSp>
      <p:grpSp>
        <p:nvGrpSpPr>
          <p:cNvPr id="190" name="Groupe 189"/>
          <p:cNvGrpSpPr/>
          <p:nvPr/>
        </p:nvGrpSpPr>
        <p:grpSpPr>
          <a:xfrm>
            <a:off x="4773958" y="3829436"/>
            <a:ext cx="2303462" cy="585402"/>
            <a:chOff x="4773958" y="3829436"/>
            <a:chExt cx="2303462" cy="585402"/>
          </a:xfrm>
        </p:grpSpPr>
        <p:sp>
          <p:nvSpPr>
            <p:cNvPr id="349" name="Oval 896"/>
            <p:cNvSpPr>
              <a:spLocks noChangeAspect="1" noChangeArrowheads="1"/>
            </p:cNvSpPr>
            <p:nvPr/>
          </p:nvSpPr>
          <p:spPr bwMode="auto">
            <a:xfrm>
              <a:off x="5889625" y="3910013"/>
              <a:ext cx="193675" cy="193675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350" name="Rectangle 897"/>
            <p:cNvSpPr>
              <a:spLocks noChangeArrowheads="1"/>
            </p:cNvSpPr>
            <p:nvPr/>
          </p:nvSpPr>
          <p:spPr bwMode="auto">
            <a:xfrm>
              <a:off x="4773958" y="3829436"/>
              <a:ext cx="2303462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eaLnBrk="0" hangingPunct="0">
                <a:tabLst>
                  <a:tab pos="5029200" algn="l"/>
                </a:tabLst>
                <a:defRPr/>
              </a:pPr>
              <a:r>
                <a:rPr lang="en-GB" sz="1200" b="1" dirty="0">
                  <a:solidFill>
                    <a:schemeClr val="tx1"/>
                  </a:solidFill>
                  <a:cs typeface="Times New Roman" pitchFamily="18" charset="0"/>
                </a:rPr>
                <a:t>  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S = Rn-1 + (a + b)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351" name="Oval 899"/>
            <p:cNvSpPr>
              <a:spLocks noChangeAspect="1" noChangeArrowheads="1"/>
            </p:cNvSpPr>
            <p:nvPr/>
          </p:nvSpPr>
          <p:spPr bwMode="auto">
            <a:xfrm>
              <a:off x="6357950" y="3905422"/>
              <a:ext cx="193675" cy="193675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9438" name="AutoShape 900"/>
            <p:cNvSpPr>
              <a:spLocks noChangeArrowheads="1"/>
            </p:cNvSpPr>
            <p:nvPr/>
          </p:nvSpPr>
          <p:spPr bwMode="auto">
            <a:xfrm>
              <a:off x="4929190" y="3857628"/>
              <a:ext cx="1944686" cy="395287"/>
            </a:xfrm>
            <a:prstGeom prst="roundRect">
              <a:avLst>
                <a:gd name="adj" fmla="val 16667"/>
              </a:avLst>
            </a:prstGeom>
            <a:solidFill>
              <a:srgbClr val="FF3300">
                <a:alpha val="16862"/>
              </a:srgbClr>
            </a:solidFill>
            <a:ln w="9525">
              <a:solidFill>
                <a:srgbClr val="3333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endParaRPr lang="fr-FR" b="1"/>
            </a:p>
          </p:txBody>
        </p:sp>
        <p:sp>
          <p:nvSpPr>
            <p:cNvPr id="9410" name="Rectangle 898"/>
            <p:cNvSpPr>
              <a:spLocks noChangeArrowheads="1"/>
            </p:cNvSpPr>
            <p:nvPr/>
          </p:nvSpPr>
          <p:spPr bwMode="auto">
            <a:xfrm>
              <a:off x="4787900" y="4414838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</p:grpSp>
      <p:grpSp>
        <p:nvGrpSpPr>
          <p:cNvPr id="15" name="Groupe 382"/>
          <p:cNvGrpSpPr>
            <a:grpSpLocks/>
          </p:cNvGrpSpPr>
          <p:nvPr/>
        </p:nvGrpSpPr>
        <p:grpSpPr bwMode="auto">
          <a:xfrm>
            <a:off x="4787900" y="6302375"/>
            <a:ext cx="2570163" cy="400050"/>
            <a:chOff x="4787900" y="6302375"/>
            <a:chExt cx="2570182" cy="400050"/>
          </a:xfrm>
        </p:grpSpPr>
        <p:grpSp>
          <p:nvGrpSpPr>
            <p:cNvPr id="16" name="Group 892"/>
            <p:cNvGrpSpPr>
              <a:grpSpLocks/>
            </p:cNvGrpSpPr>
            <p:nvPr/>
          </p:nvGrpSpPr>
          <p:grpSpPr bwMode="auto">
            <a:xfrm>
              <a:off x="4787900" y="6302375"/>
              <a:ext cx="2570182" cy="366713"/>
              <a:chOff x="431" y="1481"/>
              <a:chExt cx="1769" cy="231"/>
            </a:xfrm>
            <a:noFill/>
          </p:grpSpPr>
          <p:sp>
            <p:nvSpPr>
              <p:cNvPr id="386" name="Rectangle 893"/>
              <p:cNvSpPr>
                <a:spLocks noChangeArrowheads="1"/>
              </p:cNvSpPr>
              <p:nvPr/>
            </p:nvSpPr>
            <p:spPr bwMode="auto">
              <a:xfrm>
                <a:off x="431" y="1481"/>
                <a:ext cx="1769" cy="231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b="1">
                    <a:solidFill>
                      <a:schemeClr val="tx1"/>
                    </a:solidFill>
                  </a:rPr>
                  <a:t>Rn =</a:t>
                </a:r>
                <a:r>
                  <a:rPr lang="fr-FR" b="1">
                    <a:solidFill>
                      <a:schemeClr val="tx1"/>
                    </a:solidFill>
                  </a:rPr>
                  <a:t>ab + R</a:t>
                </a:r>
                <a:r>
                  <a:rPr lang="fr-FR" sz="1600" b="1">
                    <a:solidFill>
                      <a:schemeClr val="tx1"/>
                    </a:solidFill>
                  </a:rPr>
                  <a:t>n-1</a:t>
                </a:r>
                <a:r>
                  <a:rPr lang="fr-FR" b="1">
                    <a:solidFill>
                      <a:schemeClr val="tx1"/>
                    </a:solidFill>
                  </a:rPr>
                  <a:t>(a + b)</a:t>
                </a:r>
              </a:p>
            </p:txBody>
          </p:sp>
          <p:sp>
            <p:nvSpPr>
              <p:cNvPr id="387" name="Oval 894"/>
              <p:cNvSpPr>
                <a:spLocks noChangeAspect="1" noChangeArrowheads="1"/>
              </p:cNvSpPr>
              <p:nvPr/>
            </p:nvSpPr>
            <p:spPr bwMode="auto">
              <a:xfrm>
                <a:off x="1559" y="1532"/>
                <a:ext cx="122" cy="122"/>
              </a:xfrm>
              <a:prstGeom prst="ellipse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413" name="AutoShape 901"/>
            <p:cNvSpPr>
              <a:spLocks noChangeArrowheads="1"/>
            </p:cNvSpPr>
            <p:nvPr/>
          </p:nvSpPr>
          <p:spPr bwMode="auto">
            <a:xfrm>
              <a:off x="4841875" y="6307138"/>
              <a:ext cx="2268538" cy="395287"/>
            </a:xfrm>
            <a:prstGeom prst="roundRect">
              <a:avLst>
                <a:gd name="adj" fmla="val 16667"/>
              </a:avLst>
            </a:prstGeom>
            <a:solidFill>
              <a:srgbClr val="FF3300">
                <a:alpha val="16862"/>
              </a:srgbClr>
            </a:solidFill>
            <a:ln w="9525">
              <a:solidFill>
                <a:srgbClr val="3333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endParaRPr lang="fr-FR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6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2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7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2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7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2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7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2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7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2" dur="50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7" dur="50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2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7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2" dur="5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78" name="Rectangle 322"/>
          <p:cNvSpPr>
            <a:spLocks noChangeArrowheads="1"/>
          </p:cNvSpPr>
          <p:nvPr/>
        </p:nvSpPr>
        <p:spPr bwMode="auto">
          <a:xfrm>
            <a:off x="7286644" y="1357298"/>
            <a:ext cx="14033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 eaLnBrk="0" hangingPunct="0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التمثيل المنطقي:</a:t>
            </a:r>
            <a:endParaRPr lang="fr-FR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2" name="Group 453"/>
          <p:cNvGrpSpPr>
            <a:grpSpLocks/>
          </p:cNvGrpSpPr>
          <p:nvPr/>
        </p:nvGrpSpPr>
        <p:grpSpPr bwMode="auto">
          <a:xfrm>
            <a:off x="174625" y="735013"/>
            <a:ext cx="3702050" cy="519112"/>
            <a:chOff x="110" y="463"/>
            <a:chExt cx="2332" cy="327"/>
          </a:xfrm>
          <a:noFill/>
        </p:grpSpPr>
        <p:sp>
          <p:nvSpPr>
            <p:cNvPr id="103517" name="Rectangle 324"/>
            <p:cNvSpPr>
              <a:spLocks noChangeAspect="1" noChangeArrowheads="1"/>
            </p:cNvSpPr>
            <p:nvPr/>
          </p:nvSpPr>
          <p:spPr bwMode="auto">
            <a:xfrm>
              <a:off x="110" y="463"/>
              <a:ext cx="2332" cy="3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GB" sz="2800" b="1">
                  <a:solidFill>
                    <a:schemeClr val="tx1"/>
                  </a:solidFill>
                </a:rPr>
                <a:t>Rn =</a:t>
              </a:r>
              <a:r>
                <a:rPr lang="fr-FR" sz="2800" b="1">
                  <a:solidFill>
                    <a:schemeClr val="tx1"/>
                  </a:solidFill>
                </a:rPr>
                <a:t>ab + Rn-1(a + b)</a:t>
              </a:r>
            </a:p>
          </p:txBody>
        </p:sp>
        <p:sp>
          <p:nvSpPr>
            <p:cNvPr id="103518" name="Oval 325"/>
            <p:cNvSpPr>
              <a:spLocks noChangeAspect="1" noChangeArrowheads="1"/>
            </p:cNvSpPr>
            <p:nvPr/>
          </p:nvSpPr>
          <p:spPr bwMode="auto">
            <a:xfrm>
              <a:off x="1878" y="533"/>
              <a:ext cx="184" cy="191"/>
            </a:xfrm>
            <a:prstGeom prst="ellipse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 455"/>
          <p:cNvGrpSpPr>
            <a:grpSpLocks/>
          </p:cNvGrpSpPr>
          <p:nvPr/>
        </p:nvGrpSpPr>
        <p:grpSpPr bwMode="auto">
          <a:xfrm>
            <a:off x="0" y="214313"/>
            <a:ext cx="3308351" cy="954088"/>
            <a:chOff x="0" y="135"/>
            <a:chExt cx="2084" cy="601"/>
          </a:xfrm>
        </p:grpSpPr>
        <p:sp>
          <p:nvSpPr>
            <p:cNvPr id="10304" name="Oval 327"/>
            <p:cNvSpPr>
              <a:spLocks noChangeAspect="1" noChangeArrowheads="1"/>
            </p:cNvSpPr>
            <p:nvPr/>
          </p:nvSpPr>
          <p:spPr bwMode="auto">
            <a:xfrm>
              <a:off x="1111" y="210"/>
              <a:ext cx="184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03515" name="Rectangle 328"/>
            <p:cNvSpPr>
              <a:spLocks noChangeAspect="1" noChangeArrowheads="1"/>
            </p:cNvSpPr>
            <p:nvPr/>
          </p:nvSpPr>
          <p:spPr bwMode="auto">
            <a:xfrm>
              <a:off x="0" y="135"/>
              <a:ext cx="2084" cy="60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>
                <a:tabLst>
                  <a:tab pos="5029200" algn="l"/>
                </a:tabLst>
                <a:defRPr/>
              </a:pPr>
              <a:r>
                <a:rPr lang="en-GB" sz="2800" b="1" dirty="0">
                  <a:solidFill>
                    <a:srgbClr val="000000"/>
                  </a:solidFill>
                  <a:cs typeface="Times New Roman" pitchFamily="18" charset="0"/>
                </a:rPr>
                <a:t>  </a:t>
              </a:r>
              <a:r>
                <a:rPr lang="en-GB" sz="2800" b="1" dirty="0">
                  <a:solidFill>
                    <a:schemeClr val="tx1"/>
                  </a:solidFill>
                  <a:cs typeface="Times New Roman" pitchFamily="18" charset="0"/>
                </a:rPr>
                <a:t>S</a:t>
              </a:r>
              <a:r>
                <a:rPr lang="en-GB" sz="2800" b="1" dirty="0">
                  <a:solidFill>
                    <a:srgbClr val="000000"/>
                  </a:solidFill>
                  <a:cs typeface="Times New Roman" pitchFamily="18" charset="0"/>
                </a:rPr>
                <a:t> = Rn-1 + (a + b)</a:t>
              </a:r>
              <a:endParaRPr lang="fr-FR" sz="2800" b="1" dirty="0"/>
            </a:p>
            <a:p>
              <a:pPr eaLnBrk="0" hangingPunct="0">
                <a:tabLst>
                  <a:tab pos="5029200" algn="l"/>
                </a:tabLst>
                <a:defRPr/>
              </a:pPr>
              <a:endParaRPr lang="fr-FR" sz="2800" b="1" dirty="0"/>
            </a:p>
          </p:txBody>
        </p:sp>
        <p:sp>
          <p:nvSpPr>
            <p:cNvPr id="10308" name="Oval 329"/>
            <p:cNvSpPr>
              <a:spLocks noChangeAspect="1" noChangeArrowheads="1"/>
            </p:cNvSpPr>
            <p:nvPr/>
          </p:nvSpPr>
          <p:spPr bwMode="auto">
            <a:xfrm>
              <a:off x="1556" y="218"/>
              <a:ext cx="184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</p:grpSp>
      <p:sp>
        <p:nvSpPr>
          <p:cNvPr id="147839" name="Rectangle 383"/>
          <p:cNvSpPr>
            <a:spLocks noChangeArrowheads="1"/>
          </p:cNvSpPr>
          <p:nvPr/>
        </p:nvSpPr>
        <p:spPr bwMode="auto">
          <a:xfrm>
            <a:off x="2098675" y="285750"/>
            <a:ext cx="1152525" cy="431800"/>
          </a:xfrm>
          <a:prstGeom prst="rect">
            <a:avLst/>
          </a:prstGeom>
          <a:solidFill>
            <a:srgbClr val="FF0000">
              <a:alpha val="16862"/>
            </a:srgbClr>
          </a:solidFill>
          <a:ln w="9525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  <p:sp>
        <p:nvSpPr>
          <p:cNvPr id="147840" name="Rectangle 384"/>
          <p:cNvSpPr>
            <a:spLocks noChangeArrowheads="1"/>
          </p:cNvSpPr>
          <p:nvPr/>
        </p:nvSpPr>
        <p:spPr bwMode="auto">
          <a:xfrm>
            <a:off x="1022350" y="836613"/>
            <a:ext cx="433388" cy="371475"/>
          </a:xfrm>
          <a:prstGeom prst="rect">
            <a:avLst/>
          </a:prstGeom>
          <a:solidFill>
            <a:srgbClr val="FF0000">
              <a:alpha val="16862"/>
            </a:srgbClr>
          </a:solidFill>
          <a:ln w="9525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  <p:sp>
        <p:nvSpPr>
          <p:cNvPr id="147798" name="Text Box 342"/>
          <p:cNvSpPr txBox="1">
            <a:spLocks noChangeAspect="1" noChangeArrowheads="1"/>
          </p:cNvSpPr>
          <p:nvPr/>
        </p:nvSpPr>
        <p:spPr bwMode="auto">
          <a:xfrm>
            <a:off x="3155953" y="2974966"/>
            <a:ext cx="323850" cy="3571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47799" name="Text Box 343"/>
          <p:cNvSpPr txBox="1">
            <a:spLocks noChangeAspect="1" noChangeArrowheads="1"/>
          </p:cNvSpPr>
          <p:nvPr/>
        </p:nvSpPr>
        <p:spPr bwMode="auto">
          <a:xfrm>
            <a:off x="3181353" y="3792529"/>
            <a:ext cx="323850" cy="3571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47803" name="Text Box 347"/>
          <p:cNvSpPr txBox="1">
            <a:spLocks noChangeAspect="1" noChangeArrowheads="1"/>
          </p:cNvSpPr>
          <p:nvPr/>
        </p:nvSpPr>
        <p:spPr bwMode="auto">
          <a:xfrm>
            <a:off x="2747965" y="2528879"/>
            <a:ext cx="75088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r-FR" b="1" dirty="0">
                <a:solidFill>
                  <a:schemeClr val="tx1"/>
                </a:solidFill>
              </a:rPr>
              <a:t>R</a:t>
            </a:r>
            <a:r>
              <a:rPr lang="fr-FR" sz="1600" b="1" dirty="0">
                <a:solidFill>
                  <a:schemeClr val="tx1"/>
                </a:solidFill>
              </a:rPr>
              <a:t>n-</a:t>
            </a:r>
            <a:r>
              <a:rPr lang="fr-FR" sz="1400" b="1" dirty="0">
                <a:solidFill>
                  <a:schemeClr val="tx1"/>
                </a:solidFill>
              </a:rPr>
              <a:t>1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47834" name="Text Box 378"/>
          <p:cNvSpPr txBox="1">
            <a:spLocks noChangeAspect="1" noChangeArrowheads="1"/>
          </p:cNvSpPr>
          <p:nvPr/>
        </p:nvSpPr>
        <p:spPr bwMode="auto">
          <a:xfrm>
            <a:off x="7299328" y="2628891"/>
            <a:ext cx="322262" cy="3587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147788" name="Line 332"/>
          <p:cNvSpPr>
            <a:spLocks noChangeAspect="1" noChangeShapeType="1"/>
          </p:cNvSpPr>
          <p:nvPr/>
        </p:nvSpPr>
        <p:spPr bwMode="auto">
          <a:xfrm rot="5400000">
            <a:off x="3516312" y="3462338"/>
            <a:ext cx="650875" cy="0"/>
          </a:xfrm>
          <a:prstGeom prst="line">
            <a:avLst/>
          </a:prstGeom>
          <a:ln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47789" name="Line 333"/>
          <p:cNvSpPr>
            <a:spLocks noChangeAspect="1" noChangeShapeType="1"/>
          </p:cNvSpPr>
          <p:nvPr/>
        </p:nvSpPr>
        <p:spPr bwMode="auto">
          <a:xfrm flipV="1">
            <a:off x="3459163" y="3986213"/>
            <a:ext cx="1098550" cy="0"/>
          </a:xfrm>
          <a:prstGeom prst="line">
            <a:avLst/>
          </a:prstGeom>
          <a:ln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47790" name="AutoShape 334"/>
          <p:cNvSpPr>
            <a:spLocks noChangeAspect="1" noChangeArrowheads="1"/>
          </p:cNvSpPr>
          <p:nvPr/>
        </p:nvSpPr>
        <p:spPr bwMode="auto">
          <a:xfrm>
            <a:off x="4565650" y="3740150"/>
            <a:ext cx="249238" cy="285750"/>
          </a:xfrm>
          <a:prstGeom prst="flowChartDelay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b="1"/>
          </a:p>
        </p:txBody>
      </p:sp>
      <p:sp>
        <p:nvSpPr>
          <p:cNvPr id="147791" name="Line 335"/>
          <p:cNvSpPr>
            <a:spLocks noChangeAspect="1" noChangeShapeType="1"/>
          </p:cNvSpPr>
          <p:nvPr/>
        </p:nvSpPr>
        <p:spPr bwMode="auto">
          <a:xfrm>
            <a:off x="3471863" y="3133725"/>
            <a:ext cx="1095375" cy="0"/>
          </a:xfrm>
          <a:prstGeom prst="line">
            <a:avLst/>
          </a:prstGeom>
          <a:ln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47792" name="Line 336"/>
          <p:cNvSpPr>
            <a:spLocks noChangeAspect="1" noChangeShapeType="1"/>
          </p:cNvSpPr>
          <p:nvPr/>
        </p:nvSpPr>
        <p:spPr bwMode="auto">
          <a:xfrm rot="16200000">
            <a:off x="3897313" y="3673475"/>
            <a:ext cx="609600" cy="0"/>
          </a:xfrm>
          <a:prstGeom prst="line">
            <a:avLst/>
          </a:prstGeom>
          <a:ln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grpSp>
        <p:nvGrpSpPr>
          <p:cNvPr id="4" name="Group 459"/>
          <p:cNvGrpSpPr>
            <a:grpSpLocks/>
          </p:cNvGrpSpPr>
          <p:nvPr/>
        </p:nvGrpSpPr>
        <p:grpSpPr bwMode="auto">
          <a:xfrm>
            <a:off x="4265615" y="3078154"/>
            <a:ext cx="587375" cy="368300"/>
            <a:chOff x="1976" y="1751"/>
            <a:chExt cx="370" cy="232"/>
          </a:xfrm>
          <a:noFill/>
        </p:grpSpPr>
        <p:sp>
          <p:nvSpPr>
            <p:cNvPr id="103512" name="AutoShape 339"/>
            <p:cNvSpPr>
              <a:spLocks noChangeAspect="1" noChangeArrowheads="1"/>
            </p:cNvSpPr>
            <p:nvPr/>
          </p:nvSpPr>
          <p:spPr bwMode="auto">
            <a:xfrm rot="-10620000">
              <a:off x="2182" y="1751"/>
              <a:ext cx="164" cy="232"/>
            </a:xfrm>
            <a:prstGeom prst="moon">
              <a:avLst>
                <a:gd name="adj" fmla="val 75778"/>
              </a:avLst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103513" name="Arc 340"/>
            <p:cNvSpPr>
              <a:spLocks noChangeAspect="1"/>
            </p:cNvSpPr>
            <p:nvPr/>
          </p:nvSpPr>
          <p:spPr bwMode="auto">
            <a:xfrm rot="2710121">
              <a:off x="1982" y="1745"/>
              <a:ext cx="231" cy="244"/>
            </a:xfrm>
            <a:custGeom>
              <a:avLst/>
              <a:gdLst>
                <a:gd name="T0" fmla="*/ 0 w 20663"/>
                <a:gd name="T1" fmla="*/ 0 h 20652"/>
                <a:gd name="T2" fmla="*/ 0 w 20663"/>
                <a:gd name="T3" fmla="*/ 0 h 20652"/>
                <a:gd name="T4" fmla="*/ 0 w 20663"/>
                <a:gd name="T5" fmla="*/ 0 h 20652"/>
                <a:gd name="T6" fmla="*/ 0 60000 65536"/>
                <a:gd name="T7" fmla="*/ 0 60000 65536"/>
                <a:gd name="T8" fmla="*/ 0 60000 65536"/>
                <a:gd name="T9" fmla="*/ 0 w 20663"/>
                <a:gd name="T10" fmla="*/ 0 h 20652"/>
                <a:gd name="T11" fmla="*/ 20663 w 20663"/>
                <a:gd name="T12" fmla="*/ 20652 h 206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63" h="20652" fill="none" extrusionOk="0">
                  <a:moveTo>
                    <a:pt x="6329" y="0"/>
                  </a:moveTo>
                  <a:cubicBezTo>
                    <a:pt x="13197" y="2105"/>
                    <a:pt x="18570" y="7487"/>
                    <a:pt x="20662" y="14359"/>
                  </a:cubicBezTo>
                </a:path>
                <a:path w="20663" h="20652" stroke="0" extrusionOk="0">
                  <a:moveTo>
                    <a:pt x="6329" y="0"/>
                  </a:moveTo>
                  <a:cubicBezTo>
                    <a:pt x="13197" y="2105"/>
                    <a:pt x="18570" y="7487"/>
                    <a:pt x="20662" y="14359"/>
                  </a:cubicBezTo>
                  <a:lnTo>
                    <a:pt x="0" y="20652"/>
                  </a:lnTo>
                  <a:close/>
                </a:path>
              </a:pathLst>
            </a:cu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</p:grpSp>
      <p:sp>
        <p:nvSpPr>
          <p:cNvPr id="147797" name="Line 341"/>
          <p:cNvSpPr>
            <a:spLocks noChangeAspect="1" noChangeShapeType="1"/>
          </p:cNvSpPr>
          <p:nvPr/>
        </p:nvSpPr>
        <p:spPr bwMode="auto">
          <a:xfrm>
            <a:off x="4851400" y="3251200"/>
            <a:ext cx="576263" cy="0"/>
          </a:xfrm>
          <a:prstGeom prst="line">
            <a:avLst/>
          </a:prstGeom>
          <a:ln>
            <a:headEnd/>
            <a:tail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47800" name="Line 344"/>
          <p:cNvSpPr>
            <a:spLocks noChangeAspect="1" noChangeShapeType="1"/>
          </p:cNvSpPr>
          <p:nvPr/>
        </p:nvSpPr>
        <p:spPr bwMode="auto">
          <a:xfrm flipH="1">
            <a:off x="4214813" y="3381375"/>
            <a:ext cx="3397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47801" name="Line 345"/>
          <p:cNvSpPr>
            <a:spLocks noChangeAspect="1" noChangeShapeType="1"/>
          </p:cNvSpPr>
          <p:nvPr/>
        </p:nvSpPr>
        <p:spPr bwMode="auto">
          <a:xfrm flipH="1">
            <a:off x="3841750" y="3792538"/>
            <a:ext cx="7143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47802" name="Line 346"/>
          <p:cNvSpPr>
            <a:spLocks noChangeAspect="1" noChangeShapeType="1"/>
          </p:cNvSpPr>
          <p:nvPr/>
        </p:nvSpPr>
        <p:spPr bwMode="auto">
          <a:xfrm>
            <a:off x="3463925" y="2698750"/>
            <a:ext cx="2381250" cy="0"/>
          </a:xfrm>
          <a:prstGeom prst="line">
            <a:avLst/>
          </a:prstGeom>
          <a:ln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47811" name="Line 355"/>
          <p:cNvSpPr>
            <a:spLocks noChangeAspect="1" noChangeShapeType="1"/>
          </p:cNvSpPr>
          <p:nvPr/>
        </p:nvSpPr>
        <p:spPr bwMode="auto">
          <a:xfrm>
            <a:off x="7104063" y="3667125"/>
            <a:ext cx="214312" cy="0"/>
          </a:xfrm>
          <a:prstGeom prst="line">
            <a:avLst/>
          </a:prstGeom>
          <a:ln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47813" name="AutoShape 357"/>
          <p:cNvSpPr>
            <a:spLocks noChangeAspect="1" noChangeArrowheads="1"/>
          </p:cNvSpPr>
          <p:nvPr/>
        </p:nvSpPr>
        <p:spPr bwMode="auto">
          <a:xfrm rot="10980000">
            <a:off x="6831013" y="3492500"/>
            <a:ext cx="258762" cy="368300"/>
          </a:xfrm>
          <a:prstGeom prst="moon">
            <a:avLst>
              <a:gd name="adj" fmla="val 75778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b="1"/>
          </a:p>
        </p:txBody>
      </p:sp>
      <p:sp>
        <p:nvSpPr>
          <p:cNvPr id="147826" name="AutoShape 370"/>
          <p:cNvSpPr>
            <a:spLocks noChangeAspect="1" noChangeArrowheads="1"/>
          </p:cNvSpPr>
          <p:nvPr/>
        </p:nvSpPr>
        <p:spPr bwMode="auto">
          <a:xfrm>
            <a:off x="5810250" y="3349625"/>
            <a:ext cx="249238" cy="285750"/>
          </a:xfrm>
          <a:prstGeom prst="flowChartDelay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b="1"/>
          </a:p>
        </p:txBody>
      </p:sp>
      <p:sp>
        <p:nvSpPr>
          <p:cNvPr id="147829" name="Line 373"/>
          <p:cNvSpPr>
            <a:spLocks noChangeAspect="1" noChangeShapeType="1"/>
          </p:cNvSpPr>
          <p:nvPr/>
        </p:nvSpPr>
        <p:spPr bwMode="auto">
          <a:xfrm>
            <a:off x="6118225" y="2792413"/>
            <a:ext cx="1189038" cy="0"/>
          </a:xfrm>
          <a:prstGeom prst="line">
            <a:avLst/>
          </a:prstGeom>
          <a:ln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grpSp>
        <p:nvGrpSpPr>
          <p:cNvPr id="5" name="Group 382"/>
          <p:cNvGrpSpPr>
            <a:grpSpLocks noChangeAspect="1"/>
          </p:cNvGrpSpPr>
          <p:nvPr/>
        </p:nvGrpSpPr>
        <p:grpSpPr bwMode="auto">
          <a:xfrm>
            <a:off x="5537200" y="2628900"/>
            <a:ext cx="585788" cy="368300"/>
            <a:chOff x="3620" y="2682"/>
            <a:chExt cx="391" cy="242"/>
          </a:xfrm>
        </p:grpSpPr>
        <p:sp>
          <p:nvSpPr>
            <p:cNvPr id="103510" name="AutoShape 375"/>
            <p:cNvSpPr>
              <a:spLocks noChangeAspect="1" noChangeArrowheads="1"/>
            </p:cNvSpPr>
            <p:nvPr/>
          </p:nvSpPr>
          <p:spPr bwMode="auto">
            <a:xfrm rot="-10620000">
              <a:off x="3838" y="2682"/>
              <a:ext cx="173" cy="242"/>
            </a:xfrm>
            <a:prstGeom prst="moon">
              <a:avLst>
                <a:gd name="adj" fmla="val 75778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103511" name="Arc 376"/>
            <p:cNvSpPr>
              <a:spLocks noChangeAspect="1"/>
            </p:cNvSpPr>
            <p:nvPr/>
          </p:nvSpPr>
          <p:spPr bwMode="auto">
            <a:xfrm rot="2710121">
              <a:off x="3628" y="2674"/>
              <a:ext cx="241" cy="257"/>
            </a:xfrm>
            <a:custGeom>
              <a:avLst/>
              <a:gdLst>
                <a:gd name="T0" fmla="*/ 0 w 20663"/>
                <a:gd name="T1" fmla="*/ 0 h 20652"/>
                <a:gd name="T2" fmla="*/ 0 w 20663"/>
                <a:gd name="T3" fmla="*/ 0 h 20652"/>
                <a:gd name="T4" fmla="*/ 0 w 20663"/>
                <a:gd name="T5" fmla="*/ 0 h 20652"/>
                <a:gd name="T6" fmla="*/ 0 60000 65536"/>
                <a:gd name="T7" fmla="*/ 0 60000 65536"/>
                <a:gd name="T8" fmla="*/ 0 60000 65536"/>
                <a:gd name="T9" fmla="*/ 0 w 20663"/>
                <a:gd name="T10" fmla="*/ 0 h 20652"/>
                <a:gd name="T11" fmla="*/ 20663 w 20663"/>
                <a:gd name="T12" fmla="*/ 20652 h 206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63" h="20652" fill="none" extrusionOk="0">
                  <a:moveTo>
                    <a:pt x="6329" y="0"/>
                  </a:moveTo>
                  <a:cubicBezTo>
                    <a:pt x="13197" y="2105"/>
                    <a:pt x="18570" y="7487"/>
                    <a:pt x="20662" y="14359"/>
                  </a:cubicBezTo>
                </a:path>
                <a:path w="20663" h="20652" stroke="0" extrusionOk="0">
                  <a:moveTo>
                    <a:pt x="6329" y="0"/>
                  </a:moveTo>
                  <a:cubicBezTo>
                    <a:pt x="13197" y="2105"/>
                    <a:pt x="18570" y="7487"/>
                    <a:pt x="20662" y="14359"/>
                  </a:cubicBezTo>
                  <a:lnTo>
                    <a:pt x="0" y="20652"/>
                  </a:lnTo>
                  <a:close/>
                </a:path>
              </a:pathLst>
            </a:cu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</p:grpSp>
      <p:sp>
        <p:nvSpPr>
          <p:cNvPr id="147842" name="Line 386"/>
          <p:cNvSpPr>
            <a:spLocks noChangeAspect="1" noChangeShapeType="1"/>
          </p:cNvSpPr>
          <p:nvPr/>
        </p:nvSpPr>
        <p:spPr bwMode="auto">
          <a:xfrm flipH="1" flipV="1">
            <a:off x="5414963" y="2917825"/>
            <a:ext cx="4191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47843" name="Line 387"/>
          <p:cNvSpPr>
            <a:spLocks noChangeAspect="1" noChangeShapeType="1"/>
          </p:cNvSpPr>
          <p:nvPr/>
        </p:nvSpPr>
        <p:spPr bwMode="auto">
          <a:xfrm>
            <a:off x="5424488" y="2917825"/>
            <a:ext cx="0" cy="6572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47844" name="Line 388"/>
          <p:cNvSpPr>
            <a:spLocks noChangeAspect="1" noChangeShapeType="1"/>
          </p:cNvSpPr>
          <p:nvPr/>
        </p:nvSpPr>
        <p:spPr bwMode="auto">
          <a:xfrm>
            <a:off x="5205413" y="2698750"/>
            <a:ext cx="0" cy="690563"/>
          </a:xfrm>
          <a:prstGeom prst="line">
            <a:avLst/>
          </a:prstGeom>
          <a:ln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47845" name="Line 389"/>
          <p:cNvSpPr>
            <a:spLocks noChangeAspect="1" noChangeShapeType="1"/>
          </p:cNvSpPr>
          <p:nvPr/>
        </p:nvSpPr>
        <p:spPr bwMode="auto">
          <a:xfrm flipH="1">
            <a:off x="5413375" y="3576638"/>
            <a:ext cx="40798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47846" name="Line 390"/>
          <p:cNvSpPr>
            <a:spLocks noChangeAspect="1" noChangeShapeType="1"/>
          </p:cNvSpPr>
          <p:nvPr/>
        </p:nvSpPr>
        <p:spPr bwMode="auto">
          <a:xfrm flipV="1">
            <a:off x="6057900" y="3482975"/>
            <a:ext cx="61118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47847" name="Line 391"/>
          <p:cNvSpPr>
            <a:spLocks noChangeAspect="1" noChangeShapeType="1"/>
          </p:cNvSpPr>
          <p:nvPr/>
        </p:nvSpPr>
        <p:spPr bwMode="auto">
          <a:xfrm flipH="1">
            <a:off x="5197475" y="3389313"/>
            <a:ext cx="6127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47848" name="Line 392"/>
          <p:cNvSpPr>
            <a:spLocks noChangeAspect="1" noChangeShapeType="1"/>
          </p:cNvSpPr>
          <p:nvPr/>
        </p:nvSpPr>
        <p:spPr bwMode="auto">
          <a:xfrm>
            <a:off x="4824413" y="3886200"/>
            <a:ext cx="18462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grpSp>
        <p:nvGrpSpPr>
          <p:cNvPr id="6" name="Group 465"/>
          <p:cNvGrpSpPr>
            <a:grpSpLocks/>
          </p:cNvGrpSpPr>
          <p:nvPr/>
        </p:nvGrpSpPr>
        <p:grpSpPr bwMode="auto">
          <a:xfrm>
            <a:off x="6669088" y="3471863"/>
            <a:ext cx="203200" cy="427037"/>
            <a:chOff x="3490" y="1999"/>
            <a:chExt cx="128" cy="269"/>
          </a:xfrm>
        </p:grpSpPr>
        <p:sp>
          <p:nvSpPr>
            <p:cNvPr id="103506" name="Line 393"/>
            <p:cNvSpPr>
              <a:spLocks noChangeAspect="1" noChangeShapeType="1"/>
            </p:cNvSpPr>
            <p:nvPr/>
          </p:nvSpPr>
          <p:spPr bwMode="auto">
            <a:xfrm>
              <a:off x="3490" y="1999"/>
              <a:ext cx="0" cy="54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3507" name="Line 394"/>
            <p:cNvSpPr>
              <a:spLocks noChangeAspect="1" noChangeShapeType="1"/>
            </p:cNvSpPr>
            <p:nvPr/>
          </p:nvSpPr>
          <p:spPr bwMode="auto">
            <a:xfrm>
              <a:off x="3498" y="2200"/>
              <a:ext cx="0" cy="6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3508" name="Line 395"/>
            <p:cNvSpPr>
              <a:spLocks noChangeAspect="1" noChangeShapeType="1"/>
            </p:cNvSpPr>
            <p:nvPr/>
          </p:nvSpPr>
          <p:spPr bwMode="auto">
            <a:xfrm flipH="1">
              <a:off x="3490" y="2048"/>
              <a:ext cx="1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3509" name="Line 396"/>
            <p:cNvSpPr>
              <a:spLocks noChangeAspect="1" noChangeShapeType="1"/>
            </p:cNvSpPr>
            <p:nvPr/>
          </p:nvSpPr>
          <p:spPr bwMode="auto">
            <a:xfrm flipH="1">
              <a:off x="3494" y="2204"/>
              <a:ext cx="10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147854" name="Rectangle 398"/>
          <p:cNvSpPr>
            <a:spLocks noChangeAspect="1" noChangeArrowheads="1"/>
          </p:cNvSpPr>
          <p:nvPr/>
        </p:nvSpPr>
        <p:spPr bwMode="auto">
          <a:xfrm>
            <a:off x="4156075" y="3003550"/>
            <a:ext cx="747713" cy="1450975"/>
          </a:xfrm>
          <a:prstGeom prst="rect">
            <a:avLst/>
          </a:prstGeom>
          <a:solidFill>
            <a:srgbClr val="FF0000">
              <a:alpha val="12157"/>
            </a:srgbClr>
          </a:solidFill>
          <a:ln w="3175">
            <a:solidFill>
              <a:srgbClr val="3333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  <p:sp>
        <p:nvSpPr>
          <p:cNvPr id="147855" name="Text Box 399"/>
          <p:cNvSpPr txBox="1">
            <a:spLocks noChangeAspect="1" noChangeArrowheads="1"/>
          </p:cNvSpPr>
          <p:nvPr/>
        </p:nvSpPr>
        <p:spPr bwMode="auto">
          <a:xfrm>
            <a:off x="7339015" y="3503604"/>
            <a:ext cx="663575" cy="3587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 dirty="0">
                <a:solidFill>
                  <a:schemeClr val="tx1"/>
                </a:solidFill>
              </a:rPr>
              <a:t>R</a:t>
            </a:r>
            <a:r>
              <a:rPr lang="fr-FR" sz="1600" b="1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47858" name="Text Box 402"/>
          <p:cNvSpPr txBox="1">
            <a:spLocks noChangeAspect="1" noChangeArrowheads="1"/>
          </p:cNvSpPr>
          <p:nvPr/>
        </p:nvSpPr>
        <p:spPr bwMode="auto">
          <a:xfrm>
            <a:off x="3835403" y="4056054"/>
            <a:ext cx="11938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½ </a:t>
            </a: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جامع</a:t>
            </a:r>
            <a:endParaRPr lang="fr-FR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47913" name="Rectangle 457"/>
          <p:cNvSpPr>
            <a:spLocks noChangeAspect="1" noChangeArrowheads="1"/>
          </p:cNvSpPr>
          <p:nvPr/>
        </p:nvSpPr>
        <p:spPr bwMode="auto">
          <a:xfrm>
            <a:off x="5486400" y="2171700"/>
            <a:ext cx="749300" cy="1557338"/>
          </a:xfrm>
          <a:prstGeom prst="rect">
            <a:avLst/>
          </a:prstGeom>
          <a:solidFill>
            <a:srgbClr val="FF0000">
              <a:alpha val="12157"/>
            </a:srgbClr>
          </a:solidFill>
          <a:ln w="3175">
            <a:solidFill>
              <a:srgbClr val="3333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  <p:sp>
        <p:nvSpPr>
          <p:cNvPr id="147914" name="Text Box 458"/>
          <p:cNvSpPr txBox="1">
            <a:spLocks noChangeAspect="1" noChangeArrowheads="1"/>
          </p:cNvSpPr>
          <p:nvPr/>
        </p:nvSpPr>
        <p:spPr bwMode="auto">
          <a:xfrm>
            <a:off x="5000628" y="2143116"/>
            <a:ext cx="13350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½ </a:t>
            </a: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جامع</a:t>
            </a:r>
            <a:endParaRPr lang="fr-FR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47916" name="Rectangle 460"/>
          <p:cNvSpPr>
            <a:spLocks noChangeArrowheads="1"/>
          </p:cNvSpPr>
          <p:nvPr/>
        </p:nvSpPr>
        <p:spPr bwMode="auto">
          <a:xfrm>
            <a:off x="827088" y="260350"/>
            <a:ext cx="2449512" cy="431800"/>
          </a:xfrm>
          <a:prstGeom prst="rect">
            <a:avLst/>
          </a:prstGeom>
          <a:solidFill>
            <a:srgbClr val="FF0000">
              <a:alpha val="16862"/>
            </a:srgbClr>
          </a:solidFill>
          <a:ln w="9525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  <p:sp>
        <p:nvSpPr>
          <p:cNvPr id="147919" name="Rectangle 463"/>
          <p:cNvSpPr>
            <a:spLocks noChangeArrowheads="1"/>
          </p:cNvSpPr>
          <p:nvPr/>
        </p:nvSpPr>
        <p:spPr bwMode="auto">
          <a:xfrm>
            <a:off x="1809750" y="785813"/>
            <a:ext cx="1825625" cy="431800"/>
          </a:xfrm>
          <a:prstGeom prst="rect">
            <a:avLst/>
          </a:prstGeom>
          <a:solidFill>
            <a:srgbClr val="FF0000">
              <a:alpha val="16862"/>
            </a:srgbClr>
          </a:solidFill>
          <a:ln w="9525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  <p:sp>
        <p:nvSpPr>
          <p:cNvPr id="147920" name="Rectangle 464"/>
          <p:cNvSpPr>
            <a:spLocks noChangeArrowheads="1"/>
          </p:cNvSpPr>
          <p:nvPr/>
        </p:nvSpPr>
        <p:spPr bwMode="auto">
          <a:xfrm>
            <a:off x="1017588" y="777875"/>
            <a:ext cx="2617787" cy="431800"/>
          </a:xfrm>
          <a:prstGeom prst="rect">
            <a:avLst/>
          </a:prstGeom>
          <a:solidFill>
            <a:srgbClr val="FF0000">
              <a:alpha val="16862"/>
            </a:srgbClr>
          </a:solidFill>
          <a:ln w="9525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7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7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7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47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47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47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47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47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47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47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47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47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47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47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47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47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47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47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47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47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47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47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47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47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47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4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47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47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147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147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147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147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147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7" dur="500"/>
                                        <p:tgtEl>
                                          <p:spTgt spid="147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14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7" dur="500"/>
                                        <p:tgtEl>
                                          <p:spTgt spid="147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839" grpId="0" animBg="1"/>
      <p:bldP spid="147840" grpId="0" animBg="1"/>
      <p:bldP spid="147790" grpId="0" animBg="1"/>
      <p:bldP spid="147813" grpId="0" animBg="1"/>
      <p:bldP spid="147826" grpId="0" animBg="1"/>
      <p:bldP spid="147854" grpId="0" animBg="1"/>
      <p:bldP spid="147913" grpId="0" animBg="1"/>
      <p:bldP spid="147916" grpId="0" animBg="1"/>
      <p:bldP spid="147919" grpId="0" animBg="1"/>
      <p:bldP spid="1479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4300" y="1773238"/>
            <a:ext cx="2160588" cy="167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2693" name="Picture 5"/>
          <p:cNvPicPr>
            <a:picLocks noChangeAspect="1" noChangeArrowheads="1"/>
          </p:cNvPicPr>
          <p:nvPr/>
        </p:nvPicPr>
        <p:blipFill>
          <a:blip r:embed="rId3"/>
          <a:srcRect l="8408" t="5922" r="6519" b="12222"/>
          <a:stretch>
            <a:fillRect/>
          </a:stretch>
        </p:blipFill>
        <p:spPr bwMode="auto">
          <a:xfrm>
            <a:off x="1187450" y="1773238"/>
            <a:ext cx="2328863" cy="168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2694" name="Rectangle 6"/>
          <p:cNvSpPr>
            <a:spLocks noChangeArrowheads="1"/>
          </p:cNvSpPr>
          <p:nvPr/>
        </p:nvSpPr>
        <p:spPr bwMode="auto">
          <a:xfrm>
            <a:off x="4319970" y="214290"/>
            <a:ext cx="452399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انجاز الدارة المندمجة الجامع الكامل (</a:t>
            </a:r>
            <a:r>
              <a:rPr lang="fr-FR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2bit</a:t>
            </a:r>
            <a:r>
              <a:rPr lang="ar-DZ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) </a:t>
            </a:r>
            <a:r>
              <a:rPr lang="fr-FR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ar-DZ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2000" b="1" dirty="0">
                <a:solidFill>
                  <a:srgbClr val="0000FF"/>
                </a:solidFill>
              </a:rPr>
              <a:t> </a:t>
            </a:r>
            <a:r>
              <a:rPr lang="ar-DZ" sz="2000" b="1" dirty="0">
                <a:solidFill>
                  <a:srgbClr val="0000FF"/>
                </a:solidFill>
              </a:rPr>
              <a:t> </a:t>
            </a:r>
            <a:endParaRPr lang="en-US" sz="2000" b="1" dirty="0">
              <a:solidFill>
                <a:srgbClr val="0000FF"/>
              </a:solidFill>
            </a:endParaRPr>
          </a:p>
        </p:txBody>
      </p:sp>
      <p:grpSp>
        <p:nvGrpSpPr>
          <p:cNvPr id="2" name="Group 7"/>
          <p:cNvGrpSpPr>
            <a:grpSpLocks noChangeAspect="1"/>
          </p:cNvGrpSpPr>
          <p:nvPr/>
        </p:nvGrpSpPr>
        <p:grpSpPr bwMode="auto">
          <a:xfrm>
            <a:off x="2784475" y="4581525"/>
            <a:ext cx="374650" cy="503238"/>
            <a:chOff x="2120" y="3423"/>
            <a:chExt cx="440" cy="592"/>
          </a:xfrm>
        </p:grpSpPr>
        <p:sp>
          <p:nvSpPr>
            <p:cNvPr id="104464" name="Line 8"/>
            <p:cNvSpPr>
              <a:spLocks noChangeAspect="1" noChangeShapeType="1"/>
            </p:cNvSpPr>
            <p:nvPr/>
          </p:nvSpPr>
          <p:spPr bwMode="auto">
            <a:xfrm>
              <a:off x="2338" y="3423"/>
              <a:ext cx="0" cy="59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4465" name="AutoShape 9"/>
            <p:cNvSpPr>
              <a:spLocks noChangeAspect="1" noChangeArrowheads="1"/>
            </p:cNvSpPr>
            <p:nvPr/>
          </p:nvSpPr>
          <p:spPr bwMode="auto">
            <a:xfrm rot="10800000">
              <a:off x="2204" y="3582"/>
              <a:ext cx="272" cy="23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104466" name="Line 10"/>
            <p:cNvSpPr>
              <a:spLocks noChangeAspect="1" noChangeShapeType="1"/>
            </p:cNvSpPr>
            <p:nvPr/>
          </p:nvSpPr>
          <p:spPr bwMode="auto">
            <a:xfrm>
              <a:off x="2226" y="3826"/>
              <a:ext cx="22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4467" name="Oval 11"/>
            <p:cNvSpPr>
              <a:spLocks noChangeAspect="1" noChangeArrowheads="1"/>
            </p:cNvSpPr>
            <p:nvPr/>
          </p:nvSpPr>
          <p:spPr bwMode="auto">
            <a:xfrm>
              <a:off x="2120" y="3479"/>
              <a:ext cx="440" cy="441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fr-FR" b="1"/>
            </a:p>
          </p:txBody>
        </p:sp>
      </p:grpSp>
      <p:sp>
        <p:nvSpPr>
          <p:cNvPr id="242705" name="Line 17"/>
          <p:cNvSpPr>
            <a:spLocks noChangeShapeType="1"/>
          </p:cNvSpPr>
          <p:nvPr/>
        </p:nvSpPr>
        <p:spPr bwMode="auto">
          <a:xfrm>
            <a:off x="790575" y="1606550"/>
            <a:ext cx="80295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242706" name="Text Box 18"/>
          <p:cNvSpPr txBox="1">
            <a:spLocks noChangeArrowheads="1"/>
          </p:cNvSpPr>
          <p:nvPr/>
        </p:nvSpPr>
        <p:spPr bwMode="auto">
          <a:xfrm>
            <a:off x="682625" y="1196975"/>
            <a:ext cx="971550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1600" b="1">
                <a:solidFill>
                  <a:schemeClr val="tx1"/>
                </a:solidFill>
              </a:rPr>
              <a:t>+V</a:t>
            </a:r>
            <a:r>
              <a:rPr lang="fr-FR" sz="1600" b="1" baseline="-25000">
                <a:solidFill>
                  <a:schemeClr val="tx1"/>
                </a:solidFill>
              </a:rPr>
              <a:t>CC</a:t>
            </a:r>
            <a:endParaRPr lang="en-US" sz="1600" b="1">
              <a:solidFill>
                <a:schemeClr val="tx1"/>
              </a:solidFill>
            </a:endParaRPr>
          </a:p>
        </p:txBody>
      </p:sp>
      <p:sp>
        <p:nvSpPr>
          <p:cNvPr id="242707" name="Text Box 19"/>
          <p:cNvSpPr txBox="1">
            <a:spLocks noChangeArrowheads="1"/>
          </p:cNvSpPr>
          <p:nvPr/>
        </p:nvSpPr>
        <p:spPr bwMode="auto">
          <a:xfrm>
            <a:off x="2079625" y="4633913"/>
            <a:ext cx="71913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r-FR" b="1">
                <a:solidFill>
                  <a:schemeClr val="tx1"/>
                </a:solidFill>
              </a:rPr>
              <a:t>S</a:t>
            </a:r>
            <a:endParaRPr lang="en-US" b="1">
              <a:solidFill>
                <a:schemeClr val="tx1"/>
              </a:solidFill>
            </a:endParaRPr>
          </a:p>
        </p:txBody>
      </p:sp>
      <p:pic>
        <p:nvPicPr>
          <p:cNvPr id="242710" name="Picture 2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3663" y="1779588"/>
            <a:ext cx="21526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2"/>
          <p:cNvGrpSpPr>
            <a:grpSpLocks noChangeAspect="1"/>
          </p:cNvGrpSpPr>
          <p:nvPr/>
        </p:nvGrpSpPr>
        <p:grpSpPr bwMode="auto">
          <a:xfrm>
            <a:off x="7796213" y="4581525"/>
            <a:ext cx="374650" cy="503238"/>
            <a:chOff x="2120" y="3423"/>
            <a:chExt cx="440" cy="592"/>
          </a:xfrm>
        </p:grpSpPr>
        <p:sp>
          <p:nvSpPr>
            <p:cNvPr id="104460" name="Line 13"/>
            <p:cNvSpPr>
              <a:spLocks noChangeAspect="1" noChangeShapeType="1"/>
            </p:cNvSpPr>
            <p:nvPr/>
          </p:nvSpPr>
          <p:spPr bwMode="auto">
            <a:xfrm>
              <a:off x="2338" y="3423"/>
              <a:ext cx="0" cy="592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4461" name="AutoShape 14"/>
            <p:cNvSpPr>
              <a:spLocks noChangeAspect="1" noChangeArrowheads="1"/>
            </p:cNvSpPr>
            <p:nvPr/>
          </p:nvSpPr>
          <p:spPr bwMode="auto">
            <a:xfrm rot="10800000">
              <a:off x="2204" y="3582"/>
              <a:ext cx="272" cy="237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104462" name="Line 15"/>
            <p:cNvSpPr>
              <a:spLocks noChangeAspect="1" noChangeShapeType="1"/>
            </p:cNvSpPr>
            <p:nvPr/>
          </p:nvSpPr>
          <p:spPr bwMode="auto">
            <a:xfrm>
              <a:off x="2226" y="3826"/>
              <a:ext cx="22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4463" name="Oval 16"/>
            <p:cNvSpPr>
              <a:spLocks noChangeAspect="1" noChangeArrowheads="1"/>
            </p:cNvSpPr>
            <p:nvPr/>
          </p:nvSpPr>
          <p:spPr bwMode="auto">
            <a:xfrm>
              <a:off x="2120" y="3479"/>
              <a:ext cx="440" cy="441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fr-FR" b="1"/>
            </a:p>
          </p:txBody>
        </p:sp>
      </p:grpSp>
      <p:sp>
        <p:nvSpPr>
          <p:cNvPr id="242708" name="Text Box 20"/>
          <p:cNvSpPr txBox="1">
            <a:spLocks noChangeArrowheads="1"/>
          </p:cNvSpPr>
          <p:nvPr/>
        </p:nvSpPr>
        <p:spPr bwMode="auto">
          <a:xfrm>
            <a:off x="7092950" y="4654550"/>
            <a:ext cx="7191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r-FR" b="1">
                <a:solidFill>
                  <a:schemeClr val="tx1"/>
                </a:solidFill>
              </a:rPr>
              <a:t>R</a:t>
            </a:r>
            <a:endParaRPr lang="en-US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2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2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4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42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42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4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4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0"/>
          <p:cNvSpPr>
            <a:spLocks noChangeArrowheads="1"/>
          </p:cNvSpPr>
          <p:nvPr/>
        </p:nvSpPr>
        <p:spPr bwMode="auto">
          <a:xfrm rot="5400000">
            <a:off x="3882232" y="-546894"/>
            <a:ext cx="1296988" cy="7273925"/>
          </a:xfrm>
          <a:prstGeom prst="rightArrowCallout">
            <a:avLst>
              <a:gd name="adj1" fmla="val 40401"/>
              <a:gd name="adj2" fmla="val 43101"/>
              <a:gd name="adj3" fmla="val 49097"/>
              <a:gd name="adj4" fmla="val 35639"/>
            </a:avLst>
          </a:prstGeom>
          <a:solidFill>
            <a:srgbClr val="FFCC99"/>
          </a:solidFill>
          <a:ln>
            <a:solidFill>
              <a:srgbClr val="FF0000"/>
            </a:solidFill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10800000" vert="eaVert" wrap="none" anchor="ctr"/>
          <a:lstStyle/>
          <a:p>
            <a:pPr algn="ctr" rtl="1">
              <a:defRPr/>
            </a:pPr>
            <a:endParaRPr lang="fr-FR" sz="2800" b="1" dirty="0">
              <a:solidFill>
                <a:schemeClr val="tx1"/>
              </a:solidFill>
            </a:endParaRPr>
          </a:p>
        </p:txBody>
      </p:sp>
      <p:pic>
        <p:nvPicPr>
          <p:cNvPr id="2498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6963" y="620713"/>
            <a:ext cx="2160587" cy="167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9859" name="Picture 3"/>
          <p:cNvPicPr>
            <a:picLocks noChangeAspect="1" noChangeArrowheads="1"/>
          </p:cNvPicPr>
          <p:nvPr/>
        </p:nvPicPr>
        <p:blipFill>
          <a:blip r:embed="rId3"/>
          <a:srcRect l="8408" t="5922" r="6519" b="12222"/>
          <a:stretch>
            <a:fillRect/>
          </a:stretch>
        </p:blipFill>
        <p:spPr bwMode="auto">
          <a:xfrm>
            <a:off x="900113" y="620713"/>
            <a:ext cx="2328862" cy="168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9860" name="Rectangle 4"/>
          <p:cNvSpPr>
            <a:spLocks noChangeArrowheads="1"/>
          </p:cNvSpPr>
          <p:nvPr/>
        </p:nvSpPr>
        <p:spPr bwMode="auto">
          <a:xfrm>
            <a:off x="4477161" y="71414"/>
            <a:ext cx="452399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انجاز الدارة المندمجة الجامع الكامل (</a:t>
            </a:r>
            <a:r>
              <a:rPr lang="fr-FR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2bit</a:t>
            </a:r>
            <a:r>
              <a:rPr lang="ar-DZ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) </a:t>
            </a:r>
            <a:r>
              <a:rPr lang="fr-FR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ar-DZ" sz="2000" b="1" dirty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sz="2000" b="1" dirty="0">
                <a:solidFill>
                  <a:srgbClr val="0000FF"/>
                </a:solidFill>
              </a:rPr>
              <a:t> </a:t>
            </a:r>
            <a:r>
              <a:rPr lang="ar-DZ" sz="2000" b="1" dirty="0">
                <a:solidFill>
                  <a:srgbClr val="0000FF"/>
                </a:solidFill>
              </a:rPr>
              <a:t> </a:t>
            </a:r>
            <a:endParaRPr lang="en-US" sz="2000" b="1" dirty="0">
              <a:solidFill>
                <a:srgbClr val="0000FF"/>
              </a:solidFill>
            </a:endParaRPr>
          </a:p>
        </p:txBody>
      </p:sp>
      <p:pic>
        <p:nvPicPr>
          <p:cNvPr id="249869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627063"/>
            <a:ext cx="21526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9876" name="AutoShape 20"/>
          <p:cNvSpPr>
            <a:spLocks noChangeArrowheads="1"/>
          </p:cNvSpPr>
          <p:nvPr/>
        </p:nvSpPr>
        <p:spPr bwMode="auto">
          <a:xfrm rot="5400000">
            <a:off x="3872587" y="-546153"/>
            <a:ext cx="1296988" cy="7273925"/>
          </a:xfrm>
          <a:prstGeom prst="rightArrowCallout">
            <a:avLst>
              <a:gd name="adj1" fmla="val 40401"/>
              <a:gd name="adj2" fmla="val 43101"/>
              <a:gd name="adj3" fmla="val 49097"/>
              <a:gd name="adj4" fmla="val 35639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10800000" vert="eaVert" wrap="none" anchor="ctr"/>
          <a:lstStyle/>
          <a:p>
            <a:pPr algn="ctr" rtl="1">
              <a:defRPr/>
            </a:pPr>
            <a:r>
              <a:rPr lang="ar-DZ" sz="2800" b="1" dirty="0">
                <a:solidFill>
                  <a:schemeClr val="tx1"/>
                </a:solidFill>
                <a:cs typeface="Arabic Transparent" pitchFamily="2" charset="-78"/>
              </a:rPr>
              <a:t>ندمج </a:t>
            </a:r>
            <a:r>
              <a:rPr lang="ar-DZ" sz="2800" b="1" dirty="0" err="1">
                <a:solidFill>
                  <a:schemeClr val="tx1"/>
                </a:solidFill>
                <a:cs typeface="Arabic Transparent" pitchFamily="2" charset="-78"/>
              </a:rPr>
              <a:t>الدارات</a:t>
            </a:r>
            <a:r>
              <a:rPr lang="ar-DZ" sz="2800" b="1" dirty="0">
                <a:solidFill>
                  <a:schemeClr val="tx1"/>
                </a:solidFill>
                <a:cs typeface="Arabic Transparent" pitchFamily="2" charset="-78"/>
              </a:rPr>
              <a:t> الثلاث في دارة مندمجة واحدة </a:t>
            </a:r>
            <a:r>
              <a:rPr lang="ar-DZ" sz="2800" b="1" dirty="0">
                <a:solidFill>
                  <a:schemeClr val="tx1"/>
                </a:solidFill>
              </a:rPr>
              <a:t> 7482</a:t>
            </a:r>
            <a:r>
              <a:rPr lang="en-US" sz="2800" b="1" dirty="0">
                <a:solidFill>
                  <a:schemeClr val="tx1"/>
                </a:solidFill>
              </a:rPr>
              <a:t>SN</a:t>
            </a:r>
            <a:endParaRPr lang="fr-FR" sz="2800" b="1" dirty="0">
              <a:solidFill>
                <a:schemeClr val="tx1"/>
              </a:solidFill>
            </a:endParaRPr>
          </a:p>
        </p:txBody>
      </p:sp>
      <p:pic>
        <p:nvPicPr>
          <p:cNvPr id="249877" name="Picture 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38450" y="3835400"/>
            <a:ext cx="3313113" cy="295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9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9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49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49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4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4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Text Box 2"/>
          <p:cNvSpPr txBox="1">
            <a:spLocks noChangeArrowheads="1"/>
          </p:cNvSpPr>
          <p:nvPr/>
        </p:nvSpPr>
        <p:spPr bwMode="auto">
          <a:xfrm>
            <a:off x="3357554" y="142852"/>
            <a:ext cx="5643602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الدارة المندمجة للجامع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2bit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r>
              <a:rPr lang="fr-FR" sz="2000" b="1" u="sng" dirty="0" smtClean="0">
                <a:solidFill>
                  <a:schemeClr val="tx1"/>
                </a:solidFill>
                <a:cs typeface="Arabic Transparent" pitchFamily="2" charset="-78"/>
              </a:rPr>
              <a:t>SN74LS82</a:t>
            </a:r>
            <a:r>
              <a:rPr lang="ar-DZ" sz="2000" b="1" u="sng" dirty="0" smtClean="0">
                <a:solidFill>
                  <a:schemeClr val="tx1"/>
                </a:solidFill>
                <a:cs typeface="Arabic Transparent" pitchFamily="2" charset="-78"/>
              </a:rPr>
              <a:t>:</a:t>
            </a:r>
            <a:endParaRPr lang="fr-FR" sz="2000" b="1" u="sng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pic>
        <p:nvPicPr>
          <p:cNvPr id="2437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18"/>
            <a:ext cx="2963863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642918"/>
            <a:ext cx="2281238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6659563" y="849313"/>
            <a:ext cx="11525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المداخل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A</a:t>
            </a: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7596188" y="849313"/>
            <a:ext cx="11525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A1</a:t>
            </a:r>
            <a:r>
              <a:rPr lang="en-US" b="1">
                <a:solidFill>
                  <a:srgbClr val="FF0000"/>
                </a:solidFill>
                <a:cs typeface="Arabic Transparent" pitchFamily="2" charset="-78"/>
              </a:rPr>
              <a:t>, A2</a:t>
            </a: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 :</a:t>
            </a:r>
            <a:endParaRPr lang="en-US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3" name="Text Box 6"/>
          <p:cNvSpPr txBox="1">
            <a:spLocks noChangeArrowheads="1"/>
          </p:cNvSpPr>
          <p:nvPr/>
        </p:nvSpPr>
        <p:spPr bwMode="auto">
          <a:xfrm>
            <a:off x="6659563" y="1354138"/>
            <a:ext cx="11525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المداخل 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B</a:t>
            </a:r>
          </a:p>
        </p:txBody>
      </p:sp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7591425" y="1354138"/>
            <a:ext cx="11525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B1</a:t>
            </a:r>
            <a:r>
              <a:rPr lang="en-US" b="1">
                <a:solidFill>
                  <a:srgbClr val="FF0000"/>
                </a:solidFill>
                <a:cs typeface="Arabic Transparent" pitchFamily="2" charset="-78"/>
              </a:rPr>
              <a:t>, B2</a:t>
            </a: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 :</a:t>
            </a:r>
            <a:endParaRPr lang="en-US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5" name="Text Box 8"/>
          <p:cNvSpPr txBox="1">
            <a:spLocks noChangeArrowheads="1"/>
          </p:cNvSpPr>
          <p:nvPr/>
        </p:nvSpPr>
        <p:spPr bwMode="auto">
          <a:xfrm>
            <a:off x="6587723" y="1820863"/>
            <a:ext cx="160018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الاحتفاظ الأول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6" name="Text Box 9"/>
          <p:cNvSpPr txBox="1">
            <a:spLocks noChangeArrowheads="1"/>
          </p:cNvSpPr>
          <p:nvPr/>
        </p:nvSpPr>
        <p:spPr bwMode="auto">
          <a:xfrm>
            <a:off x="7611647" y="1839913"/>
            <a:ext cx="11525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C1</a:t>
            </a: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 :</a:t>
            </a:r>
            <a:endParaRPr lang="en-US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6715141" y="2288096"/>
            <a:ext cx="147636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الاحتفاظ الثاني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7580313" y="2307146"/>
            <a:ext cx="11525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C2</a:t>
            </a: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 :</a:t>
            </a:r>
            <a:endParaRPr lang="en-US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9" name="Text Box 12"/>
          <p:cNvSpPr txBox="1">
            <a:spLocks noChangeArrowheads="1"/>
          </p:cNvSpPr>
          <p:nvPr/>
        </p:nvSpPr>
        <p:spPr bwMode="auto">
          <a:xfrm>
            <a:off x="6458395" y="2790698"/>
            <a:ext cx="14398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مجموع 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A+B</a:t>
            </a:r>
          </a:p>
        </p:txBody>
      </p:sp>
      <p:sp>
        <p:nvSpPr>
          <p:cNvPr id="30" name="Text Box 13"/>
          <p:cNvSpPr txBox="1">
            <a:spLocks noChangeArrowheads="1"/>
          </p:cNvSpPr>
          <p:nvPr/>
        </p:nvSpPr>
        <p:spPr bwMode="auto">
          <a:xfrm>
            <a:off x="7618857" y="2790698"/>
            <a:ext cx="11525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el-GR" b="1" dirty="0">
                <a:solidFill>
                  <a:srgbClr val="FF0000"/>
                </a:solidFill>
              </a:rPr>
              <a:t>Σ</a:t>
            </a:r>
            <a:r>
              <a:rPr lang="fr-FR" b="1" dirty="0">
                <a:solidFill>
                  <a:srgbClr val="FF0000"/>
                </a:solidFill>
                <a:cs typeface="Arabic Transparent" pitchFamily="2" charset="-78"/>
              </a:rPr>
              <a:t>1</a:t>
            </a:r>
            <a:r>
              <a:rPr lang="en-US" b="1" dirty="0">
                <a:solidFill>
                  <a:srgbClr val="FF0000"/>
                </a:solidFill>
                <a:cs typeface="Arabic Transparent" pitchFamily="2" charset="-78"/>
              </a:rPr>
              <a:t>, </a:t>
            </a:r>
            <a:r>
              <a:rPr lang="el-GR" b="1" dirty="0">
                <a:solidFill>
                  <a:srgbClr val="FF0000"/>
                </a:solidFill>
              </a:rPr>
              <a:t>Σ</a:t>
            </a:r>
            <a:r>
              <a:rPr lang="en-US" b="1" dirty="0">
                <a:solidFill>
                  <a:srgbClr val="FF0000"/>
                </a:solidFill>
                <a:cs typeface="Arabic Transparent" pitchFamily="2" charset="-78"/>
              </a:rPr>
              <a:t>2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 :</a:t>
            </a:r>
            <a:endParaRPr lang="en-US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1" name="Text Box 14"/>
          <p:cNvSpPr txBox="1">
            <a:spLocks noChangeArrowheads="1"/>
          </p:cNvSpPr>
          <p:nvPr/>
        </p:nvSpPr>
        <p:spPr bwMode="auto">
          <a:xfrm>
            <a:off x="7081838" y="3293872"/>
            <a:ext cx="11525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لا يربط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2" name="Text Box 15"/>
          <p:cNvSpPr txBox="1">
            <a:spLocks noChangeArrowheads="1"/>
          </p:cNvSpPr>
          <p:nvPr/>
        </p:nvSpPr>
        <p:spPr bwMode="auto">
          <a:xfrm>
            <a:off x="7596188" y="3312922"/>
            <a:ext cx="11525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 dirty="0">
                <a:solidFill>
                  <a:srgbClr val="FF0000"/>
                </a:solidFill>
                <a:cs typeface="Arabic Transparent" pitchFamily="2" charset="-78"/>
              </a:rPr>
              <a:t>NC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 :</a:t>
            </a:r>
            <a:endParaRPr lang="en-US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pic>
        <p:nvPicPr>
          <p:cNvPr id="33" name="Picture 5" descr="H:\sn7482-mbr.jpg"/>
          <p:cNvPicPr>
            <a:picLocks noChangeAspect="1" noChangeArrowheads="1"/>
          </p:cNvPicPr>
          <p:nvPr/>
        </p:nvPicPr>
        <p:blipFill>
          <a:blip r:embed="rId4"/>
          <a:srcRect t="9302" b="44186"/>
          <a:stretch>
            <a:fillRect/>
          </a:stretch>
        </p:blipFill>
        <p:spPr bwMode="auto">
          <a:xfrm>
            <a:off x="5151438" y="5000625"/>
            <a:ext cx="3992562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e 33"/>
          <p:cNvGrpSpPr>
            <a:grpSpLocks/>
          </p:cNvGrpSpPr>
          <p:nvPr/>
        </p:nvGrpSpPr>
        <p:grpSpPr bwMode="auto">
          <a:xfrm>
            <a:off x="0" y="5054624"/>
            <a:ext cx="4932363" cy="1803400"/>
            <a:chOff x="0" y="5054802"/>
            <a:chExt cx="4932000" cy="1803198"/>
          </a:xfrm>
        </p:grpSpPr>
        <p:sp>
          <p:nvSpPr>
            <p:cNvPr id="13357" name="Rectangle 34"/>
            <p:cNvSpPr>
              <a:spLocks noChangeArrowheads="1"/>
            </p:cNvSpPr>
            <p:nvPr/>
          </p:nvSpPr>
          <p:spPr bwMode="auto">
            <a:xfrm>
              <a:off x="0" y="5058000"/>
              <a:ext cx="4932000" cy="180000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pic>
          <p:nvPicPr>
            <p:cNvPr id="36" name="Image 35"/>
            <p:cNvPicPr/>
            <p:nvPr/>
          </p:nvPicPr>
          <p:blipFill>
            <a:blip r:embed="rId5"/>
            <a:srcRect r="24083" b="18169"/>
            <a:stretch>
              <a:fillRect/>
            </a:stretch>
          </p:blipFill>
          <p:spPr bwMode="auto">
            <a:xfrm>
              <a:off x="0" y="5054802"/>
              <a:ext cx="4928825" cy="1785738"/>
            </a:xfrm>
            <a:prstGeom prst="rect">
              <a:avLst/>
            </a:prstGeom>
            <a:ln>
              <a:solidFill>
                <a:srgbClr val="FF0000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3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43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847" name="Text Box 63"/>
          <p:cNvSpPr txBox="1">
            <a:spLocks noChangeArrowheads="1"/>
          </p:cNvSpPr>
          <p:nvPr/>
        </p:nvSpPr>
        <p:spPr bwMode="auto">
          <a:xfrm>
            <a:off x="3327060" y="134321"/>
            <a:ext cx="5534034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الدارة المندمجة للجامع الكامل </a:t>
            </a:r>
            <a:r>
              <a:rPr lang="ar-DZ" sz="2000" b="1" dirty="0">
                <a:solidFill>
                  <a:srgbClr val="0000FF"/>
                </a:solidFill>
                <a:cs typeface="Arabic Transparent" pitchFamily="2" charset="-78"/>
              </a:rPr>
              <a:t>(</a:t>
            </a:r>
            <a:r>
              <a:rPr lang="fr-FR" sz="2000" b="1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b="1" dirty="0">
                <a:solidFill>
                  <a:srgbClr val="0000FF"/>
                </a:solidFill>
                <a:cs typeface="Arabic Transparent" pitchFamily="2" charset="-78"/>
              </a:rPr>
              <a:t>)</a:t>
            </a: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(</a:t>
            </a: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  <a:sym typeface="Symbol" pitchFamily="18" charset="2"/>
              </a:rPr>
              <a:t></a:t>
            </a:r>
            <a:r>
              <a:rPr lang="fr-FR" sz="2000" b="1" dirty="0">
                <a:solidFill>
                  <a:srgbClr val="FF0000"/>
                </a:solidFill>
                <a:cs typeface="Arabic Transparent" pitchFamily="2" charset="-78"/>
                <a:sym typeface="Symbol" pitchFamily="18" charset="2"/>
              </a:rPr>
              <a:t>3210</a:t>
            </a: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) </a:t>
            </a:r>
            <a:r>
              <a:rPr lang="ar-DZ" sz="2000" b="1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sz="20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246848" name="AutoShape 64"/>
          <p:cNvSpPr>
            <a:spLocks noChangeArrowheads="1"/>
          </p:cNvSpPr>
          <p:nvPr/>
        </p:nvSpPr>
        <p:spPr bwMode="auto">
          <a:xfrm>
            <a:off x="2228850" y="404813"/>
            <a:ext cx="1008063" cy="3887787"/>
          </a:xfrm>
          <a:prstGeom prst="rightArrowCallout">
            <a:avLst>
              <a:gd name="adj1" fmla="val 17248"/>
              <a:gd name="adj2" fmla="val 26890"/>
              <a:gd name="adj3" fmla="val 57588"/>
              <a:gd name="adj4" fmla="val 18546"/>
            </a:avLst>
          </a:prstGeom>
          <a:solidFill>
            <a:srgbClr val="FFFFCC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  <p:pic>
        <p:nvPicPr>
          <p:cNvPr id="246849" name="Picture 6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94063" y="692150"/>
            <a:ext cx="5668962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850" name="Picture 6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263" y="411163"/>
            <a:ext cx="2016125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6851" name="Picture 67" descr="Brochage_du_CI_7483_additionneur_a_retenue_anticipee.jpg"/>
          <p:cNvPicPr>
            <a:picLocks noChangeAspect="1" noChangeArrowheads="1"/>
          </p:cNvPicPr>
          <p:nvPr/>
        </p:nvPicPr>
        <p:blipFill>
          <a:blip r:embed="rId4"/>
          <a:srcRect l="18826" t="59990" r="17033"/>
          <a:stretch>
            <a:fillRect/>
          </a:stretch>
        </p:blipFill>
        <p:spPr bwMode="auto">
          <a:xfrm>
            <a:off x="3924300" y="4367213"/>
            <a:ext cx="3024188" cy="249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852" name="AutoShape 68"/>
          <p:cNvSpPr>
            <a:spLocks noChangeArrowheads="1"/>
          </p:cNvSpPr>
          <p:nvPr/>
        </p:nvSpPr>
        <p:spPr bwMode="auto">
          <a:xfrm rot="-5400000">
            <a:off x="5184775" y="3752851"/>
            <a:ext cx="439737" cy="639762"/>
          </a:xfrm>
          <a:prstGeom prst="leftArrowCallout">
            <a:avLst>
              <a:gd name="adj1" fmla="val 36372"/>
              <a:gd name="adj2" fmla="val 36372"/>
              <a:gd name="adj3" fmla="val 16667"/>
              <a:gd name="adj4" fmla="val 66667"/>
            </a:avLst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6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6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46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46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4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46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848" grpId="0" animBg="1"/>
      <p:bldP spid="24685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5"/>
          <p:cNvGrpSpPr>
            <a:grpSpLocks noChangeAspect="1"/>
          </p:cNvGrpSpPr>
          <p:nvPr/>
        </p:nvGrpSpPr>
        <p:grpSpPr bwMode="auto">
          <a:xfrm>
            <a:off x="4319588" y="584200"/>
            <a:ext cx="4610100" cy="2916238"/>
            <a:chOff x="971550" y="500042"/>
            <a:chExt cx="7200900" cy="4554111"/>
          </a:xfrm>
        </p:grpSpPr>
        <p:pic>
          <p:nvPicPr>
            <p:cNvPr id="1539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71550" y="528190"/>
              <a:ext cx="7200900" cy="4525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97" name="Rectangle 2"/>
            <p:cNvSpPr>
              <a:spLocks noChangeArrowheads="1"/>
            </p:cNvSpPr>
            <p:nvPr/>
          </p:nvSpPr>
          <p:spPr bwMode="auto">
            <a:xfrm>
              <a:off x="6572264" y="512234"/>
              <a:ext cx="500066" cy="468000"/>
            </a:xfrm>
            <a:prstGeom prst="rect">
              <a:avLst/>
            </a:prstGeom>
            <a:solidFill>
              <a:srgbClr val="336600">
                <a:alpha val="20000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5398" name="Rectangle 3"/>
            <p:cNvSpPr>
              <a:spLocks noChangeArrowheads="1"/>
            </p:cNvSpPr>
            <p:nvPr/>
          </p:nvSpPr>
          <p:spPr bwMode="auto">
            <a:xfrm>
              <a:off x="7227398" y="4549338"/>
              <a:ext cx="500066" cy="468000"/>
            </a:xfrm>
            <a:prstGeom prst="rect">
              <a:avLst/>
            </a:prstGeom>
            <a:solidFill>
              <a:srgbClr val="336600">
                <a:alpha val="20000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5399" name="Rectangle 4"/>
            <p:cNvSpPr>
              <a:spLocks noChangeArrowheads="1"/>
            </p:cNvSpPr>
            <p:nvPr/>
          </p:nvSpPr>
          <p:spPr bwMode="auto">
            <a:xfrm>
              <a:off x="3000364" y="4549338"/>
              <a:ext cx="500066" cy="468000"/>
            </a:xfrm>
            <a:prstGeom prst="rect">
              <a:avLst/>
            </a:prstGeom>
            <a:solidFill>
              <a:srgbClr val="336600">
                <a:alpha val="20000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5400" name="Rectangle 5"/>
            <p:cNvSpPr>
              <a:spLocks noChangeArrowheads="1"/>
            </p:cNvSpPr>
            <p:nvPr/>
          </p:nvSpPr>
          <p:spPr bwMode="auto">
            <a:xfrm>
              <a:off x="1285852" y="4549338"/>
              <a:ext cx="500066" cy="468000"/>
            </a:xfrm>
            <a:prstGeom prst="rect">
              <a:avLst/>
            </a:prstGeom>
            <a:solidFill>
              <a:srgbClr val="336600">
                <a:alpha val="20000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5401" name="Rectangle 6"/>
            <p:cNvSpPr>
              <a:spLocks noChangeArrowheads="1"/>
            </p:cNvSpPr>
            <p:nvPr/>
          </p:nvSpPr>
          <p:spPr bwMode="auto">
            <a:xfrm>
              <a:off x="1298044" y="500042"/>
              <a:ext cx="500066" cy="468000"/>
            </a:xfrm>
            <a:prstGeom prst="rect">
              <a:avLst/>
            </a:prstGeom>
            <a:solidFill>
              <a:srgbClr val="FFCC99">
                <a:alpha val="3999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5402" name="Rectangle 7"/>
            <p:cNvSpPr>
              <a:spLocks noChangeArrowheads="1"/>
            </p:cNvSpPr>
            <p:nvPr/>
          </p:nvSpPr>
          <p:spPr bwMode="auto">
            <a:xfrm>
              <a:off x="5667954" y="500042"/>
              <a:ext cx="500066" cy="468000"/>
            </a:xfrm>
            <a:prstGeom prst="rect">
              <a:avLst/>
            </a:prstGeom>
            <a:solidFill>
              <a:srgbClr val="FFCC99">
                <a:alpha val="3999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5403" name="Rectangle 8"/>
            <p:cNvSpPr>
              <a:spLocks noChangeArrowheads="1"/>
            </p:cNvSpPr>
            <p:nvPr/>
          </p:nvSpPr>
          <p:spPr bwMode="auto">
            <a:xfrm>
              <a:off x="6549594" y="4549338"/>
              <a:ext cx="500066" cy="468000"/>
            </a:xfrm>
            <a:prstGeom prst="rect">
              <a:avLst/>
            </a:prstGeom>
            <a:solidFill>
              <a:srgbClr val="FFCC99">
                <a:alpha val="3999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5404" name="Rectangle 9"/>
            <p:cNvSpPr>
              <a:spLocks noChangeArrowheads="1"/>
            </p:cNvSpPr>
            <p:nvPr/>
          </p:nvSpPr>
          <p:spPr bwMode="auto">
            <a:xfrm>
              <a:off x="3894196" y="4549338"/>
              <a:ext cx="500066" cy="468000"/>
            </a:xfrm>
            <a:prstGeom prst="rect">
              <a:avLst/>
            </a:prstGeom>
            <a:solidFill>
              <a:srgbClr val="FFCC99">
                <a:alpha val="3999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5405" name="Rectangle 10"/>
            <p:cNvSpPr>
              <a:spLocks noChangeArrowheads="1"/>
            </p:cNvSpPr>
            <p:nvPr/>
          </p:nvSpPr>
          <p:spPr bwMode="auto">
            <a:xfrm>
              <a:off x="3939536" y="512234"/>
              <a:ext cx="500066" cy="468000"/>
            </a:xfrm>
            <a:prstGeom prst="rect">
              <a:avLst/>
            </a:prstGeom>
            <a:solidFill>
              <a:srgbClr val="0000FF">
                <a:alpha val="3999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5406" name="Rectangle 11"/>
            <p:cNvSpPr>
              <a:spLocks noChangeArrowheads="1"/>
            </p:cNvSpPr>
            <p:nvPr/>
          </p:nvSpPr>
          <p:spPr bwMode="auto">
            <a:xfrm>
              <a:off x="3000364" y="512234"/>
              <a:ext cx="500066" cy="468000"/>
            </a:xfrm>
            <a:prstGeom prst="rect">
              <a:avLst/>
            </a:prstGeom>
            <a:solidFill>
              <a:srgbClr val="0000FF">
                <a:alpha val="3999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71438" y="615622"/>
            <a:ext cx="2143140" cy="64633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/>
                </a:solidFill>
                <a:sym typeface="Symbol"/>
              </a:rPr>
              <a:t></a:t>
            </a:r>
            <a:r>
              <a:rPr lang="ar-DZ" b="1" dirty="0">
                <a:solidFill>
                  <a:schemeClr val="tx1"/>
                </a:solidFill>
                <a:sym typeface="Symbol"/>
              </a:rPr>
              <a:t>1</a:t>
            </a:r>
            <a:r>
              <a:rPr lang="fr-FR" b="1" dirty="0">
                <a:solidFill>
                  <a:schemeClr val="tx1"/>
                </a:solidFill>
                <a:sym typeface="Symbol"/>
              </a:rPr>
              <a:t> = </a:t>
            </a:r>
            <a:r>
              <a:rPr lang="fr-FR" b="1" dirty="0">
                <a:solidFill>
                  <a:srgbClr val="336600"/>
                </a:solidFill>
                <a:sym typeface="Symbol"/>
              </a:rPr>
              <a:t>A</a:t>
            </a:r>
            <a:r>
              <a:rPr lang="ar-DZ" b="1" dirty="0">
                <a:solidFill>
                  <a:srgbClr val="336600"/>
                </a:solidFill>
                <a:sym typeface="Symbol"/>
              </a:rPr>
              <a:t>1</a:t>
            </a:r>
            <a:r>
              <a:rPr lang="fr-FR" b="1" dirty="0">
                <a:solidFill>
                  <a:schemeClr val="tx1"/>
                </a:solidFill>
                <a:sym typeface="Symbol"/>
              </a:rPr>
              <a:t>+</a:t>
            </a:r>
            <a:r>
              <a:rPr lang="fr-FR" b="1" dirty="0">
                <a:solidFill>
                  <a:srgbClr val="FFC000"/>
                </a:solidFill>
                <a:sym typeface="Symbol"/>
              </a:rPr>
              <a:t>B</a:t>
            </a:r>
            <a:r>
              <a:rPr lang="ar-DZ" b="1" dirty="0">
                <a:solidFill>
                  <a:srgbClr val="FFC000"/>
                </a:solidFill>
                <a:sym typeface="Symbol"/>
              </a:rPr>
              <a:t>1</a:t>
            </a:r>
            <a:r>
              <a:rPr lang="fr-FR" b="1" dirty="0">
                <a:solidFill>
                  <a:schemeClr val="tx1"/>
                </a:solidFill>
                <a:sym typeface="Symbol"/>
              </a:rPr>
              <a:t> </a:t>
            </a:r>
            <a:r>
              <a:rPr lang="fr-FR" b="1" dirty="0">
                <a:solidFill>
                  <a:srgbClr val="0000FF"/>
                </a:solidFill>
                <a:sym typeface="Symbol"/>
              </a:rPr>
              <a:t>C</a:t>
            </a:r>
            <a:r>
              <a:rPr lang="ar-DZ" b="1" dirty="0">
                <a:solidFill>
                  <a:srgbClr val="0000FF"/>
                </a:solidFill>
                <a:sym typeface="Symbol"/>
              </a:rPr>
              <a:t>1</a:t>
            </a:r>
            <a:endParaRPr lang="en-US" b="1" dirty="0">
              <a:solidFill>
                <a:srgbClr val="0000FF"/>
              </a:solidFill>
            </a:endParaRPr>
          </a:p>
          <a:p>
            <a:pPr>
              <a:defRPr/>
            </a:pPr>
            <a:endParaRPr lang="fr-FR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71438" y="2755373"/>
            <a:ext cx="2143140" cy="64633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/>
                </a:solidFill>
                <a:sym typeface="Symbol"/>
              </a:rPr>
              <a:t></a:t>
            </a:r>
            <a:r>
              <a:rPr lang="ar-DZ" b="1" dirty="0">
                <a:solidFill>
                  <a:schemeClr val="tx1"/>
                </a:solidFill>
                <a:sym typeface="Symbol"/>
              </a:rPr>
              <a:t>4</a:t>
            </a:r>
            <a:r>
              <a:rPr lang="fr-FR" b="1" dirty="0">
                <a:solidFill>
                  <a:schemeClr val="tx1"/>
                </a:solidFill>
                <a:sym typeface="Symbol"/>
              </a:rPr>
              <a:t> = </a:t>
            </a:r>
            <a:r>
              <a:rPr lang="fr-FR" b="1" dirty="0">
                <a:solidFill>
                  <a:srgbClr val="336600"/>
                </a:solidFill>
                <a:sym typeface="Symbol"/>
              </a:rPr>
              <a:t>A</a:t>
            </a:r>
            <a:r>
              <a:rPr lang="ar-DZ" b="1" dirty="0">
                <a:solidFill>
                  <a:srgbClr val="336600"/>
                </a:solidFill>
                <a:sym typeface="Symbol"/>
              </a:rPr>
              <a:t>4</a:t>
            </a:r>
            <a:r>
              <a:rPr lang="fr-FR" b="1" dirty="0">
                <a:solidFill>
                  <a:schemeClr val="tx1"/>
                </a:solidFill>
                <a:sym typeface="Symbol"/>
              </a:rPr>
              <a:t>+</a:t>
            </a:r>
            <a:r>
              <a:rPr lang="fr-FR" b="1" dirty="0">
                <a:solidFill>
                  <a:srgbClr val="FFC000"/>
                </a:solidFill>
                <a:sym typeface="Symbol"/>
              </a:rPr>
              <a:t>B</a:t>
            </a:r>
            <a:r>
              <a:rPr lang="ar-DZ" b="1" dirty="0">
                <a:solidFill>
                  <a:srgbClr val="FFC000"/>
                </a:solidFill>
                <a:sym typeface="Symbol"/>
              </a:rPr>
              <a:t>4</a:t>
            </a:r>
            <a:r>
              <a:rPr lang="fr-FR" b="1" dirty="0">
                <a:solidFill>
                  <a:schemeClr val="tx1"/>
                </a:solidFill>
                <a:sym typeface="Symbol"/>
              </a:rPr>
              <a:t> </a:t>
            </a:r>
            <a:r>
              <a:rPr lang="fr-FR" b="1" dirty="0">
                <a:solidFill>
                  <a:srgbClr val="0000FF"/>
                </a:solidFill>
                <a:sym typeface="Symbol"/>
              </a:rPr>
              <a:t>C</a:t>
            </a:r>
            <a:r>
              <a:rPr lang="ar-DZ" b="1" dirty="0">
                <a:solidFill>
                  <a:srgbClr val="0000FF"/>
                </a:solidFill>
                <a:sym typeface="Symbol"/>
              </a:rPr>
              <a:t>4</a:t>
            </a:r>
            <a:endParaRPr lang="en-US" b="1" dirty="0">
              <a:solidFill>
                <a:srgbClr val="0000FF"/>
              </a:solidFill>
            </a:endParaRPr>
          </a:p>
          <a:p>
            <a:pPr>
              <a:defRPr/>
            </a:pPr>
            <a:endParaRPr lang="fr-FR" b="1" dirty="0"/>
          </a:p>
        </p:txBody>
      </p:sp>
      <p:sp>
        <p:nvSpPr>
          <p:cNvPr id="18" name="ZoneTexte 17"/>
          <p:cNvSpPr txBox="1"/>
          <p:nvPr/>
        </p:nvSpPr>
        <p:spPr>
          <a:xfrm>
            <a:off x="71438" y="1313156"/>
            <a:ext cx="2143140" cy="64633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/>
                </a:solidFill>
                <a:sym typeface="Symbol"/>
              </a:rPr>
              <a:t>2 = </a:t>
            </a:r>
            <a:r>
              <a:rPr lang="fr-FR" b="1" dirty="0">
                <a:solidFill>
                  <a:srgbClr val="336600"/>
                </a:solidFill>
                <a:sym typeface="Symbol"/>
              </a:rPr>
              <a:t>A2</a:t>
            </a:r>
            <a:r>
              <a:rPr lang="fr-FR" b="1" dirty="0">
                <a:solidFill>
                  <a:schemeClr val="tx1"/>
                </a:solidFill>
                <a:sym typeface="Symbol"/>
              </a:rPr>
              <a:t>+</a:t>
            </a:r>
            <a:r>
              <a:rPr lang="fr-FR" b="1" dirty="0">
                <a:solidFill>
                  <a:srgbClr val="FFC000"/>
                </a:solidFill>
                <a:sym typeface="Symbol"/>
              </a:rPr>
              <a:t>B2</a:t>
            </a:r>
            <a:r>
              <a:rPr lang="fr-FR" b="1" dirty="0">
                <a:solidFill>
                  <a:schemeClr val="tx1"/>
                </a:solidFill>
                <a:sym typeface="Symbol"/>
              </a:rPr>
              <a:t> </a:t>
            </a:r>
            <a:r>
              <a:rPr lang="fr-FR" b="1" dirty="0">
                <a:solidFill>
                  <a:srgbClr val="0000FF"/>
                </a:solidFill>
                <a:sym typeface="Symbol"/>
              </a:rPr>
              <a:t>C2</a:t>
            </a:r>
            <a:endParaRPr lang="en-US" b="1" dirty="0">
              <a:solidFill>
                <a:srgbClr val="0000FF"/>
              </a:solidFill>
            </a:endParaRPr>
          </a:p>
          <a:p>
            <a:pPr>
              <a:defRPr/>
            </a:pPr>
            <a:endParaRPr lang="fr-FR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71438" y="2040993"/>
            <a:ext cx="2143140" cy="64633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/>
                </a:solidFill>
                <a:sym typeface="Symbol"/>
              </a:rPr>
              <a:t>3 = </a:t>
            </a:r>
            <a:r>
              <a:rPr lang="fr-FR" b="1" dirty="0">
                <a:solidFill>
                  <a:srgbClr val="336600"/>
                </a:solidFill>
                <a:sym typeface="Symbol"/>
              </a:rPr>
              <a:t>A3</a:t>
            </a:r>
            <a:r>
              <a:rPr lang="fr-FR" b="1" dirty="0">
                <a:solidFill>
                  <a:schemeClr val="tx1"/>
                </a:solidFill>
                <a:sym typeface="Symbol"/>
              </a:rPr>
              <a:t>+</a:t>
            </a:r>
            <a:r>
              <a:rPr lang="fr-FR" b="1" dirty="0">
                <a:solidFill>
                  <a:srgbClr val="FFC000"/>
                </a:solidFill>
                <a:sym typeface="Symbol"/>
              </a:rPr>
              <a:t>B3</a:t>
            </a:r>
            <a:r>
              <a:rPr lang="fr-FR" b="1" dirty="0">
                <a:solidFill>
                  <a:schemeClr val="tx1"/>
                </a:solidFill>
                <a:sym typeface="Symbol"/>
              </a:rPr>
              <a:t> </a:t>
            </a:r>
            <a:r>
              <a:rPr lang="fr-FR" b="1" dirty="0">
                <a:solidFill>
                  <a:srgbClr val="0000FF"/>
                </a:solidFill>
                <a:sym typeface="Symbol"/>
              </a:rPr>
              <a:t>C3</a:t>
            </a:r>
            <a:endParaRPr lang="en-US" b="1" dirty="0">
              <a:solidFill>
                <a:srgbClr val="0000FF"/>
              </a:solidFill>
            </a:endParaRPr>
          </a:p>
          <a:p>
            <a:pPr>
              <a:defRPr/>
            </a:pPr>
            <a:endParaRPr lang="fr-FR" b="1" dirty="0"/>
          </a:p>
        </p:txBody>
      </p:sp>
      <p:cxnSp>
        <p:nvCxnSpPr>
          <p:cNvPr id="16400" name="Connecteur en angle 19"/>
          <p:cNvCxnSpPr>
            <a:cxnSpLocks noChangeShapeType="1"/>
          </p:cNvCxnSpPr>
          <p:nvPr/>
        </p:nvCxnSpPr>
        <p:spPr bwMode="auto">
          <a:xfrm rot="16200000" flipH="1">
            <a:off x="1909763" y="3135313"/>
            <a:ext cx="576262" cy="252412"/>
          </a:xfrm>
          <a:prstGeom prst="bentConnector3">
            <a:avLst>
              <a:gd name="adj1" fmla="val -856"/>
            </a:avLst>
          </a:prstGeom>
          <a:noFill/>
          <a:ln w="9525" algn="ctr">
            <a:solidFill>
              <a:srgbClr val="0000FF"/>
            </a:solidFill>
            <a:round/>
            <a:headEnd/>
            <a:tailEnd type="triangle" w="med" len="med"/>
          </a:ln>
        </p:spPr>
      </p:cxnSp>
      <p:grpSp>
        <p:nvGrpSpPr>
          <p:cNvPr id="3" name="Groupe 29"/>
          <p:cNvGrpSpPr>
            <a:grpSpLocks/>
          </p:cNvGrpSpPr>
          <p:nvPr/>
        </p:nvGrpSpPr>
        <p:grpSpPr bwMode="auto">
          <a:xfrm>
            <a:off x="2000250" y="3556000"/>
            <a:ext cx="1785938" cy="373063"/>
            <a:chOff x="2000232" y="3556772"/>
            <a:chExt cx="1785956" cy="372291"/>
          </a:xfrm>
        </p:grpSpPr>
        <p:sp>
          <p:nvSpPr>
            <p:cNvPr id="15392" name="Rectangle 41"/>
            <p:cNvSpPr>
              <a:spLocks noChangeArrowheads="1"/>
            </p:cNvSpPr>
            <p:nvPr/>
          </p:nvSpPr>
          <p:spPr bwMode="auto">
            <a:xfrm>
              <a:off x="2000250" y="3571875"/>
              <a:ext cx="1785938" cy="357188"/>
            </a:xfrm>
            <a:prstGeom prst="rect">
              <a:avLst/>
            </a:prstGeom>
            <a:solidFill>
              <a:srgbClr val="FFCC99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2000232" y="3556772"/>
              <a:ext cx="178595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0000FF"/>
                  </a:solidFill>
                </a:rPr>
                <a:t>C4 </a:t>
              </a:r>
              <a:r>
                <a:rPr lang="fr-FR" b="1" dirty="0">
                  <a:solidFill>
                    <a:srgbClr val="0000FF"/>
                  </a:solidFill>
                  <a:sym typeface="Symbol"/>
                </a:rPr>
                <a:t> </a:t>
              </a:r>
              <a:r>
                <a:rPr lang="fr-FR" b="1" dirty="0">
                  <a:solidFill>
                    <a:schemeClr val="tx1"/>
                  </a:solidFill>
                  <a:sym typeface="Symbol"/>
                </a:rPr>
                <a:t>Vers  </a:t>
              </a:r>
              <a:r>
                <a:rPr lang="en-US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ar-DZ" b="1" dirty="0">
                  <a:solidFill>
                    <a:schemeClr val="tx1"/>
                  </a:solidFill>
                  <a:sym typeface="Symbol"/>
                </a:rPr>
                <a:t>1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6408" name="Connecteur droit avec flèche 45"/>
          <p:cNvCxnSpPr>
            <a:cxnSpLocks noChangeShapeType="1"/>
          </p:cNvCxnSpPr>
          <p:nvPr/>
        </p:nvCxnSpPr>
        <p:spPr bwMode="auto">
          <a:xfrm rot="5400000">
            <a:off x="642144" y="543719"/>
            <a:ext cx="285750" cy="158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47" name="ZoneTexte 46"/>
          <p:cNvSpPr txBox="1"/>
          <p:nvPr/>
        </p:nvSpPr>
        <p:spPr>
          <a:xfrm>
            <a:off x="571472" y="102814"/>
            <a:ext cx="57150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0000FF"/>
                </a:solidFill>
              </a:rPr>
              <a:t>C0</a:t>
            </a:r>
          </a:p>
        </p:txBody>
      </p:sp>
      <p:sp>
        <p:nvSpPr>
          <p:cNvPr id="48" name="Text Box 2"/>
          <p:cNvSpPr txBox="1">
            <a:spLocks noChangeArrowheads="1"/>
          </p:cNvSpPr>
          <p:nvPr/>
        </p:nvSpPr>
        <p:spPr bwMode="auto">
          <a:xfrm>
            <a:off x="3357554" y="-24"/>
            <a:ext cx="5643602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الدارة المندمجة للجامع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</a:t>
            </a: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 (</a:t>
            </a: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  <a:sym typeface="Symbol"/>
              </a:rPr>
              <a:t></a:t>
            </a:r>
            <a:r>
              <a:rPr lang="fr-FR" sz="2000" b="1" dirty="0">
                <a:solidFill>
                  <a:srgbClr val="FF0000"/>
                </a:solidFill>
                <a:cs typeface="Arabic Transparent" pitchFamily="2" charset="-78"/>
                <a:sym typeface="Symbol"/>
              </a:rPr>
              <a:t>4321</a:t>
            </a:r>
            <a:r>
              <a:rPr lang="ar-DZ" sz="2000" b="1" dirty="0">
                <a:solidFill>
                  <a:srgbClr val="FF0000"/>
                </a:solidFill>
                <a:cs typeface="Arabic Transparent" pitchFamily="2" charset="-78"/>
              </a:rPr>
              <a:t>) </a:t>
            </a:r>
            <a:r>
              <a:rPr lang="ar-DZ" sz="2000" b="1" dirty="0">
                <a:solidFill>
                  <a:srgbClr val="0000FF"/>
                </a:solidFill>
                <a:cs typeface="Arabic Transparent" pitchFamily="2" charset="-78"/>
              </a:rPr>
              <a:t> :</a:t>
            </a:r>
            <a:endParaRPr lang="fr-FR" sz="20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4" name="Groupe 43"/>
          <p:cNvGrpSpPr>
            <a:grpSpLocks/>
          </p:cNvGrpSpPr>
          <p:nvPr/>
        </p:nvGrpSpPr>
        <p:grpSpPr bwMode="auto">
          <a:xfrm>
            <a:off x="5000625" y="3714750"/>
            <a:ext cx="4084638" cy="381000"/>
            <a:chOff x="5072066" y="4037080"/>
            <a:chExt cx="4084126" cy="381574"/>
          </a:xfrm>
        </p:grpSpPr>
        <p:sp>
          <p:nvSpPr>
            <p:cNvPr id="15388" name="Rectangle 27"/>
            <p:cNvSpPr>
              <a:spLocks noChangeArrowheads="1"/>
            </p:cNvSpPr>
            <p:nvPr/>
          </p:nvSpPr>
          <p:spPr bwMode="auto">
            <a:xfrm>
              <a:off x="5214942" y="4061464"/>
              <a:ext cx="3941250" cy="357190"/>
            </a:xfrm>
            <a:prstGeom prst="rect">
              <a:avLst/>
            </a:prstGeom>
            <a:solidFill>
              <a:srgbClr val="FFCC99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5072066" y="4037080"/>
              <a:ext cx="407193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defRPr/>
              </a:pPr>
              <a:r>
                <a:rPr lang="ar-DZ" b="1" u="sng" dirty="0">
                  <a:solidFill>
                    <a:srgbClr val="FF0000"/>
                  </a:solidFill>
                  <a:cs typeface="Arabic Transparent" pitchFamily="2" charset="-78"/>
                </a:rPr>
                <a:t>ملاحظة: </a:t>
              </a:r>
              <a:r>
                <a:rPr lang="fr-FR" b="1" dirty="0">
                  <a:solidFill>
                    <a:schemeClr val="tx1"/>
                  </a:solidFill>
                  <a:cs typeface="Arabic Transparent" pitchFamily="2" charset="-78"/>
                </a:rPr>
                <a:t>C4 </a:t>
              </a:r>
              <a:r>
                <a:rPr lang="ar-DZ" b="1" dirty="0">
                  <a:solidFill>
                    <a:schemeClr val="tx1"/>
                  </a:solidFill>
                  <a:cs typeface="Arabic Transparent" pitchFamily="2" charset="-78"/>
                </a:rPr>
                <a:t> و</a:t>
              </a:r>
              <a:r>
                <a:rPr lang="en-US" b="1" dirty="0">
                  <a:solidFill>
                    <a:schemeClr val="tx1"/>
                  </a:solidFill>
                  <a:cs typeface="Arabic Transparent" pitchFamily="2" charset="-78"/>
                  <a:sym typeface="Symbol"/>
                </a:rPr>
                <a:t>1 </a:t>
              </a:r>
              <a:r>
                <a:rPr lang="ar-DZ" b="1" dirty="0">
                  <a:solidFill>
                    <a:schemeClr val="tx1"/>
                  </a:solidFill>
                  <a:cs typeface="Arabic Transparent" pitchFamily="2" charset="-78"/>
                  <a:sym typeface="Symbol"/>
                </a:rPr>
                <a:t> </a:t>
              </a:r>
              <a:r>
                <a:rPr lang="ar-DZ" b="1" dirty="0">
                  <a:solidFill>
                    <a:schemeClr val="tx1"/>
                  </a:solidFill>
                  <a:cs typeface="Arabic Transparent" pitchFamily="2" charset="-78"/>
                </a:rPr>
                <a:t> خاص بدا</a:t>
              </a:r>
              <a:r>
                <a:rPr lang="ar-DZ" b="1" dirty="0">
                  <a:solidFill>
                    <a:schemeClr val="tx1"/>
                  </a:solidFill>
                  <a:cs typeface="Arabic Transparent" pitchFamily="2" charset="-78"/>
                  <a:sym typeface="Symbol"/>
                </a:rPr>
                <a:t>رة الجامع الثاني</a:t>
              </a:r>
              <a:r>
                <a:rPr lang="en-US" b="1" dirty="0">
                  <a:solidFill>
                    <a:schemeClr val="tx1"/>
                  </a:solidFill>
                  <a:cs typeface="Arabic Transparent" pitchFamily="2" charset="-78"/>
                  <a:sym typeface="Symbol"/>
                </a:rPr>
                <a:t> </a:t>
              </a:r>
              <a:r>
                <a:rPr lang="ar-DZ" b="1" dirty="0">
                  <a:solidFill>
                    <a:schemeClr val="tx1"/>
                  </a:solidFill>
                  <a:cs typeface="Arabic Transparent" pitchFamily="2" charset="-78"/>
                  <a:sym typeface="Symbol"/>
                </a:rPr>
                <a:t> </a:t>
              </a:r>
              <a:r>
                <a:rPr lang="ar-DZ" b="1" dirty="0">
                  <a:solidFill>
                    <a:schemeClr val="tx1"/>
                  </a:solidFill>
                  <a:cs typeface="Arabic Transparent" pitchFamily="2" charset="-78"/>
                </a:rPr>
                <a:t> </a:t>
              </a:r>
              <a:endParaRPr lang="fr-FR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</p:grp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94400" y="4714875"/>
            <a:ext cx="3149600" cy="197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4714875"/>
            <a:ext cx="3149600" cy="197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Parenthèse ouvrante 42"/>
          <p:cNvSpPr>
            <a:spLocks/>
          </p:cNvSpPr>
          <p:nvPr/>
        </p:nvSpPr>
        <p:spPr bwMode="auto">
          <a:xfrm rot="5400000">
            <a:off x="4856162" y="2593976"/>
            <a:ext cx="288925" cy="4000500"/>
          </a:xfrm>
          <a:prstGeom prst="leftBracket">
            <a:avLst>
              <a:gd name="adj" fmla="val 0"/>
            </a:avLst>
          </a:prstGeom>
          <a:noFill/>
          <a:ln w="19050" algn="ctr">
            <a:solidFill>
              <a:srgbClr val="0000FF"/>
            </a:solidFill>
            <a:prstDash val="dash"/>
            <a:round/>
            <a:headEnd type="triangle" w="med" len="med"/>
            <a:tailEnd/>
          </a:ln>
        </p:spPr>
        <p:txBody>
          <a:bodyPr/>
          <a:lstStyle/>
          <a:p>
            <a:pPr algn="r"/>
            <a:endParaRPr lang="fr-FR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91" name="Text Box 131"/>
          <p:cNvSpPr txBox="1">
            <a:spLocks noChangeArrowheads="1"/>
          </p:cNvSpPr>
          <p:nvPr/>
        </p:nvSpPr>
        <p:spPr bwMode="auto">
          <a:xfrm>
            <a:off x="5753105" y="142852"/>
            <a:ext cx="339089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الجامع الكامل  لعدد 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4 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 بيت 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(bit)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.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2" name="Groupe 119"/>
          <p:cNvGrpSpPr>
            <a:grpSpLocks/>
          </p:cNvGrpSpPr>
          <p:nvPr/>
        </p:nvGrpSpPr>
        <p:grpSpPr bwMode="auto">
          <a:xfrm>
            <a:off x="5665788" y="4508501"/>
            <a:ext cx="2557462" cy="844067"/>
            <a:chOff x="5665143" y="4508179"/>
            <a:chExt cx="2558107" cy="844390"/>
          </a:xfrm>
        </p:grpSpPr>
        <p:sp>
          <p:nvSpPr>
            <p:cNvPr id="16576" name="Rectangle 133"/>
            <p:cNvSpPr>
              <a:spLocks noChangeArrowheads="1"/>
            </p:cNvSpPr>
            <p:nvPr/>
          </p:nvSpPr>
          <p:spPr bwMode="auto">
            <a:xfrm flipH="1">
              <a:off x="6402275" y="4527946"/>
              <a:ext cx="998439" cy="81875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2800" b="1">
                  <a:sym typeface="Symbol" pitchFamily="18" charset="2"/>
                </a:rPr>
                <a:t></a:t>
              </a:r>
              <a:r>
                <a:rPr lang="fr-FR" sz="2800" b="1"/>
                <a:t>4</a:t>
              </a:r>
              <a:endParaRPr lang="en-US" sz="2800" b="1"/>
            </a:p>
          </p:txBody>
        </p:sp>
        <p:sp>
          <p:nvSpPr>
            <p:cNvPr id="107602" name="Line 134"/>
            <p:cNvSpPr>
              <a:spLocks noChangeShapeType="1"/>
            </p:cNvSpPr>
            <p:nvPr/>
          </p:nvSpPr>
          <p:spPr bwMode="auto">
            <a:xfrm flipH="1">
              <a:off x="7400718" y="4674931"/>
              <a:ext cx="24930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603" name="Line 135"/>
            <p:cNvSpPr>
              <a:spLocks noChangeShapeType="1"/>
            </p:cNvSpPr>
            <p:nvPr/>
          </p:nvSpPr>
          <p:spPr bwMode="auto">
            <a:xfrm flipH="1">
              <a:off x="7400718" y="4925852"/>
              <a:ext cx="3747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604" name="Line 136"/>
            <p:cNvSpPr>
              <a:spLocks noChangeShapeType="1"/>
            </p:cNvSpPr>
            <p:nvPr/>
          </p:nvSpPr>
          <p:spPr bwMode="auto">
            <a:xfrm flipH="1">
              <a:off x="7400718" y="5178361"/>
              <a:ext cx="3747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605" name="Line 137"/>
            <p:cNvSpPr>
              <a:spLocks noChangeShapeType="1"/>
            </p:cNvSpPr>
            <p:nvPr/>
          </p:nvSpPr>
          <p:spPr bwMode="auto">
            <a:xfrm flipH="1">
              <a:off x="6027184" y="4686047"/>
              <a:ext cx="3747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606" name="Line 138"/>
            <p:cNvSpPr>
              <a:spLocks noChangeShapeType="1"/>
            </p:cNvSpPr>
            <p:nvPr/>
          </p:nvSpPr>
          <p:spPr bwMode="auto">
            <a:xfrm flipH="1">
              <a:off x="6027184" y="5178361"/>
              <a:ext cx="3747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607" name="Text Box 139"/>
            <p:cNvSpPr txBox="1">
              <a:spLocks noChangeArrowheads="1"/>
            </p:cNvSpPr>
            <p:nvPr/>
          </p:nvSpPr>
          <p:spPr bwMode="auto">
            <a:xfrm flipH="1">
              <a:off x="5676145" y="4508179"/>
              <a:ext cx="437332" cy="3694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S</a:t>
              </a:r>
              <a:r>
                <a:rPr lang="fr-FR" b="1" baseline="-25000" dirty="0">
                  <a:solidFill>
                    <a:srgbClr val="FF0000"/>
                  </a:solidFill>
                </a:rPr>
                <a:t>4</a:t>
              </a:r>
              <a:endParaRPr lang="en-US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07608" name="Text Box 140"/>
            <p:cNvSpPr txBox="1">
              <a:spLocks noChangeArrowheads="1"/>
            </p:cNvSpPr>
            <p:nvPr/>
          </p:nvSpPr>
          <p:spPr bwMode="auto">
            <a:xfrm flipH="1">
              <a:off x="5665143" y="4983096"/>
              <a:ext cx="437332" cy="3694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0000FF"/>
                  </a:solidFill>
                </a:rPr>
                <a:t>C</a:t>
              </a:r>
              <a:r>
                <a:rPr lang="fr-FR" b="1" baseline="-25000" dirty="0">
                  <a:solidFill>
                    <a:srgbClr val="0000FF"/>
                  </a:solidFill>
                </a:rPr>
                <a:t>4</a:t>
              </a:r>
              <a:endParaRPr lang="en-US" b="1" baseline="-25000" dirty="0">
                <a:solidFill>
                  <a:srgbClr val="0000FF"/>
                </a:solidFill>
              </a:endParaRPr>
            </a:p>
          </p:txBody>
        </p:sp>
        <p:sp>
          <p:nvSpPr>
            <p:cNvPr id="107609" name="Text Box 141"/>
            <p:cNvSpPr txBox="1">
              <a:spLocks noChangeArrowheads="1"/>
            </p:cNvSpPr>
            <p:nvPr/>
          </p:nvSpPr>
          <p:spPr bwMode="auto">
            <a:xfrm flipH="1">
              <a:off x="7772909" y="4705402"/>
              <a:ext cx="437332" cy="3694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336600"/>
                  </a:solidFill>
                </a:rPr>
                <a:t>a</a:t>
              </a:r>
              <a:r>
                <a:rPr lang="fr-FR" b="1" baseline="-25000" dirty="0">
                  <a:solidFill>
                    <a:srgbClr val="336600"/>
                  </a:solidFill>
                </a:rPr>
                <a:t>4</a:t>
              </a:r>
              <a:endParaRPr lang="en-US" b="1" baseline="-25000" dirty="0">
                <a:solidFill>
                  <a:srgbClr val="336600"/>
                </a:solidFill>
              </a:endParaRPr>
            </a:p>
          </p:txBody>
        </p:sp>
        <p:sp>
          <p:nvSpPr>
            <p:cNvPr id="107610" name="Text Box 142"/>
            <p:cNvSpPr txBox="1">
              <a:spLocks noChangeArrowheads="1"/>
            </p:cNvSpPr>
            <p:nvPr/>
          </p:nvSpPr>
          <p:spPr bwMode="auto">
            <a:xfrm flipH="1">
              <a:off x="7785918" y="4980317"/>
              <a:ext cx="437332" cy="36947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C000"/>
                  </a:solidFill>
                </a:rPr>
                <a:t>b</a:t>
              </a:r>
              <a:r>
                <a:rPr lang="fr-FR" b="1" baseline="-25000" dirty="0">
                  <a:solidFill>
                    <a:srgbClr val="FFC000"/>
                  </a:solidFill>
                </a:rPr>
                <a:t>4</a:t>
              </a:r>
              <a:endParaRPr lang="en-US" b="1" baseline="-25000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3" name="Groupe 123"/>
          <p:cNvGrpSpPr>
            <a:grpSpLocks/>
          </p:cNvGrpSpPr>
          <p:nvPr/>
        </p:nvGrpSpPr>
        <p:grpSpPr bwMode="auto">
          <a:xfrm>
            <a:off x="6276975" y="3952875"/>
            <a:ext cx="1373188" cy="722313"/>
            <a:chOff x="6276975" y="3952875"/>
            <a:chExt cx="1373188" cy="722313"/>
          </a:xfrm>
        </p:grpSpPr>
        <p:sp>
          <p:nvSpPr>
            <p:cNvPr id="107611" name="Line 143"/>
            <p:cNvSpPr>
              <a:spLocks noChangeShapeType="1"/>
            </p:cNvSpPr>
            <p:nvPr/>
          </p:nvSpPr>
          <p:spPr bwMode="auto">
            <a:xfrm flipH="1" flipV="1">
              <a:off x="7634288" y="4297363"/>
              <a:ext cx="0" cy="377825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612" name="Line 144"/>
            <p:cNvSpPr>
              <a:spLocks noChangeShapeType="1"/>
            </p:cNvSpPr>
            <p:nvPr/>
          </p:nvSpPr>
          <p:spPr bwMode="auto">
            <a:xfrm flipH="1">
              <a:off x="6276975" y="4297363"/>
              <a:ext cx="137318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613" name="Line 145"/>
            <p:cNvSpPr>
              <a:spLocks noChangeShapeType="1"/>
            </p:cNvSpPr>
            <p:nvPr/>
          </p:nvSpPr>
          <p:spPr bwMode="auto">
            <a:xfrm flipH="1" flipV="1">
              <a:off x="6288088" y="3952875"/>
              <a:ext cx="0" cy="355600"/>
            </a:xfrm>
            <a:prstGeom prst="line">
              <a:avLst/>
            </a:prstGeom>
            <a:ln>
              <a:headEnd/>
              <a:tailEnd type="oval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4" name="Groupe 118"/>
          <p:cNvGrpSpPr>
            <a:grpSpLocks/>
          </p:cNvGrpSpPr>
          <p:nvPr/>
        </p:nvGrpSpPr>
        <p:grpSpPr bwMode="auto">
          <a:xfrm>
            <a:off x="5665788" y="3281364"/>
            <a:ext cx="2557462" cy="844966"/>
            <a:chOff x="5665143" y="3282006"/>
            <a:chExt cx="2558107" cy="843693"/>
          </a:xfrm>
        </p:grpSpPr>
        <p:sp>
          <p:nvSpPr>
            <p:cNvPr id="16555" name="Rectangle 147"/>
            <p:cNvSpPr>
              <a:spLocks noChangeArrowheads="1"/>
            </p:cNvSpPr>
            <p:nvPr/>
          </p:nvSpPr>
          <p:spPr bwMode="auto">
            <a:xfrm flipH="1">
              <a:off x="6402275" y="3301774"/>
              <a:ext cx="998439" cy="81875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2800" b="1">
                  <a:sym typeface="Symbol" pitchFamily="18" charset="2"/>
                </a:rPr>
                <a:t></a:t>
              </a:r>
              <a:r>
                <a:rPr lang="fr-FR" sz="2800" b="1"/>
                <a:t>3</a:t>
              </a:r>
              <a:endParaRPr lang="en-US" sz="2800" b="1"/>
            </a:p>
          </p:txBody>
        </p:sp>
        <p:sp>
          <p:nvSpPr>
            <p:cNvPr id="107589" name="Line 148"/>
            <p:cNvSpPr>
              <a:spLocks noChangeShapeType="1"/>
            </p:cNvSpPr>
            <p:nvPr/>
          </p:nvSpPr>
          <p:spPr bwMode="auto">
            <a:xfrm flipH="1">
              <a:off x="7400718" y="3448442"/>
              <a:ext cx="24930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90" name="Line 149"/>
            <p:cNvSpPr>
              <a:spLocks noChangeShapeType="1"/>
            </p:cNvSpPr>
            <p:nvPr/>
          </p:nvSpPr>
          <p:spPr bwMode="auto">
            <a:xfrm flipH="1">
              <a:off x="7400718" y="3700475"/>
              <a:ext cx="3747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91" name="Line 150"/>
            <p:cNvSpPr>
              <a:spLocks noChangeShapeType="1"/>
            </p:cNvSpPr>
            <p:nvPr/>
          </p:nvSpPr>
          <p:spPr bwMode="auto">
            <a:xfrm flipH="1">
              <a:off x="7400718" y="3952506"/>
              <a:ext cx="3747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92" name="Line 151"/>
            <p:cNvSpPr>
              <a:spLocks noChangeShapeType="1"/>
            </p:cNvSpPr>
            <p:nvPr/>
          </p:nvSpPr>
          <p:spPr bwMode="auto">
            <a:xfrm flipH="1">
              <a:off x="6027184" y="3459538"/>
              <a:ext cx="3747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93" name="Line 152"/>
            <p:cNvSpPr>
              <a:spLocks noChangeShapeType="1"/>
            </p:cNvSpPr>
            <p:nvPr/>
          </p:nvSpPr>
          <p:spPr bwMode="auto">
            <a:xfrm flipH="1">
              <a:off x="6027184" y="3952506"/>
              <a:ext cx="3747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94" name="Text Box 153"/>
            <p:cNvSpPr txBox="1">
              <a:spLocks noChangeArrowheads="1"/>
            </p:cNvSpPr>
            <p:nvPr/>
          </p:nvSpPr>
          <p:spPr bwMode="auto">
            <a:xfrm flipH="1">
              <a:off x="5676145" y="3282006"/>
              <a:ext cx="437332" cy="36877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S</a:t>
              </a:r>
              <a:r>
                <a:rPr lang="fr-FR" b="1" baseline="-25000" dirty="0">
                  <a:solidFill>
                    <a:srgbClr val="FF0000"/>
                  </a:solidFill>
                </a:rPr>
                <a:t>3</a:t>
              </a:r>
              <a:endParaRPr lang="en-US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07595" name="Text Box 154"/>
            <p:cNvSpPr txBox="1">
              <a:spLocks noChangeArrowheads="1"/>
            </p:cNvSpPr>
            <p:nvPr/>
          </p:nvSpPr>
          <p:spPr bwMode="auto">
            <a:xfrm flipH="1">
              <a:off x="5665143" y="3756923"/>
              <a:ext cx="437332" cy="36877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0000FF"/>
                  </a:solidFill>
                </a:rPr>
                <a:t>C</a:t>
              </a:r>
              <a:r>
                <a:rPr lang="fr-FR" b="1" baseline="-25000" dirty="0">
                  <a:solidFill>
                    <a:srgbClr val="0000FF"/>
                  </a:solidFill>
                </a:rPr>
                <a:t>3</a:t>
              </a:r>
              <a:endParaRPr lang="en-US" b="1" baseline="-25000" dirty="0">
                <a:solidFill>
                  <a:srgbClr val="0000FF"/>
                </a:solidFill>
              </a:endParaRPr>
            </a:p>
          </p:txBody>
        </p:sp>
        <p:sp>
          <p:nvSpPr>
            <p:cNvPr id="107596" name="Text Box 155"/>
            <p:cNvSpPr txBox="1">
              <a:spLocks noChangeArrowheads="1"/>
            </p:cNvSpPr>
            <p:nvPr/>
          </p:nvSpPr>
          <p:spPr bwMode="auto">
            <a:xfrm flipH="1">
              <a:off x="7772909" y="3479230"/>
              <a:ext cx="437332" cy="36877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336600"/>
                  </a:solidFill>
                </a:rPr>
                <a:t>a</a:t>
              </a:r>
              <a:r>
                <a:rPr lang="fr-FR" b="1" baseline="-25000" dirty="0">
                  <a:solidFill>
                    <a:srgbClr val="336600"/>
                  </a:solidFill>
                </a:rPr>
                <a:t>3</a:t>
              </a:r>
              <a:endParaRPr lang="en-US" b="1" baseline="-25000" dirty="0">
                <a:solidFill>
                  <a:srgbClr val="336600"/>
                </a:solidFill>
              </a:endParaRPr>
            </a:p>
          </p:txBody>
        </p:sp>
        <p:sp>
          <p:nvSpPr>
            <p:cNvPr id="107597" name="Text Box 156"/>
            <p:cNvSpPr txBox="1">
              <a:spLocks noChangeArrowheads="1"/>
            </p:cNvSpPr>
            <p:nvPr/>
          </p:nvSpPr>
          <p:spPr bwMode="auto">
            <a:xfrm flipH="1">
              <a:off x="7785918" y="3754144"/>
              <a:ext cx="437332" cy="36877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C000"/>
                  </a:solidFill>
                </a:rPr>
                <a:t>b</a:t>
              </a:r>
              <a:r>
                <a:rPr lang="fr-FR" b="1" baseline="-25000" dirty="0">
                  <a:solidFill>
                    <a:srgbClr val="FFC000"/>
                  </a:solidFill>
                </a:rPr>
                <a:t>3</a:t>
              </a:r>
              <a:endParaRPr lang="en-US" b="1" baseline="-25000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5" name="Groupe 122"/>
          <p:cNvGrpSpPr>
            <a:grpSpLocks/>
          </p:cNvGrpSpPr>
          <p:nvPr/>
        </p:nvGrpSpPr>
        <p:grpSpPr bwMode="auto">
          <a:xfrm>
            <a:off x="6276975" y="2727325"/>
            <a:ext cx="1373188" cy="720725"/>
            <a:chOff x="6276975" y="2727325"/>
            <a:chExt cx="1373188" cy="720725"/>
          </a:xfrm>
        </p:grpSpPr>
        <p:sp>
          <p:nvSpPr>
            <p:cNvPr id="107598" name="Line 157"/>
            <p:cNvSpPr>
              <a:spLocks noChangeShapeType="1"/>
            </p:cNvSpPr>
            <p:nvPr/>
          </p:nvSpPr>
          <p:spPr bwMode="auto">
            <a:xfrm flipH="1" flipV="1">
              <a:off x="7634288" y="3070225"/>
              <a:ext cx="0" cy="377825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99" name="Line 158"/>
            <p:cNvSpPr>
              <a:spLocks noChangeShapeType="1"/>
            </p:cNvSpPr>
            <p:nvPr/>
          </p:nvSpPr>
          <p:spPr bwMode="auto">
            <a:xfrm flipH="1">
              <a:off x="6276975" y="3070225"/>
              <a:ext cx="137318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600" name="Line 159"/>
            <p:cNvSpPr>
              <a:spLocks noChangeShapeType="1"/>
            </p:cNvSpPr>
            <p:nvPr/>
          </p:nvSpPr>
          <p:spPr bwMode="auto">
            <a:xfrm flipH="1" flipV="1">
              <a:off x="6288088" y="2727325"/>
              <a:ext cx="0" cy="354013"/>
            </a:xfrm>
            <a:prstGeom prst="line">
              <a:avLst/>
            </a:prstGeom>
            <a:ln>
              <a:headEnd/>
              <a:tailEnd type="oval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6" name="Groupe 117"/>
          <p:cNvGrpSpPr>
            <a:grpSpLocks/>
          </p:cNvGrpSpPr>
          <p:nvPr/>
        </p:nvGrpSpPr>
        <p:grpSpPr bwMode="auto">
          <a:xfrm>
            <a:off x="5665788" y="2046289"/>
            <a:ext cx="2557462" cy="844067"/>
            <a:chOff x="5665143" y="2046112"/>
            <a:chExt cx="2558107" cy="844391"/>
          </a:xfrm>
        </p:grpSpPr>
        <p:sp>
          <p:nvSpPr>
            <p:cNvPr id="16534" name="Rectangle 161"/>
            <p:cNvSpPr>
              <a:spLocks noChangeArrowheads="1"/>
            </p:cNvSpPr>
            <p:nvPr/>
          </p:nvSpPr>
          <p:spPr bwMode="auto">
            <a:xfrm flipH="1">
              <a:off x="6402275" y="2065880"/>
              <a:ext cx="998439" cy="81875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fr-FR" sz="2800" b="1">
                  <a:sym typeface="Symbol" pitchFamily="18" charset="2"/>
                </a:rPr>
                <a:t></a:t>
              </a:r>
              <a:r>
                <a:rPr lang="fr-FR" sz="2800" b="1"/>
                <a:t>2</a:t>
              </a:r>
              <a:endParaRPr lang="en-US" sz="2800" b="1"/>
            </a:p>
          </p:txBody>
        </p:sp>
        <p:sp>
          <p:nvSpPr>
            <p:cNvPr id="107576" name="Line 162"/>
            <p:cNvSpPr>
              <a:spLocks noChangeShapeType="1"/>
            </p:cNvSpPr>
            <p:nvPr/>
          </p:nvSpPr>
          <p:spPr bwMode="auto">
            <a:xfrm flipH="1">
              <a:off x="7400718" y="2212863"/>
              <a:ext cx="24930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77" name="Line 163"/>
            <p:cNvSpPr>
              <a:spLocks noChangeShapeType="1"/>
            </p:cNvSpPr>
            <p:nvPr/>
          </p:nvSpPr>
          <p:spPr bwMode="auto">
            <a:xfrm flipH="1">
              <a:off x="7400718" y="2463784"/>
              <a:ext cx="3747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78" name="Line 164"/>
            <p:cNvSpPr>
              <a:spLocks noChangeShapeType="1"/>
            </p:cNvSpPr>
            <p:nvPr/>
          </p:nvSpPr>
          <p:spPr bwMode="auto">
            <a:xfrm flipH="1">
              <a:off x="7400718" y="2716294"/>
              <a:ext cx="3747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79" name="Line 165"/>
            <p:cNvSpPr>
              <a:spLocks noChangeShapeType="1"/>
            </p:cNvSpPr>
            <p:nvPr/>
          </p:nvSpPr>
          <p:spPr bwMode="auto">
            <a:xfrm flipH="1">
              <a:off x="6027184" y="2223980"/>
              <a:ext cx="3747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80" name="Line 166"/>
            <p:cNvSpPr>
              <a:spLocks noChangeShapeType="1"/>
            </p:cNvSpPr>
            <p:nvPr/>
          </p:nvSpPr>
          <p:spPr bwMode="auto">
            <a:xfrm flipH="1">
              <a:off x="6027184" y="2716294"/>
              <a:ext cx="3747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81" name="Text Box 167"/>
            <p:cNvSpPr txBox="1">
              <a:spLocks noChangeArrowheads="1"/>
            </p:cNvSpPr>
            <p:nvPr/>
          </p:nvSpPr>
          <p:spPr bwMode="auto">
            <a:xfrm flipH="1">
              <a:off x="5676145" y="2046112"/>
              <a:ext cx="437332" cy="36947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S</a:t>
              </a:r>
              <a:r>
                <a:rPr lang="fr-FR" b="1" baseline="-25000" dirty="0">
                  <a:solidFill>
                    <a:srgbClr val="FF0000"/>
                  </a:solidFill>
                </a:rPr>
                <a:t>2</a:t>
              </a:r>
              <a:endParaRPr lang="en-US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07582" name="Text Box 168"/>
            <p:cNvSpPr txBox="1">
              <a:spLocks noChangeArrowheads="1"/>
            </p:cNvSpPr>
            <p:nvPr/>
          </p:nvSpPr>
          <p:spPr bwMode="auto">
            <a:xfrm flipH="1">
              <a:off x="5665143" y="2521029"/>
              <a:ext cx="437332" cy="36947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0000FF"/>
                  </a:solidFill>
                </a:rPr>
                <a:t>C</a:t>
              </a:r>
              <a:r>
                <a:rPr lang="fr-FR" b="1" baseline="-25000" dirty="0">
                  <a:solidFill>
                    <a:srgbClr val="0000FF"/>
                  </a:solidFill>
                </a:rPr>
                <a:t>2</a:t>
              </a:r>
              <a:endParaRPr lang="en-US" b="1" baseline="-25000" dirty="0">
                <a:solidFill>
                  <a:srgbClr val="0000FF"/>
                </a:solidFill>
              </a:endParaRPr>
            </a:p>
          </p:txBody>
        </p:sp>
        <p:sp>
          <p:nvSpPr>
            <p:cNvPr id="107583" name="Text Box 169"/>
            <p:cNvSpPr txBox="1">
              <a:spLocks noChangeArrowheads="1"/>
            </p:cNvSpPr>
            <p:nvPr/>
          </p:nvSpPr>
          <p:spPr bwMode="auto">
            <a:xfrm flipH="1">
              <a:off x="7772909" y="2243337"/>
              <a:ext cx="437332" cy="36947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336600"/>
                  </a:solidFill>
                </a:rPr>
                <a:t>a</a:t>
              </a:r>
              <a:r>
                <a:rPr lang="fr-FR" b="1" baseline="-25000" dirty="0">
                  <a:solidFill>
                    <a:srgbClr val="336600"/>
                  </a:solidFill>
                </a:rPr>
                <a:t>2</a:t>
              </a:r>
              <a:endParaRPr lang="en-US" b="1" baseline="-25000" dirty="0">
                <a:solidFill>
                  <a:srgbClr val="336600"/>
                </a:solidFill>
              </a:endParaRPr>
            </a:p>
          </p:txBody>
        </p:sp>
        <p:sp>
          <p:nvSpPr>
            <p:cNvPr id="107584" name="Text Box 170"/>
            <p:cNvSpPr txBox="1">
              <a:spLocks noChangeArrowheads="1"/>
            </p:cNvSpPr>
            <p:nvPr/>
          </p:nvSpPr>
          <p:spPr bwMode="auto">
            <a:xfrm flipH="1">
              <a:off x="7785918" y="2518251"/>
              <a:ext cx="437332" cy="369474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C000"/>
                  </a:solidFill>
                </a:rPr>
                <a:t>b</a:t>
              </a:r>
              <a:r>
                <a:rPr lang="fr-FR" b="1" baseline="-25000" dirty="0">
                  <a:solidFill>
                    <a:srgbClr val="FFC000"/>
                  </a:solidFill>
                </a:rPr>
                <a:t>2</a:t>
              </a:r>
              <a:endParaRPr lang="en-US" b="1" baseline="-25000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7" name="Groupe 121"/>
          <p:cNvGrpSpPr>
            <a:grpSpLocks/>
          </p:cNvGrpSpPr>
          <p:nvPr/>
        </p:nvGrpSpPr>
        <p:grpSpPr bwMode="auto">
          <a:xfrm>
            <a:off x="6276975" y="1490663"/>
            <a:ext cx="1373188" cy="731837"/>
            <a:chOff x="6276975" y="1490663"/>
            <a:chExt cx="1373188" cy="731837"/>
          </a:xfrm>
        </p:grpSpPr>
        <p:sp>
          <p:nvSpPr>
            <p:cNvPr id="107585" name="Line 171"/>
            <p:cNvSpPr>
              <a:spLocks noChangeShapeType="1"/>
            </p:cNvSpPr>
            <p:nvPr/>
          </p:nvSpPr>
          <p:spPr bwMode="auto">
            <a:xfrm flipH="1" flipV="1">
              <a:off x="7634288" y="1825625"/>
              <a:ext cx="0" cy="396875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86" name="Line 172"/>
            <p:cNvSpPr>
              <a:spLocks noChangeShapeType="1"/>
            </p:cNvSpPr>
            <p:nvPr/>
          </p:nvSpPr>
          <p:spPr bwMode="auto">
            <a:xfrm flipH="1">
              <a:off x="6276975" y="1835150"/>
              <a:ext cx="137318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87" name="Line 173"/>
            <p:cNvSpPr>
              <a:spLocks noChangeShapeType="1"/>
            </p:cNvSpPr>
            <p:nvPr/>
          </p:nvSpPr>
          <p:spPr bwMode="auto">
            <a:xfrm flipH="1" flipV="1">
              <a:off x="6281738" y="1490663"/>
              <a:ext cx="0" cy="360362"/>
            </a:xfrm>
            <a:prstGeom prst="line">
              <a:avLst/>
            </a:prstGeom>
            <a:ln>
              <a:headEnd/>
              <a:tailEnd type="oval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8" name="Groupe 116"/>
          <p:cNvGrpSpPr>
            <a:grpSpLocks/>
          </p:cNvGrpSpPr>
          <p:nvPr/>
        </p:nvGrpSpPr>
        <p:grpSpPr bwMode="auto">
          <a:xfrm>
            <a:off x="5640388" y="803275"/>
            <a:ext cx="2557462" cy="852580"/>
            <a:chOff x="5640388" y="803275"/>
            <a:chExt cx="2558107" cy="852580"/>
          </a:xfrm>
        </p:grpSpPr>
        <p:sp>
          <p:nvSpPr>
            <p:cNvPr id="107564" name="Rectangle 175"/>
            <p:cNvSpPr>
              <a:spLocks noChangeArrowheads="1"/>
            </p:cNvSpPr>
            <p:nvPr/>
          </p:nvSpPr>
          <p:spPr bwMode="auto">
            <a:xfrm flipH="1">
              <a:off x="6396229" y="831850"/>
              <a:ext cx="998789" cy="817563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28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fr-FR" sz="2800" b="1" dirty="0"/>
                <a:t>1</a:t>
              </a:r>
              <a:endParaRPr lang="en-US" sz="2800" b="1" dirty="0"/>
            </a:p>
          </p:txBody>
        </p:sp>
        <p:sp>
          <p:nvSpPr>
            <p:cNvPr id="107565" name="Line 176"/>
            <p:cNvSpPr>
              <a:spLocks noChangeShapeType="1"/>
            </p:cNvSpPr>
            <p:nvPr/>
          </p:nvSpPr>
          <p:spPr bwMode="auto">
            <a:xfrm flipH="1">
              <a:off x="7383903" y="977900"/>
              <a:ext cx="24771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66" name="Line 177"/>
            <p:cNvSpPr>
              <a:spLocks noChangeShapeType="1"/>
            </p:cNvSpPr>
            <p:nvPr/>
          </p:nvSpPr>
          <p:spPr bwMode="auto">
            <a:xfrm flipH="1">
              <a:off x="7383903" y="1230313"/>
              <a:ext cx="37315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67" name="Line 178"/>
            <p:cNvSpPr>
              <a:spLocks noChangeShapeType="1"/>
            </p:cNvSpPr>
            <p:nvPr/>
          </p:nvSpPr>
          <p:spPr bwMode="auto">
            <a:xfrm flipH="1">
              <a:off x="7383903" y="1482725"/>
              <a:ext cx="37315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68" name="Line 179"/>
            <p:cNvSpPr>
              <a:spLocks noChangeShapeType="1"/>
            </p:cNvSpPr>
            <p:nvPr/>
          </p:nvSpPr>
          <p:spPr bwMode="auto">
            <a:xfrm flipH="1">
              <a:off x="6010368" y="989013"/>
              <a:ext cx="3747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69" name="Line 180"/>
            <p:cNvSpPr>
              <a:spLocks noChangeShapeType="1"/>
            </p:cNvSpPr>
            <p:nvPr/>
          </p:nvSpPr>
          <p:spPr bwMode="auto">
            <a:xfrm flipH="1">
              <a:off x="6010368" y="1482725"/>
              <a:ext cx="3747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7570" name="Text Box 181"/>
            <p:cNvSpPr txBox="1">
              <a:spLocks noChangeArrowheads="1"/>
            </p:cNvSpPr>
            <p:nvPr/>
          </p:nvSpPr>
          <p:spPr bwMode="auto">
            <a:xfrm flipH="1">
              <a:off x="5651390" y="811607"/>
              <a:ext cx="437332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S</a:t>
              </a:r>
              <a:r>
                <a:rPr lang="fr-FR" b="1" baseline="-25000" dirty="0">
                  <a:solidFill>
                    <a:srgbClr val="FF0000"/>
                  </a:solidFill>
                </a:rPr>
                <a:t>1</a:t>
              </a:r>
              <a:endParaRPr lang="en-US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07571" name="Text Box 182"/>
            <p:cNvSpPr txBox="1">
              <a:spLocks noChangeArrowheads="1"/>
            </p:cNvSpPr>
            <p:nvPr/>
          </p:nvSpPr>
          <p:spPr bwMode="auto">
            <a:xfrm flipH="1">
              <a:off x="5640388" y="1286523"/>
              <a:ext cx="437332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0000FF"/>
                  </a:solidFill>
                </a:rPr>
                <a:t>C</a:t>
              </a:r>
              <a:r>
                <a:rPr lang="fr-FR" b="1" baseline="-25000" dirty="0">
                  <a:solidFill>
                    <a:srgbClr val="0000FF"/>
                  </a:solidFill>
                </a:rPr>
                <a:t>1</a:t>
              </a:r>
              <a:endParaRPr lang="en-US" b="1" baseline="-25000" dirty="0">
                <a:solidFill>
                  <a:srgbClr val="0000FF"/>
                </a:solidFill>
              </a:endParaRPr>
            </a:p>
          </p:txBody>
        </p:sp>
        <p:sp>
          <p:nvSpPr>
            <p:cNvPr id="107572" name="Text Box 183"/>
            <p:cNvSpPr txBox="1">
              <a:spLocks noChangeArrowheads="1"/>
            </p:cNvSpPr>
            <p:nvPr/>
          </p:nvSpPr>
          <p:spPr bwMode="auto">
            <a:xfrm flipH="1">
              <a:off x="7748155" y="1019465"/>
              <a:ext cx="437332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336600"/>
                  </a:solidFill>
                </a:rPr>
                <a:t>a</a:t>
              </a:r>
              <a:r>
                <a:rPr lang="fr-FR" b="1" baseline="-25000" dirty="0">
                  <a:solidFill>
                    <a:srgbClr val="336600"/>
                  </a:solidFill>
                </a:rPr>
                <a:t>1</a:t>
              </a:r>
              <a:endParaRPr lang="en-US" b="1" baseline="-25000" dirty="0">
                <a:solidFill>
                  <a:srgbClr val="336600"/>
                </a:solidFill>
              </a:endParaRPr>
            </a:p>
          </p:txBody>
        </p:sp>
        <p:sp>
          <p:nvSpPr>
            <p:cNvPr id="107573" name="Text Box 184"/>
            <p:cNvSpPr txBox="1">
              <a:spLocks noChangeArrowheads="1"/>
            </p:cNvSpPr>
            <p:nvPr/>
          </p:nvSpPr>
          <p:spPr bwMode="auto">
            <a:xfrm flipH="1">
              <a:off x="7761163" y="1283746"/>
              <a:ext cx="437332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C000"/>
                  </a:solidFill>
                </a:rPr>
                <a:t>b</a:t>
              </a:r>
              <a:r>
                <a:rPr lang="fr-FR" b="1" baseline="-25000" dirty="0">
                  <a:solidFill>
                    <a:srgbClr val="FFC000"/>
                  </a:solidFill>
                </a:rPr>
                <a:t>1</a:t>
              </a:r>
              <a:endParaRPr lang="en-US" b="1" baseline="-25000" dirty="0">
                <a:solidFill>
                  <a:srgbClr val="FFC000"/>
                </a:solidFill>
              </a:endParaRPr>
            </a:p>
          </p:txBody>
        </p:sp>
        <p:sp>
          <p:nvSpPr>
            <p:cNvPr id="107574" name="Text Box 185"/>
            <p:cNvSpPr txBox="1">
              <a:spLocks noChangeArrowheads="1"/>
            </p:cNvSpPr>
            <p:nvPr/>
          </p:nvSpPr>
          <p:spPr bwMode="auto">
            <a:xfrm flipH="1">
              <a:off x="7516617" y="803275"/>
              <a:ext cx="616324" cy="36936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0000FF"/>
                  </a:solidFill>
                </a:rPr>
                <a:t>C0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245946" name="Line 186"/>
          <p:cNvSpPr>
            <a:spLocks noChangeShapeType="1"/>
          </p:cNvSpPr>
          <p:nvPr/>
        </p:nvSpPr>
        <p:spPr bwMode="auto">
          <a:xfrm>
            <a:off x="3817938" y="1485900"/>
            <a:ext cx="0" cy="1366838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 b="1"/>
          </a:p>
        </p:txBody>
      </p:sp>
      <p:sp>
        <p:nvSpPr>
          <p:cNvPr id="245947" name="Line 187"/>
          <p:cNvSpPr>
            <a:spLocks noChangeShapeType="1"/>
          </p:cNvSpPr>
          <p:nvPr/>
        </p:nvSpPr>
        <p:spPr bwMode="auto">
          <a:xfrm>
            <a:off x="1658938" y="2738438"/>
            <a:ext cx="23749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245948" name="Line 188"/>
          <p:cNvSpPr>
            <a:spLocks noChangeShapeType="1"/>
          </p:cNvSpPr>
          <p:nvPr/>
        </p:nvSpPr>
        <p:spPr bwMode="auto">
          <a:xfrm>
            <a:off x="3146425" y="1476375"/>
            <a:ext cx="0" cy="1366838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 b="1"/>
          </a:p>
        </p:txBody>
      </p:sp>
      <p:sp>
        <p:nvSpPr>
          <p:cNvPr id="245949" name="Line 189"/>
          <p:cNvSpPr>
            <a:spLocks noChangeShapeType="1"/>
          </p:cNvSpPr>
          <p:nvPr/>
        </p:nvSpPr>
        <p:spPr bwMode="auto">
          <a:xfrm>
            <a:off x="1903413" y="1487488"/>
            <a:ext cx="0" cy="1366837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 b="1"/>
          </a:p>
        </p:txBody>
      </p:sp>
      <p:sp>
        <p:nvSpPr>
          <p:cNvPr id="245950" name="Line 190"/>
          <p:cNvSpPr>
            <a:spLocks noChangeShapeType="1"/>
          </p:cNvSpPr>
          <p:nvPr/>
        </p:nvSpPr>
        <p:spPr bwMode="auto">
          <a:xfrm>
            <a:off x="2522538" y="1476375"/>
            <a:ext cx="0" cy="1366838"/>
          </a:xfrm>
          <a:prstGeom prst="line">
            <a:avLst/>
          </a:prstGeom>
          <a:noFill/>
          <a:ln w="9525">
            <a:solidFill>
              <a:srgbClr val="FF0000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fr-FR" b="1"/>
          </a:p>
        </p:txBody>
      </p:sp>
      <p:grpSp>
        <p:nvGrpSpPr>
          <p:cNvPr id="9" name="Group 191"/>
          <p:cNvGrpSpPr>
            <a:grpSpLocks/>
          </p:cNvGrpSpPr>
          <p:nvPr/>
        </p:nvGrpSpPr>
        <p:grpSpPr bwMode="auto">
          <a:xfrm>
            <a:off x="3151188" y="928688"/>
            <a:ext cx="542925" cy="2016125"/>
            <a:chOff x="1290" y="300"/>
            <a:chExt cx="275" cy="1270"/>
          </a:xfrm>
        </p:grpSpPr>
        <p:sp>
          <p:nvSpPr>
            <p:cNvPr id="16506" name="Line 192"/>
            <p:cNvSpPr>
              <a:spLocks noChangeShapeType="1"/>
            </p:cNvSpPr>
            <p:nvPr/>
          </p:nvSpPr>
          <p:spPr bwMode="auto">
            <a:xfrm flipH="1">
              <a:off x="1474" y="1570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16507" name="Line 193"/>
            <p:cNvSpPr>
              <a:spLocks noChangeShapeType="1"/>
            </p:cNvSpPr>
            <p:nvPr/>
          </p:nvSpPr>
          <p:spPr bwMode="auto">
            <a:xfrm>
              <a:off x="1290" y="300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16508" name="Line 194"/>
            <p:cNvSpPr>
              <a:spLocks noChangeShapeType="1"/>
            </p:cNvSpPr>
            <p:nvPr/>
          </p:nvSpPr>
          <p:spPr bwMode="auto">
            <a:xfrm>
              <a:off x="1292" y="300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16509" name="Line 195"/>
            <p:cNvSpPr>
              <a:spLocks noChangeShapeType="1"/>
            </p:cNvSpPr>
            <p:nvPr/>
          </p:nvSpPr>
          <p:spPr bwMode="auto">
            <a:xfrm>
              <a:off x="1474" y="300"/>
              <a:ext cx="0" cy="1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</p:grpSp>
      <p:grpSp>
        <p:nvGrpSpPr>
          <p:cNvPr id="10" name="Group 196"/>
          <p:cNvGrpSpPr>
            <a:grpSpLocks/>
          </p:cNvGrpSpPr>
          <p:nvPr/>
        </p:nvGrpSpPr>
        <p:grpSpPr bwMode="auto">
          <a:xfrm>
            <a:off x="2500313" y="928688"/>
            <a:ext cx="542925" cy="2016125"/>
            <a:chOff x="1290" y="300"/>
            <a:chExt cx="275" cy="1270"/>
          </a:xfrm>
        </p:grpSpPr>
        <p:sp>
          <p:nvSpPr>
            <p:cNvPr id="16502" name="Line 197"/>
            <p:cNvSpPr>
              <a:spLocks noChangeShapeType="1"/>
            </p:cNvSpPr>
            <p:nvPr/>
          </p:nvSpPr>
          <p:spPr bwMode="auto">
            <a:xfrm flipH="1">
              <a:off x="1474" y="1570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16503" name="Line 198"/>
            <p:cNvSpPr>
              <a:spLocks noChangeShapeType="1"/>
            </p:cNvSpPr>
            <p:nvPr/>
          </p:nvSpPr>
          <p:spPr bwMode="auto">
            <a:xfrm>
              <a:off x="1290" y="300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16504" name="Line 199"/>
            <p:cNvSpPr>
              <a:spLocks noChangeShapeType="1"/>
            </p:cNvSpPr>
            <p:nvPr/>
          </p:nvSpPr>
          <p:spPr bwMode="auto">
            <a:xfrm>
              <a:off x="1292" y="300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16505" name="Line 200"/>
            <p:cNvSpPr>
              <a:spLocks noChangeShapeType="1"/>
            </p:cNvSpPr>
            <p:nvPr/>
          </p:nvSpPr>
          <p:spPr bwMode="auto">
            <a:xfrm>
              <a:off x="1474" y="300"/>
              <a:ext cx="0" cy="1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</p:grpSp>
      <p:grpSp>
        <p:nvGrpSpPr>
          <p:cNvPr id="11" name="Group 201"/>
          <p:cNvGrpSpPr>
            <a:grpSpLocks/>
          </p:cNvGrpSpPr>
          <p:nvPr/>
        </p:nvGrpSpPr>
        <p:grpSpPr bwMode="auto">
          <a:xfrm>
            <a:off x="1868488" y="928688"/>
            <a:ext cx="542925" cy="2016125"/>
            <a:chOff x="1290" y="300"/>
            <a:chExt cx="275" cy="1270"/>
          </a:xfrm>
        </p:grpSpPr>
        <p:sp>
          <p:nvSpPr>
            <p:cNvPr id="16498" name="Line 202"/>
            <p:cNvSpPr>
              <a:spLocks noChangeShapeType="1"/>
            </p:cNvSpPr>
            <p:nvPr/>
          </p:nvSpPr>
          <p:spPr bwMode="auto">
            <a:xfrm flipH="1">
              <a:off x="1474" y="1570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16499" name="Line 203"/>
            <p:cNvSpPr>
              <a:spLocks noChangeShapeType="1"/>
            </p:cNvSpPr>
            <p:nvPr/>
          </p:nvSpPr>
          <p:spPr bwMode="auto">
            <a:xfrm>
              <a:off x="1290" y="300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16500" name="Line 204"/>
            <p:cNvSpPr>
              <a:spLocks noChangeShapeType="1"/>
            </p:cNvSpPr>
            <p:nvPr/>
          </p:nvSpPr>
          <p:spPr bwMode="auto">
            <a:xfrm>
              <a:off x="1292" y="300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16501" name="Line 205"/>
            <p:cNvSpPr>
              <a:spLocks noChangeShapeType="1"/>
            </p:cNvSpPr>
            <p:nvPr/>
          </p:nvSpPr>
          <p:spPr bwMode="auto">
            <a:xfrm>
              <a:off x="1474" y="300"/>
              <a:ext cx="0" cy="1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</p:grpSp>
      <p:sp>
        <p:nvSpPr>
          <p:cNvPr id="245966" name="Text Box 206"/>
          <p:cNvSpPr txBox="1">
            <a:spLocks noChangeArrowheads="1"/>
          </p:cNvSpPr>
          <p:nvPr/>
        </p:nvSpPr>
        <p:spPr bwMode="auto">
          <a:xfrm>
            <a:off x="1402692" y="1731945"/>
            <a:ext cx="539750" cy="57943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r-FR" sz="3200" b="1" dirty="0">
                <a:solidFill>
                  <a:schemeClr val="tx1"/>
                </a:solidFill>
              </a:rPr>
              <a:t>+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45967" name="Rectangle 207"/>
          <p:cNvSpPr>
            <a:spLocks noChangeArrowheads="1"/>
          </p:cNvSpPr>
          <p:nvPr/>
        </p:nvSpPr>
        <p:spPr bwMode="auto">
          <a:xfrm>
            <a:off x="3544873" y="2747945"/>
            <a:ext cx="5842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fr-FR" sz="2400" b="1" dirty="0">
                <a:solidFill>
                  <a:srgbClr val="FF0000"/>
                </a:solidFill>
              </a:rPr>
              <a:t> S</a:t>
            </a:r>
            <a:r>
              <a:rPr lang="fr-FR" sz="2400" b="1" baseline="-25000" dirty="0">
                <a:solidFill>
                  <a:srgbClr val="FF0000"/>
                </a:solidFill>
              </a:rPr>
              <a:t>1</a:t>
            </a:r>
            <a:endParaRPr lang="en-US" sz="2400" b="1" baseline="-25000" dirty="0">
              <a:solidFill>
                <a:srgbClr val="FF0000"/>
              </a:solidFill>
            </a:endParaRPr>
          </a:p>
        </p:txBody>
      </p:sp>
      <p:sp>
        <p:nvSpPr>
          <p:cNvPr id="245968" name="Rectangle 208"/>
          <p:cNvSpPr>
            <a:spLocks noChangeArrowheads="1"/>
          </p:cNvSpPr>
          <p:nvPr/>
        </p:nvSpPr>
        <p:spPr bwMode="auto">
          <a:xfrm>
            <a:off x="2976548" y="2747945"/>
            <a:ext cx="50006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fr-FR" sz="2400" b="1" dirty="0">
                <a:solidFill>
                  <a:srgbClr val="FF0000"/>
                </a:solidFill>
              </a:rPr>
              <a:t>S</a:t>
            </a:r>
            <a:r>
              <a:rPr lang="fr-FR" sz="2400" b="1" baseline="-25000" dirty="0">
                <a:solidFill>
                  <a:srgbClr val="FF0000"/>
                </a:solidFill>
              </a:rPr>
              <a:t>2</a:t>
            </a:r>
            <a:endParaRPr lang="en-US" sz="2400" b="1" baseline="-25000" dirty="0">
              <a:solidFill>
                <a:srgbClr val="FF0000"/>
              </a:solidFill>
            </a:endParaRPr>
          </a:p>
        </p:txBody>
      </p:sp>
      <p:sp>
        <p:nvSpPr>
          <p:cNvPr id="245969" name="Rectangle 209"/>
          <p:cNvSpPr>
            <a:spLocks noChangeArrowheads="1"/>
          </p:cNvSpPr>
          <p:nvPr/>
        </p:nvSpPr>
        <p:spPr bwMode="auto">
          <a:xfrm>
            <a:off x="2338373" y="2747945"/>
            <a:ext cx="50006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fr-FR" sz="2400" b="1" dirty="0">
                <a:solidFill>
                  <a:srgbClr val="FF0000"/>
                </a:solidFill>
              </a:rPr>
              <a:t>S</a:t>
            </a:r>
            <a:r>
              <a:rPr lang="fr-FR" sz="2400" b="1" baseline="-25000" dirty="0">
                <a:solidFill>
                  <a:srgbClr val="FF0000"/>
                </a:solidFill>
              </a:rPr>
              <a:t>3</a:t>
            </a:r>
            <a:endParaRPr lang="en-US" sz="2400" b="1" baseline="-25000" dirty="0">
              <a:solidFill>
                <a:srgbClr val="FF0000"/>
              </a:solidFill>
            </a:endParaRPr>
          </a:p>
        </p:txBody>
      </p:sp>
      <p:sp>
        <p:nvSpPr>
          <p:cNvPr id="245970" name="Rectangle 210"/>
          <p:cNvSpPr>
            <a:spLocks noChangeArrowheads="1"/>
          </p:cNvSpPr>
          <p:nvPr/>
        </p:nvSpPr>
        <p:spPr bwMode="auto">
          <a:xfrm>
            <a:off x="1735123" y="2738420"/>
            <a:ext cx="50006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fr-FR" sz="2400" b="1" dirty="0">
                <a:solidFill>
                  <a:srgbClr val="FF0000"/>
                </a:solidFill>
              </a:rPr>
              <a:t>S</a:t>
            </a:r>
            <a:r>
              <a:rPr lang="fr-FR" sz="2400" b="1" baseline="-25000" dirty="0">
                <a:solidFill>
                  <a:srgbClr val="FF0000"/>
                </a:solidFill>
              </a:rPr>
              <a:t>3</a:t>
            </a:r>
            <a:endParaRPr lang="en-US" sz="2400" b="1" baseline="-25000" dirty="0">
              <a:solidFill>
                <a:srgbClr val="FF0000"/>
              </a:solidFill>
            </a:endParaRPr>
          </a:p>
        </p:txBody>
      </p:sp>
      <p:sp>
        <p:nvSpPr>
          <p:cNvPr id="245971" name="Rectangle 211"/>
          <p:cNvSpPr>
            <a:spLocks noChangeArrowheads="1"/>
          </p:cNvSpPr>
          <p:nvPr/>
        </p:nvSpPr>
        <p:spPr bwMode="auto">
          <a:xfrm>
            <a:off x="3515220" y="2119295"/>
            <a:ext cx="570990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fr-FR" sz="2400" b="1" dirty="0">
                <a:solidFill>
                  <a:srgbClr val="FFC000"/>
                </a:solidFill>
              </a:rPr>
              <a:t> b</a:t>
            </a:r>
            <a:r>
              <a:rPr lang="fr-FR" sz="2400" b="1" baseline="-25000" dirty="0">
                <a:solidFill>
                  <a:srgbClr val="FFC000"/>
                </a:solidFill>
              </a:rPr>
              <a:t>1</a:t>
            </a:r>
            <a:endParaRPr lang="en-US" sz="2400" b="1" baseline="-25000" dirty="0">
              <a:solidFill>
                <a:srgbClr val="FFC000"/>
              </a:solidFill>
            </a:endParaRPr>
          </a:p>
        </p:txBody>
      </p:sp>
      <p:sp>
        <p:nvSpPr>
          <p:cNvPr id="245972" name="Rectangle 212"/>
          <p:cNvSpPr>
            <a:spLocks noChangeArrowheads="1"/>
          </p:cNvSpPr>
          <p:nvPr/>
        </p:nvSpPr>
        <p:spPr bwMode="auto">
          <a:xfrm>
            <a:off x="2968355" y="2119295"/>
            <a:ext cx="486030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fr-FR" sz="2400" b="1" dirty="0">
                <a:solidFill>
                  <a:srgbClr val="FFC000"/>
                </a:solidFill>
              </a:rPr>
              <a:t>b</a:t>
            </a:r>
            <a:r>
              <a:rPr lang="fr-FR" sz="2400" b="1" baseline="-25000" dirty="0">
                <a:solidFill>
                  <a:srgbClr val="FFC000"/>
                </a:solidFill>
              </a:rPr>
              <a:t>2</a:t>
            </a:r>
            <a:endParaRPr lang="en-US" sz="2400" b="1" baseline="-25000" dirty="0">
              <a:solidFill>
                <a:srgbClr val="FFC000"/>
              </a:solidFill>
            </a:endParaRPr>
          </a:p>
        </p:txBody>
      </p:sp>
      <p:sp>
        <p:nvSpPr>
          <p:cNvPr id="245973" name="Rectangle 213"/>
          <p:cNvSpPr>
            <a:spLocks noChangeArrowheads="1"/>
          </p:cNvSpPr>
          <p:nvPr/>
        </p:nvSpPr>
        <p:spPr bwMode="auto">
          <a:xfrm>
            <a:off x="2314305" y="2119295"/>
            <a:ext cx="486030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r-FR" sz="2400" b="1" dirty="0">
                <a:solidFill>
                  <a:srgbClr val="FFC000"/>
                </a:solidFill>
              </a:rPr>
              <a:t>b</a:t>
            </a:r>
            <a:r>
              <a:rPr lang="fr-FR" sz="2400" b="1" baseline="-25000" dirty="0">
                <a:solidFill>
                  <a:srgbClr val="FFC000"/>
                </a:solidFill>
              </a:rPr>
              <a:t>3</a:t>
            </a:r>
            <a:endParaRPr lang="en-US" sz="2400" b="1" baseline="-25000" dirty="0">
              <a:solidFill>
                <a:srgbClr val="FFC000"/>
              </a:solidFill>
            </a:endParaRPr>
          </a:p>
        </p:txBody>
      </p:sp>
      <p:sp>
        <p:nvSpPr>
          <p:cNvPr id="245974" name="Rectangle 214"/>
          <p:cNvSpPr>
            <a:spLocks noChangeArrowheads="1"/>
          </p:cNvSpPr>
          <p:nvPr/>
        </p:nvSpPr>
        <p:spPr bwMode="auto">
          <a:xfrm>
            <a:off x="1728518" y="2105008"/>
            <a:ext cx="486030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fr-FR" sz="2400" b="1">
                <a:solidFill>
                  <a:srgbClr val="FFC000"/>
                </a:solidFill>
              </a:rPr>
              <a:t>b</a:t>
            </a:r>
            <a:r>
              <a:rPr lang="fr-FR" sz="2400" b="1" baseline="-25000">
                <a:solidFill>
                  <a:srgbClr val="FFC000"/>
                </a:solidFill>
              </a:rPr>
              <a:t>3</a:t>
            </a:r>
            <a:endParaRPr lang="en-US" sz="2400" b="1" baseline="-25000">
              <a:solidFill>
                <a:srgbClr val="FFC000"/>
              </a:solidFill>
            </a:endParaRPr>
          </a:p>
        </p:txBody>
      </p:sp>
      <p:sp>
        <p:nvSpPr>
          <p:cNvPr id="245975" name="Rectangle 215"/>
          <p:cNvSpPr>
            <a:spLocks noChangeArrowheads="1"/>
          </p:cNvSpPr>
          <p:nvPr/>
        </p:nvSpPr>
        <p:spPr bwMode="auto">
          <a:xfrm>
            <a:off x="3638535" y="1417620"/>
            <a:ext cx="4667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fr-FR" sz="2400" b="1" dirty="0">
                <a:solidFill>
                  <a:srgbClr val="336600"/>
                </a:solidFill>
              </a:rPr>
              <a:t>a</a:t>
            </a:r>
            <a:r>
              <a:rPr lang="fr-FR" sz="2400" b="1" baseline="-25000" dirty="0">
                <a:solidFill>
                  <a:srgbClr val="336600"/>
                </a:solidFill>
              </a:rPr>
              <a:t>1</a:t>
            </a:r>
            <a:endParaRPr lang="en-US" sz="2400" b="1" baseline="-25000" dirty="0">
              <a:solidFill>
                <a:srgbClr val="336600"/>
              </a:solidFill>
            </a:endParaRPr>
          </a:p>
        </p:txBody>
      </p:sp>
      <p:sp>
        <p:nvSpPr>
          <p:cNvPr id="245976" name="Rectangle 216"/>
          <p:cNvSpPr>
            <a:spLocks noChangeArrowheads="1"/>
          </p:cNvSpPr>
          <p:nvPr/>
        </p:nvSpPr>
        <p:spPr bwMode="auto">
          <a:xfrm>
            <a:off x="2990835" y="1417620"/>
            <a:ext cx="4667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fr-FR" sz="2400" b="1" dirty="0">
                <a:solidFill>
                  <a:srgbClr val="336600"/>
                </a:solidFill>
              </a:rPr>
              <a:t>a</a:t>
            </a:r>
            <a:r>
              <a:rPr lang="fr-FR" sz="2400" b="1" baseline="-25000" dirty="0">
                <a:solidFill>
                  <a:srgbClr val="336600"/>
                </a:solidFill>
              </a:rPr>
              <a:t>2</a:t>
            </a:r>
            <a:endParaRPr lang="en-US" sz="2400" b="1" baseline="-25000" dirty="0">
              <a:solidFill>
                <a:srgbClr val="336600"/>
              </a:solidFill>
            </a:endParaRPr>
          </a:p>
        </p:txBody>
      </p:sp>
      <p:sp>
        <p:nvSpPr>
          <p:cNvPr id="245977" name="Rectangle 217"/>
          <p:cNvSpPr>
            <a:spLocks noChangeArrowheads="1"/>
          </p:cNvSpPr>
          <p:nvPr/>
        </p:nvSpPr>
        <p:spPr bwMode="auto">
          <a:xfrm>
            <a:off x="2343135" y="1423970"/>
            <a:ext cx="4667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fr-FR" sz="2400" b="1" dirty="0">
                <a:solidFill>
                  <a:srgbClr val="336600"/>
                </a:solidFill>
              </a:rPr>
              <a:t>a</a:t>
            </a:r>
            <a:r>
              <a:rPr lang="fr-FR" sz="2400" b="1" baseline="-25000" dirty="0">
                <a:solidFill>
                  <a:srgbClr val="336600"/>
                </a:solidFill>
              </a:rPr>
              <a:t>3</a:t>
            </a:r>
            <a:endParaRPr lang="en-US" sz="2400" b="1" baseline="-25000" dirty="0">
              <a:solidFill>
                <a:srgbClr val="336600"/>
              </a:solidFill>
            </a:endParaRPr>
          </a:p>
        </p:txBody>
      </p:sp>
      <p:sp>
        <p:nvSpPr>
          <p:cNvPr id="245978" name="Rectangle 218"/>
          <p:cNvSpPr>
            <a:spLocks noChangeArrowheads="1"/>
          </p:cNvSpPr>
          <p:nvPr/>
        </p:nvSpPr>
        <p:spPr bwMode="auto">
          <a:xfrm>
            <a:off x="1747823" y="1408095"/>
            <a:ext cx="4667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fr-FR" sz="2400" b="1">
                <a:solidFill>
                  <a:srgbClr val="336600"/>
                </a:solidFill>
              </a:rPr>
              <a:t>a</a:t>
            </a:r>
            <a:r>
              <a:rPr lang="fr-FR" sz="2400" b="1" baseline="-25000">
                <a:solidFill>
                  <a:srgbClr val="336600"/>
                </a:solidFill>
              </a:rPr>
              <a:t>3</a:t>
            </a:r>
            <a:endParaRPr lang="en-US" sz="2400" b="1" baseline="-25000">
              <a:solidFill>
                <a:srgbClr val="336600"/>
              </a:solidFill>
            </a:endParaRPr>
          </a:p>
        </p:txBody>
      </p:sp>
      <p:sp>
        <p:nvSpPr>
          <p:cNvPr id="245979" name="Rectangle 219"/>
          <p:cNvSpPr>
            <a:spLocks noChangeArrowheads="1"/>
          </p:cNvSpPr>
          <p:nvPr/>
        </p:nvSpPr>
        <p:spPr bwMode="auto">
          <a:xfrm>
            <a:off x="3535132" y="1066783"/>
            <a:ext cx="47961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fr-FR" b="1" dirty="0">
                <a:solidFill>
                  <a:srgbClr val="0000FF"/>
                </a:solidFill>
              </a:rPr>
              <a:t>C0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245980" name="Rectangle 220"/>
          <p:cNvSpPr>
            <a:spLocks noChangeArrowheads="1"/>
          </p:cNvSpPr>
          <p:nvPr/>
        </p:nvSpPr>
        <p:spPr bwMode="auto">
          <a:xfrm>
            <a:off x="2914635" y="1058845"/>
            <a:ext cx="4968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fr-FR" b="1" dirty="0">
                <a:solidFill>
                  <a:srgbClr val="0000FF"/>
                </a:solidFill>
              </a:rPr>
              <a:t> C</a:t>
            </a:r>
            <a:r>
              <a:rPr lang="fr-FR" b="1" baseline="-25000" dirty="0">
                <a:solidFill>
                  <a:srgbClr val="0000FF"/>
                </a:solidFill>
              </a:rPr>
              <a:t>1</a:t>
            </a:r>
            <a:endParaRPr lang="en-US" b="1" baseline="-25000" dirty="0">
              <a:solidFill>
                <a:srgbClr val="0000FF"/>
              </a:solidFill>
            </a:endParaRPr>
          </a:p>
        </p:txBody>
      </p:sp>
      <p:sp>
        <p:nvSpPr>
          <p:cNvPr id="245981" name="Rectangle 221"/>
          <p:cNvSpPr>
            <a:spLocks noChangeArrowheads="1"/>
          </p:cNvSpPr>
          <p:nvPr/>
        </p:nvSpPr>
        <p:spPr bwMode="auto">
          <a:xfrm>
            <a:off x="2328848" y="1063608"/>
            <a:ext cx="4333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fr-FR" b="1" dirty="0">
                <a:solidFill>
                  <a:srgbClr val="0000FF"/>
                </a:solidFill>
              </a:rPr>
              <a:t>C</a:t>
            </a:r>
            <a:r>
              <a:rPr lang="fr-FR" b="1" baseline="-25000" dirty="0">
                <a:solidFill>
                  <a:srgbClr val="0000FF"/>
                </a:solidFill>
              </a:rPr>
              <a:t>2</a:t>
            </a:r>
            <a:endParaRPr lang="en-US" b="1" baseline="-25000" dirty="0">
              <a:solidFill>
                <a:srgbClr val="0000FF"/>
              </a:solidFill>
            </a:endParaRPr>
          </a:p>
        </p:txBody>
      </p:sp>
      <p:sp>
        <p:nvSpPr>
          <p:cNvPr id="245982" name="Rectangle 222"/>
          <p:cNvSpPr>
            <a:spLocks noChangeArrowheads="1"/>
          </p:cNvSpPr>
          <p:nvPr/>
        </p:nvSpPr>
        <p:spPr bwMode="auto">
          <a:xfrm>
            <a:off x="1738298" y="1054083"/>
            <a:ext cx="4333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fr-FR" b="1" dirty="0">
                <a:solidFill>
                  <a:srgbClr val="0000FF"/>
                </a:solidFill>
              </a:rPr>
              <a:t>C</a:t>
            </a:r>
            <a:r>
              <a:rPr lang="fr-FR" b="1" baseline="-25000" dirty="0">
                <a:solidFill>
                  <a:srgbClr val="0000FF"/>
                </a:solidFill>
              </a:rPr>
              <a:t>3</a:t>
            </a:r>
            <a:endParaRPr lang="en-US" b="1" baseline="-25000" dirty="0">
              <a:solidFill>
                <a:srgbClr val="0000FF"/>
              </a:solidFill>
            </a:endParaRPr>
          </a:p>
        </p:txBody>
      </p:sp>
      <p:grpSp>
        <p:nvGrpSpPr>
          <p:cNvPr id="12" name="Groupe 124"/>
          <p:cNvGrpSpPr>
            <a:grpSpLocks/>
          </p:cNvGrpSpPr>
          <p:nvPr/>
        </p:nvGrpSpPr>
        <p:grpSpPr bwMode="auto">
          <a:xfrm>
            <a:off x="5205413" y="5197475"/>
            <a:ext cx="3155950" cy="838200"/>
            <a:chOff x="5205413" y="5197475"/>
            <a:chExt cx="3155950" cy="838200"/>
          </a:xfrm>
        </p:grpSpPr>
        <p:cxnSp>
          <p:nvCxnSpPr>
            <p:cNvPr id="16496" name="Connecteur en angle 93"/>
            <p:cNvCxnSpPr>
              <a:cxnSpLocks noChangeShapeType="1"/>
            </p:cNvCxnSpPr>
            <p:nvPr/>
          </p:nvCxnSpPr>
          <p:spPr bwMode="auto">
            <a:xfrm rot="16200000" flipH="1">
              <a:off x="6884988" y="4559300"/>
              <a:ext cx="396875" cy="2555875"/>
            </a:xfrm>
            <a:prstGeom prst="bentConnector3">
              <a:avLst>
                <a:gd name="adj1" fmla="val -593"/>
              </a:avLst>
            </a:prstGeom>
            <a:noFill/>
            <a:ln w="9525" algn="ctr">
              <a:solidFill>
                <a:srgbClr val="0000FF"/>
              </a:solidFill>
              <a:prstDash val="dash"/>
              <a:round/>
              <a:headEnd/>
              <a:tailEnd/>
            </a:ln>
          </p:spPr>
        </p:cxnSp>
        <p:sp>
          <p:nvSpPr>
            <p:cNvPr id="16497" name="Parenthèse ouvrante 95"/>
            <p:cNvSpPr>
              <a:spLocks/>
            </p:cNvSpPr>
            <p:nvPr/>
          </p:nvSpPr>
          <p:spPr bwMode="auto">
            <a:xfrm>
              <a:off x="5205413" y="5197475"/>
              <a:ext cx="539750" cy="433388"/>
            </a:xfrm>
            <a:prstGeom prst="leftBracket">
              <a:avLst>
                <a:gd name="adj" fmla="val 0"/>
              </a:avLst>
            </a:prstGeom>
            <a:noFill/>
            <a:ln w="9525" algn="ctr">
              <a:solidFill>
                <a:srgbClr val="0000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>
                <a:solidFill>
                  <a:srgbClr val="0000FF"/>
                </a:solidFill>
              </a:endParaRPr>
            </a:p>
          </p:txBody>
        </p:sp>
      </p:grpSp>
      <p:sp>
        <p:nvSpPr>
          <p:cNvPr id="17478" name="Rectangle 98"/>
          <p:cNvSpPr>
            <a:spLocks noChangeArrowheads="1"/>
          </p:cNvSpPr>
          <p:nvPr/>
        </p:nvSpPr>
        <p:spPr bwMode="auto">
          <a:xfrm>
            <a:off x="6215063" y="785813"/>
            <a:ext cx="1476375" cy="4714875"/>
          </a:xfrm>
          <a:prstGeom prst="rect">
            <a:avLst/>
          </a:prstGeom>
          <a:solidFill>
            <a:srgbClr val="FF0000">
              <a:alpha val="21176"/>
            </a:srgbClr>
          </a:solidFill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r"/>
            <a:endParaRPr lang="fr-FR" b="1"/>
          </a:p>
        </p:txBody>
      </p:sp>
      <p:sp>
        <p:nvSpPr>
          <p:cNvPr id="161" name="Légende encadrée 2 160"/>
          <p:cNvSpPr/>
          <p:nvPr/>
        </p:nvSpPr>
        <p:spPr bwMode="auto">
          <a:xfrm flipH="1">
            <a:off x="2285984" y="4143380"/>
            <a:ext cx="1357322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79325"/>
              <a:gd name="adj6" fmla="val -184419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</a:rPr>
              <a:t>الدارة المندمجة للجامع الأول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62" name="Légende encadrée 2 161"/>
          <p:cNvSpPr/>
          <p:nvPr/>
        </p:nvSpPr>
        <p:spPr bwMode="auto">
          <a:xfrm flipH="1">
            <a:off x="2285984" y="4929198"/>
            <a:ext cx="1357322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7053"/>
              <a:gd name="adj6" fmla="val -195479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</a:rPr>
              <a:t>الدارة المندمجة للجامع الثاني</a:t>
            </a:r>
            <a:endParaRPr lang="fr-FR" b="1" dirty="0">
              <a:solidFill>
                <a:schemeClr val="tx1"/>
              </a:solidFill>
            </a:endParaRPr>
          </a:p>
        </p:txBody>
      </p:sp>
      <p:grpSp>
        <p:nvGrpSpPr>
          <p:cNvPr id="13" name="Group 201"/>
          <p:cNvGrpSpPr>
            <a:grpSpLocks/>
          </p:cNvGrpSpPr>
          <p:nvPr/>
        </p:nvGrpSpPr>
        <p:grpSpPr bwMode="auto">
          <a:xfrm>
            <a:off x="1201738" y="901700"/>
            <a:ext cx="542925" cy="2016125"/>
            <a:chOff x="1290" y="300"/>
            <a:chExt cx="275" cy="1270"/>
          </a:xfrm>
        </p:grpSpPr>
        <p:sp>
          <p:nvSpPr>
            <p:cNvPr id="16492" name="Line 202"/>
            <p:cNvSpPr>
              <a:spLocks noChangeShapeType="1"/>
            </p:cNvSpPr>
            <p:nvPr/>
          </p:nvSpPr>
          <p:spPr bwMode="auto">
            <a:xfrm flipH="1">
              <a:off x="1474" y="1570"/>
              <a:ext cx="9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16493" name="Line 203"/>
            <p:cNvSpPr>
              <a:spLocks noChangeShapeType="1"/>
            </p:cNvSpPr>
            <p:nvPr/>
          </p:nvSpPr>
          <p:spPr bwMode="auto">
            <a:xfrm>
              <a:off x="1290" y="300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lg" len="med"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16494" name="Line 204"/>
            <p:cNvSpPr>
              <a:spLocks noChangeShapeType="1"/>
            </p:cNvSpPr>
            <p:nvPr/>
          </p:nvSpPr>
          <p:spPr bwMode="auto">
            <a:xfrm>
              <a:off x="1292" y="300"/>
              <a:ext cx="18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16495" name="Line 205"/>
            <p:cNvSpPr>
              <a:spLocks noChangeShapeType="1"/>
            </p:cNvSpPr>
            <p:nvPr/>
          </p:nvSpPr>
          <p:spPr bwMode="auto">
            <a:xfrm>
              <a:off x="1474" y="300"/>
              <a:ext cx="0" cy="127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</p:grpSp>
      <p:sp>
        <p:nvSpPr>
          <p:cNvPr id="115" name="Rectangle 222"/>
          <p:cNvSpPr>
            <a:spLocks noChangeArrowheads="1"/>
          </p:cNvSpPr>
          <p:nvPr/>
        </p:nvSpPr>
        <p:spPr bwMode="auto">
          <a:xfrm>
            <a:off x="1071538" y="1026769"/>
            <a:ext cx="4333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fr-FR" b="1" dirty="0">
                <a:solidFill>
                  <a:srgbClr val="0000FF"/>
                </a:solidFill>
              </a:rPr>
              <a:t>C</a:t>
            </a:r>
            <a:r>
              <a:rPr lang="fr-FR" b="1" baseline="-25000" dirty="0">
                <a:solidFill>
                  <a:srgbClr val="0000FF"/>
                </a:solidFill>
              </a:rPr>
              <a:t>4</a:t>
            </a:r>
            <a:endParaRPr lang="en-US" b="1" baseline="-25000" dirty="0">
              <a:solidFill>
                <a:srgbClr val="0000FF"/>
              </a:solidFill>
            </a:endParaRPr>
          </a:p>
        </p:txBody>
      </p:sp>
      <p:sp>
        <p:nvSpPr>
          <p:cNvPr id="126" name="ZoneTexte 125"/>
          <p:cNvSpPr txBox="1"/>
          <p:nvPr/>
        </p:nvSpPr>
        <p:spPr>
          <a:xfrm>
            <a:off x="8358214" y="5857892"/>
            <a:ext cx="714380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0000FF"/>
                </a:solidFill>
              </a:rPr>
              <a:t>C0</a:t>
            </a:r>
          </a:p>
        </p:txBody>
      </p:sp>
      <p:cxnSp>
        <p:nvCxnSpPr>
          <p:cNvPr id="127" name="Connecteur droit avec flèche 106"/>
          <p:cNvCxnSpPr>
            <a:cxnSpLocks noChangeShapeType="1"/>
          </p:cNvCxnSpPr>
          <p:nvPr/>
        </p:nvCxnSpPr>
        <p:spPr bwMode="auto">
          <a:xfrm rot="10800000">
            <a:off x="7789863" y="6045200"/>
            <a:ext cx="571500" cy="1588"/>
          </a:xfrm>
          <a:prstGeom prst="straightConnector1">
            <a:avLst/>
          </a:prstGeom>
          <a:noFill/>
          <a:ln w="9525" algn="ctr">
            <a:solidFill>
              <a:srgbClr val="0000FF"/>
            </a:solidFill>
            <a:prstDash val="dash"/>
            <a:round/>
            <a:headEnd/>
            <a:tailEnd type="triangle" w="med" len="med"/>
          </a:ln>
        </p:spPr>
      </p:cxnSp>
      <p:grpSp>
        <p:nvGrpSpPr>
          <p:cNvPr id="14" name="Groupe 127"/>
          <p:cNvGrpSpPr>
            <a:grpSpLocks/>
          </p:cNvGrpSpPr>
          <p:nvPr/>
        </p:nvGrpSpPr>
        <p:grpSpPr bwMode="auto">
          <a:xfrm>
            <a:off x="5715000" y="5803900"/>
            <a:ext cx="2559050" cy="971550"/>
            <a:chOff x="5715000" y="5803900"/>
            <a:chExt cx="2559050" cy="971550"/>
          </a:xfrm>
        </p:grpSpPr>
        <p:grpSp>
          <p:nvGrpSpPr>
            <p:cNvPr id="15" name="Groupe 158"/>
            <p:cNvGrpSpPr>
              <a:grpSpLocks/>
            </p:cNvGrpSpPr>
            <p:nvPr/>
          </p:nvGrpSpPr>
          <p:grpSpPr bwMode="auto">
            <a:xfrm>
              <a:off x="5714996" y="5870577"/>
              <a:ext cx="2559047" cy="844552"/>
              <a:chOff x="2857488" y="508373"/>
              <a:chExt cx="2558983" cy="844212"/>
            </a:xfrm>
          </p:grpSpPr>
          <p:sp>
            <p:nvSpPr>
              <p:cNvPr id="131" name="Rectangle 175"/>
              <p:cNvSpPr>
                <a:spLocks noChangeArrowheads="1"/>
              </p:cNvSpPr>
              <p:nvPr/>
            </p:nvSpPr>
            <p:spPr bwMode="auto">
              <a:xfrm flipH="1">
                <a:off x="3614711" y="527413"/>
                <a:ext cx="998512" cy="818820"/>
              </a:xfrm>
              <a:prstGeom prst="rect">
                <a:avLst/>
              </a:prstGeom>
              <a:ln w="3810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fr-FR" sz="2800" b="1" dirty="0">
                    <a:solidFill>
                      <a:schemeClr val="tx1"/>
                    </a:solidFill>
                    <a:sym typeface="Symbol"/>
                  </a:rPr>
                  <a:t></a:t>
                </a:r>
                <a:r>
                  <a:rPr lang="fr-FR" sz="2800" b="1" dirty="0"/>
                  <a:t>1</a:t>
                </a:r>
                <a:endParaRPr lang="en-US" sz="2800" b="1" dirty="0"/>
              </a:p>
            </p:txBody>
          </p:sp>
          <p:sp>
            <p:nvSpPr>
              <p:cNvPr id="132" name="Line 176"/>
              <p:cNvSpPr>
                <a:spLocks noChangeShapeType="1"/>
              </p:cNvSpPr>
              <p:nvPr/>
            </p:nvSpPr>
            <p:spPr bwMode="auto">
              <a:xfrm flipH="1">
                <a:off x="4600523" y="674992"/>
                <a:ext cx="24923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33" name="Line 177"/>
              <p:cNvSpPr>
                <a:spLocks noChangeShapeType="1"/>
              </p:cNvSpPr>
              <p:nvPr/>
            </p:nvSpPr>
            <p:spPr bwMode="auto">
              <a:xfrm flipH="1">
                <a:off x="4600523" y="925716"/>
                <a:ext cx="37464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34" name="Line 178"/>
              <p:cNvSpPr>
                <a:spLocks noChangeShapeType="1"/>
              </p:cNvSpPr>
              <p:nvPr/>
            </p:nvSpPr>
            <p:spPr bwMode="auto">
              <a:xfrm flipH="1">
                <a:off x="4600523" y="1179614"/>
                <a:ext cx="37464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35" name="Line 179"/>
              <p:cNvSpPr>
                <a:spLocks noChangeShapeType="1"/>
              </p:cNvSpPr>
              <p:nvPr/>
            </p:nvSpPr>
            <p:spPr bwMode="auto">
              <a:xfrm flipH="1">
                <a:off x="3227371" y="686099"/>
                <a:ext cx="37464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36" name="Line 180"/>
              <p:cNvSpPr>
                <a:spLocks noChangeShapeType="1"/>
              </p:cNvSpPr>
              <p:nvPr/>
            </p:nvSpPr>
            <p:spPr bwMode="auto">
              <a:xfrm flipH="1">
                <a:off x="3227371" y="1179614"/>
                <a:ext cx="37464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37" name="Text Box 181"/>
              <p:cNvSpPr txBox="1">
                <a:spLocks noChangeArrowheads="1"/>
              </p:cNvSpPr>
              <p:nvPr/>
            </p:nvSpPr>
            <p:spPr bwMode="auto">
              <a:xfrm flipH="1">
                <a:off x="2868494" y="508373"/>
                <a:ext cx="437482" cy="36933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0000"/>
                    </a:solidFill>
                  </a:rPr>
                  <a:t>S</a:t>
                </a:r>
                <a:r>
                  <a:rPr lang="fr-FR" b="1" baseline="-25000" dirty="0">
                    <a:solidFill>
                      <a:srgbClr val="FF0000"/>
                    </a:solidFill>
                  </a:rPr>
                  <a:t>1</a:t>
                </a:r>
                <a:endParaRPr lang="en-US" b="1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38" name="Text Box 182"/>
              <p:cNvSpPr txBox="1">
                <a:spLocks noChangeArrowheads="1"/>
              </p:cNvSpPr>
              <p:nvPr/>
            </p:nvSpPr>
            <p:spPr bwMode="auto">
              <a:xfrm flipH="1">
                <a:off x="2857488" y="983253"/>
                <a:ext cx="437482" cy="36933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0000FF"/>
                    </a:solidFill>
                  </a:rPr>
                  <a:t>C</a:t>
                </a:r>
                <a:r>
                  <a:rPr lang="fr-FR" b="1" baseline="-25000" dirty="0">
                    <a:solidFill>
                      <a:srgbClr val="0000FF"/>
                    </a:solidFill>
                  </a:rPr>
                  <a:t>1</a:t>
                </a:r>
                <a:endParaRPr lang="en-US" b="1" baseline="-25000" dirty="0">
                  <a:solidFill>
                    <a:srgbClr val="0000FF"/>
                  </a:solidFill>
                </a:endParaRPr>
              </a:p>
            </p:txBody>
          </p:sp>
          <p:sp>
            <p:nvSpPr>
              <p:cNvPr id="139" name="Text Box 183"/>
              <p:cNvSpPr txBox="1">
                <a:spLocks noChangeArrowheads="1"/>
              </p:cNvSpPr>
              <p:nvPr/>
            </p:nvSpPr>
            <p:spPr bwMode="auto">
              <a:xfrm flipH="1">
                <a:off x="4965976" y="716216"/>
                <a:ext cx="437482" cy="36933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336600"/>
                    </a:solidFill>
                  </a:rPr>
                  <a:t>a</a:t>
                </a:r>
                <a:r>
                  <a:rPr lang="fr-FR" b="1" baseline="-25000" dirty="0">
                    <a:solidFill>
                      <a:srgbClr val="336600"/>
                    </a:solidFill>
                  </a:rPr>
                  <a:t>1</a:t>
                </a:r>
                <a:endParaRPr lang="en-US" b="1" baseline="-25000" dirty="0">
                  <a:solidFill>
                    <a:srgbClr val="336600"/>
                  </a:solidFill>
                </a:endParaRPr>
              </a:p>
            </p:txBody>
          </p:sp>
          <p:sp>
            <p:nvSpPr>
              <p:cNvPr id="140" name="Text Box 184"/>
              <p:cNvSpPr txBox="1">
                <a:spLocks noChangeArrowheads="1"/>
              </p:cNvSpPr>
              <p:nvPr/>
            </p:nvSpPr>
            <p:spPr bwMode="auto">
              <a:xfrm flipH="1">
                <a:off x="4978989" y="980476"/>
                <a:ext cx="437482" cy="36933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C000"/>
                    </a:solidFill>
                  </a:rPr>
                  <a:t>b</a:t>
                </a:r>
                <a:r>
                  <a:rPr lang="fr-FR" b="1" baseline="-25000" dirty="0">
                    <a:solidFill>
                      <a:srgbClr val="FFC000"/>
                    </a:solidFill>
                  </a:rPr>
                  <a:t>1</a:t>
                </a:r>
                <a:endParaRPr lang="en-US" b="1" baseline="-25000" dirty="0">
                  <a:solidFill>
                    <a:srgbClr val="FFC000"/>
                  </a:solidFill>
                </a:endParaRPr>
              </a:p>
            </p:txBody>
          </p:sp>
        </p:grpSp>
        <p:sp>
          <p:nvSpPr>
            <p:cNvPr id="16473" name="Parenthèse ouvrante 159"/>
            <p:cNvSpPr>
              <a:spLocks/>
            </p:cNvSpPr>
            <p:nvPr/>
          </p:nvSpPr>
          <p:spPr bwMode="auto">
            <a:xfrm rot="5400000">
              <a:off x="6520657" y="5569743"/>
              <a:ext cx="971550" cy="1439863"/>
            </a:xfrm>
            <a:prstGeom prst="leftBracket">
              <a:avLst>
                <a:gd name="adj" fmla="val 0"/>
              </a:avLst>
            </a:prstGeom>
            <a:solidFill>
              <a:srgbClr val="FF0000">
                <a:alpha val="21176"/>
              </a:srgbClr>
            </a:solidFill>
            <a:ln w="9525" algn="ctr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5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5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45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45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45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45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45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45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45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45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45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45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45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45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45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45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45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45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245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245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245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245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245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17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946" grpId="0" animBg="1"/>
      <p:bldP spid="245947" grpId="0" animBg="1"/>
      <p:bldP spid="245948" grpId="0" animBg="1"/>
      <p:bldP spid="245949" grpId="0" animBg="1"/>
      <p:bldP spid="245950" grpId="0" animBg="1"/>
      <p:bldP spid="1747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 Box 6"/>
          <p:cNvSpPr txBox="1">
            <a:spLocks noChangeArrowheads="1"/>
          </p:cNvSpPr>
          <p:nvPr/>
        </p:nvSpPr>
        <p:spPr bwMode="auto">
          <a:xfrm>
            <a:off x="7929563" y="142875"/>
            <a:ext cx="1008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DZ" sz="2400" b="1" u="sng" dirty="0">
                <a:solidFill>
                  <a:srgbClr val="CC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مثال</a:t>
            </a:r>
            <a:endParaRPr lang="fr-FR" sz="2400" b="1" u="sng" dirty="0">
              <a:solidFill>
                <a:srgbClr val="CC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2" name="Groupe 207"/>
          <p:cNvGrpSpPr>
            <a:grpSpLocks noChangeAspect="1"/>
          </p:cNvGrpSpPr>
          <p:nvPr/>
        </p:nvGrpSpPr>
        <p:grpSpPr bwMode="auto">
          <a:xfrm>
            <a:off x="7100888" y="3109913"/>
            <a:ext cx="2166937" cy="2024031"/>
            <a:chOff x="6643702" y="-1643098"/>
            <a:chExt cx="2396754" cy="2238009"/>
          </a:xfrm>
        </p:grpSpPr>
        <p:grpSp>
          <p:nvGrpSpPr>
            <p:cNvPr id="3" name="Groupe 71"/>
            <p:cNvGrpSpPr>
              <a:grpSpLocks noChangeAspect="1"/>
            </p:cNvGrpSpPr>
            <p:nvPr/>
          </p:nvGrpSpPr>
          <p:grpSpPr bwMode="auto">
            <a:xfrm>
              <a:off x="6643702" y="-1643098"/>
              <a:ext cx="1440000" cy="2238009"/>
              <a:chOff x="5367343" y="1992610"/>
              <a:chExt cx="1744538" cy="2711409"/>
            </a:xfrm>
          </p:grpSpPr>
          <p:grpSp>
            <p:nvGrpSpPr>
              <p:cNvPr id="4" name="Groupe 72"/>
              <p:cNvGrpSpPr>
                <a:grpSpLocks noChangeAspect="1"/>
              </p:cNvGrpSpPr>
              <p:nvPr/>
            </p:nvGrpSpPr>
            <p:grpSpPr bwMode="auto">
              <a:xfrm>
                <a:off x="5367343" y="2379493"/>
                <a:ext cx="1744538" cy="1903165"/>
                <a:chOff x="5221295" y="2379490"/>
                <a:chExt cx="2009772" cy="2192518"/>
              </a:xfrm>
            </p:grpSpPr>
            <p:sp>
              <p:nvSpPr>
                <p:cNvPr id="78" name="Rectangle 175"/>
                <p:cNvSpPr>
                  <a:spLocks noChangeArrowheads="1"/>
                </p:cNvSpPr>
                <p:nvPr/>
              </p:nvSpPr>
              <p:spPr bwMode="auto">
                <a:xfrm>
                  <a:off x="6078542" y="2928934"/>
                  <a:ext cx="1152525" cy="1152525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algn="ctr">
                    <a:defRPr/>
                  </a:pPr>
                  <a:r>
                    <a:rPr lang="fr-FR" sz="3600" b="1" dirty="0">
                      <a:solidFill>
                        <a:schemeClr val="tx1"/>
                      </a:solidFill>
                      <a:sym typeface="Symbol"/>
                    </a:rPr>
                    <a:t></a:t>
                  </a:r>
                  <a:endParaRPr lang="en-US" sz="3600" b="1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79" name="Connecteur droit avec flèche 78"/>
                <p:cNvCxnSpPr/>
                <p:nvPr/>
              </p:nvCxnSpPr>
              <p:spPr bwMode="auto">
                <a:xfrm rot="5400000">
                  <a:off x="6689280" y="2629574"/>
                  <a:ext cx="499791" cy="0"/>
                </a:xfrm>
                <a:prstGeom prst="straightConnector1">
                  <a:avLst/>
                </a:prstGeom>
                <a:ln w="38100">
                  <a:headEnd type="none" w="med" len="med"/>
                  <a:tailEnd type="triangle" w="lg" len="lg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Connecteur droit avec flèche 79"/>
                <p:cNvCxnSpPr/>
                <p:nvPr/>
              </p:nvCxnSpPr>
              <p:spPr bwMode="auto">
                <a:xfrm rot="5400000">
                  <a:off x="6108485" y="2646723"/>
                  <a:ext cx="499791" cy="0"/>
                </a:xfrm>
                <a:prstGeom prst="straightConnector1">
                  <a:avLst/>
                </a:prstGeom>
                <a:ln w="38100">
                  <a:headEnd type="none" w="med" len="med"/>
                  <a:tailEnd type="triangle" w="lg" len="lg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Connecteur droit avec flèche 80"/>
                <p:cNvCxnSpPr/>
                <p:nvPr/>
              </p:nvCxnSpPr>
              <p:spPr bwMode="auto">
                <a:xfrm>
                  <a:off x="5221295" y="3499307"/>
                  <a:ext cx="830758" cy="2451"/>
                </a:xfrm>
                <a:prstGeom prst="straightConnector1">
                  <a:avLst/>
                </a:prstGeom>
                <a:ln w="19050">
                  <a:headEnd type="triangle" w="lg" len="lg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Connecteur droit avec flèche 81"/>
                <p:cNvCxnSpPr/>
                <p:nvPr/>
              </p:nvCxnSpPr>
              <p:spPr bwMode="auto">
                <a:xfrm rot="5400000">
                  <a:off x="6393982" y="4321266"/>
                  <a:ext cx="499791" cy="2450"/>
                </a:xfrm>
                <a:prstGeom prst="straightConnector1">
                  <a:avLst/>
                </a:prstGeom>
                <a:ln w="38100">
                  <a:headEnd type="none" w="med" len="med"/>
                  <a:tailEnd type="triangle" w="lg" len="lg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4" name="ZoneTexte 73"/>
              <p:cNvSpPr txBox="1"/>
              <p:nvPr/>
            </p:nvSpPr>
            <p:spPr>
              <a:xfrm>
                <a:off x="6667031" y="1992610"/>
                <a:ext cx="428628" cy="49476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b="1" dirty="0">
                    <a:solidFill>
                      <a:srgbClr val="336600"/>
                    </a:solidFill>
                  </a:rPr>
                  <a:t>a</a:t>
                </a:r>
              </a:p>
            </p:txBody>
          </p:sp>
          <p:sp>
            <p:nvSpPr>
              <p:cNvPr id="75" name="ZoneTexte 74"/>
              <p:cNvSpPr txBox="1"/>
              <p:nvPr/>
            </p:nvSpPr>
            <p:spPr>
              <a:xfrm>
                <a:off x="6171397" y="1997821"/>
                <a:ext cx="428628" cy="49476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b="1" dirty="0">
                    <a:solidFill>
                      <a:srgbClr val="FFCC99"/>
                    </a:solidFill>
                  </a:rPr>
                  <a:t>b</a:t>
                </a:r>
              </a:p>
            </p:txBody>
          </p:sp>
          <p:sp>
            <p:nvSpPr>
              <p:cNvPr id="76" name="ZoneTexte 75"/>
              <p:cNvSpPr txBox="1"/>
              <p:nvPr/>
            </p:nvSpPr>
            <p:spPr>
              <a:xfrm>
                <a:off x="6379603" y="4209259"/>
                <a:ext cx="428628" cy="49476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b="1" dirty="0">
                    <a:solidFill>
                      <a:srgbClr val="FF0000"/>
                    </a:solidFill>
                  </a:rPr>
                  <a:t>S</a:t>
                </a:r>
              </a:p>
            </p:txBody>
          </p:sp>
          <p:sp>
            <p:nvSpPr>
              <p:cNvPr id="77" name="ZoneTexte 76"/>
              <p:cNvSpPr txBox="1"/>
              <p:nvPr/>
            </p:nvSpPr>
            <p:spPr>
              <a:xfrm>
                <a:off x="5491787" y="2925357"/>
                <a:ext cx="698812" cy="49476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b="1" dirty="0">
                    <a:solidFill>
                      <a:srgbClr val="0000FF"/>
                    </a:solidFill>
                  </a:rPr>
                  <a:t>C1</a:t>
                </a:r>
              </a:p>
            </p:txBody>
          </p:sp>
        </p:grpSp>
        <p:grpSp>
          <p:nvGrpSpPr>
            <p:cNvPr id="5" name="Groupe 203"/>
            <p:cNvGrpSpPr>
              <a:grpSpLocks/>
            </p:cNvGrpSpPr>
            <p:nvPr/>
          </p:nvGrpSpPr>
          <p:grpSpPr bwMode="auto">
            <a:xfrm>
              <a:off x="8094046" y="-761024"/>
              <a:ext cx="946410" cy="408377"/>
              <a:chOff x="8094046" y="-761024"/>
              <a:chExt cx="946410" cy="408377"/>
            </a:xfrm>
          </p:grpSpPr>
          <p:cxnSp>
            <p:nvCxnSpPr>
              <p:cNvPr id="201" name="Connecteur droit avec flèche 200"/>
              <p:cNvCxnSpPr/>
              <p:nvPr/>
            </p:nvCxnSpPr>
            <p:spPr bwMode="auto">
              <a:xfrm rot="10800000">
                <a:off x="8094046" y="-556550"/>
                <a:ext cx="359951" cy="1756"/>
              </a:xfrm>
              <a:prstGeom prst="straightConnector1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2" name="ZoneTexte 201"/>
              <p:cNvSpPr txBox="1"/>
              <p:nvPr/>
            </p:nvSpPr>
            <p:spPr>
              <a:xfrm>
                <a:off x="8397546" y="-761024"/>
                <a:ext cx="642910" cy="40837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b="1" dirty="0">
                    <a:solidFill>
                      <a:srgbClr val="0000FF"/>
                    </a:solidFill>
                  </a:rPr>
                  <a:t>C0</a:t>
                </a:r>
              </a:p>
            </p:txBody>
          </p:sp>
        </p:grpSp>
      </p:grpSp>
      <p:cxnSp>
        <p:nvCxnSpPr>
          <p:cNvPr id="154" name="Connecteur droit avec flèche 153"/>
          <p:cNvCxnSpPr/>
          <p:nvPr/>
        </p:nvCxnSpPr>
        <p:spPr bwMode="auto">
          <a:xfrm>
            <a:off x="6288088" y="5805488"/>
            <a:ext cx="573087" cy="1587"/>
          </a:xfrm>
          <a:prstGeom prst="straightConnector1">
            <a:avLst/>
          </a:prstGeom>
          <a:ln w="19050">
            <a:headEnd type="triangle" w="lg" len="lg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6" name="Groupe 304"/>
          <p:cNvGrpSpPr>
            <a:grpSpLocks/>
          </p:cNvGrpSpPr>
          <p:nvPr/>
        </p:nvGrpSpPr>
        <p:grpSpPr bwMode="auto">
          <a:xfrm>
            <a:off x="6880225" y="5021263"/>
            <a:ext cx="795338" cy="1524000"/>
            <a:chOff x="6880264" y="5021263"/>
            <a:chExt cx="795282" cy="1524000"/>
          </a:xfrm>
        </p:grpSpPr>
        <p:sp>
          <p:nvSpPr>
            <p:cNvPr id="151" name="Rectangle 175"/>
            <p:cNvSpPr>
              <a:spLocks noChangeArrowheads="1"/>
            </p:cNvSpPr>
            <p:nvPr/>
          </p:nvSpPr>
          <p:spPr bwMode="auto">
            <a:xfrm>
              <a:off x="6880264" y="5411707"/>
              <a:ext cx="795282" cy="79519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36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ar-DZ" sz="3600" b="1" dirty="0">
                  <a:solidFill>
                    <a:schemeClr val="tx1"/>
                  </a:solidFill>
                  <a:sym typeface="Symbol"/>
                </a:rPr>
                <a:t>1</a:t>
              </a:r>
              <a:endParaRPr lang="en-US" sz="3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52" name="Connecteur droit avec flèche 151"/>
            <p:cNvCxnSpPr/>
            <p:nvPr/>
          </p:nvCxnSpPr>
          <p:spPr bwMode="auto">
            <a:xfrm rot="5400000">
              <a:off x="7302497" y="5192713"/>
              <a:ext cx="344487" cy="1588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Connecteur droit avec flèche 152"/>
            <p:cNvCxnSpPr/>
            <p:nvPr/>
          </p:nvCxnSpPr>
          <p:spPr bwMode="auto">
            <a:xfrm rot="5400000">
              <a:off x="6901681" y="5206207"/>
              <a:ext cx="344487" cy="0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Connecteur droit avec flèche 154"/>
            <p:cNvCxnSpPr/>
            <p:nvPr/>
          </p:nvCxnSpPr>
          <p:spPr bwMode="auto">
            <a:xfrm rot="5400000">
              <a:off x="7099311" y="6372225"/>
              <a:ext cx="344488" cy="1588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Groupe 309"/>
          <p:cNvGrpSpPr>
            <a:grpSpLocks/>
          </p:cNvGrpSpPr>
          <p:nvPr/>
        </p:nvGrpSpPr>
        <p:grpSpPr bwMode="auto">
          <a:xfrm>
            <a:off x="6926263" y="4718050"/>
            <a:ext cx="747712" cy="378836"/>
            <a:chOff x="6926007" y="4718160"/>
            <a:chExt cx="748386" cy="379185"/>
          </a:xfrm>
        </p:grpSpPr>
        <p:sp>
          <p:nvSpPr>
            <p:cNvPr id="147" name="ZoneTexte 146"/>
            <p:cNvSpPr txBox="1"/>
            <p:nvPr/>
          </p:nvSpPr>
          <p:spPr bwMode="auto">
            <a:xfrm>
              <a:off x="7333657" y="4727672"/>
              <a:ext cx="340736" cy="36967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336600"/>
                  </a:solidFill>
                </a:rPr>
                <a:t>1</a:t>
              </a:r>
            </a:p>
          </p:txBody>
        </p:sp>
        <p:sp>
          <p:nvSpPr>
            <p:cNvPr id="148" name="ZoneTexte 147"/>
            <p:cNvSpPr txBox="1"/>
            <p:nvPr/>
          </p:nvSpPr>
          <p:spPr bwMode="auto">
            <a:xfrm>
              <a:off x="6926007" y="4718160"/>
              <a:ext cx="340736" cy="36967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FFC000"/>
                  </a:solidFill>
                </a:rPr>
                <a:t>0</a:t>
              </a:r>
            </a:p>
          </p:txBody>
        </p:sp>
      </p:grpSp>
      <p:sp>
        <p:nvSpPr>
          <p:cNvPr id="149" name="ZoneTexte 148"/>
          <p:cNvSpPr txBox="1"/>
          <p:nvPr/>
        </p:nvSpPr>
        <p:spPr bwMode="auto">
          <a:xfrm>
            <a:off x="7129609" y="6517937"/>
            <a:ext cx="34073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50" name="ZoneTexte 149"/>
          <p:cNvSpPr txBox="1"/>
          <p:nvPr/>
        </p:nvSpPr>
        <p:spPr bwMode="auto">
          <a:xfrm>
            <a:off x="6474639" y="5505247"/>
            <a:ext cx="34073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0000FF"/>
                </a:solidFill>
              </a:rPr>
              <a:t>0</a:t>
            </a:r>
          </a:p>
        </p:txBody>
      </p:sp>
      <p:cxnSp>
        <p:nvCxnSpPr>
          <p:cNvPr id="144" name="Connecteur droit avec flèche 143"/>
          <p:cNvCxnSpPr/>
          <p:nvPr/>
        </p:nvCxnSpPr>
        <p:spPr bwMode="auto">
          <a:xfrm>
            <a:off x="4887913" y="5805488"/>
            <a:ext cx="573087" cy="1587"/>
          </a:xfrm>
          <a:prstGeom prst="straightConnector1">
            <a:avLst/>
          </a:prstGeom>
          <a:ln w="19050">
            <a:headEnd type="triangle" w="lg" len="lg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8" name="Groupe 305"/>
          <p:cNvGrpSpPr>
            <a:grpSpLocks/>
          </p:cNvGrpSpPr>
          <p:nvPr/>
        </p:nvGrpSpPr>
        <p:grpSpPr bwMode="auto">
          <a:xfrm>
            <a:off x="5480050" y="5021263"/>
            <a:ext cx="795338" cy="1524000"/>
            <a:chOff x="5479572" y="5021263"/>
            <a:chExt cx="795282" cy="1524000"/>
          </a:xfrm>
        </p:grpSpPr>
        <p:sp>
          <p:nvSpPr>
            <p:cNvPr id="141" name="Rectangle 175"/>
            <p:cNvSpPr>
              <a:spLocks noChangeArrowheads="1"/>
            </p:cNvSpPr>
            <p:nvPr/>
          </p:nvSpPr>
          <p:spPr bwMode="auto">
            <a:xfrm>
              <a:off x="5479572" y="5411706"/>
              <a:ext cx="795282" cy="79519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36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ar-DZ" sz="3600" b="1" dirty="0">
                  <a:solidFill>
                    <a:schemeClr val="tx1"/>
                  </a:solidFill>
                  <a:sym typeface="Symbol"/>
                </a:rPr>
                <a:t>2</a:t>
              </a:r>
              <a:endParaRPr lang="en-US" sz="3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42" name="Connecteur droit avec flèche 141"/>
            <p:cNvCxnSpPr/>
            <p:nvPr/>
          </p:nvCxnSpPr>
          <p:spPr bwMode="auto">
            <a:xfrm rot="5400000">
              <a:off x="5901805" y="5192713"/>
              <a:ext cx="344487" cy="1588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Connecteur droit avec flèche 142"/>
            <p:cNvCxnSpPr/>
            <p:nvPr/>
          </p:nvCxnSpPr>
          <p:spPr bwMode="auto">
            <a:xfrm rot="5400000">
              <a:off x="5500989" y="5206207"/>
              <a:ext cx="344487" cy="0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5" name="Connecteur droit avec flèche 144"/>
            <p:cNvCxnSpPr/>
            <p:nvPr/>
          </p:nvCxnSpPr>
          <p:spPr bwMode="auto">
            <a:xfrm rot="5400000">
              <a:off x="5698619" y="6372225"/>
              <a:ext cx="344488" cy="1588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" name="Groupe 310"/>
          <p:cNvGrpSpPr>
            <a:grpSpLocks/>
          </p:cNvGrpSpPr>
          <p:nvPr/>
        </p:nvGrpSpPr>
        <p:grpSpPr bwMode="auto">
          <a:xfrm>
            <a:off x="5511800" y="4718050"/>
            <a:ext cx="762000" cy="378829"/>
            <a:chOff x="5511667" y="4718165"/>
            <a:chExt cx="762034" cy="379206"/>
          </a:xfrm>
        </p:grpSpPr>
        <p:sp>
          <p:nvSpPr>
            <p:cNvPr id="137" name="ZoneTexte 136"/>
            <p:cNvSpPr txBox="1"/>
            <p:nvPr/>
          </p:nvSpPr>
          <p:spPr bwMode="auto">
            <a:xfrm>
              <a:off x="5932965" y="4727672"/>
              <a:ext cx="340736" cy="369699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336600"/>
                  </a:solidFill>
                </a:rPr>
                <a:t>0</a:t>
              </a:r>
            </a:p>
          </p:txBody>
        </p:sp>
        <p:sp>
          <p:nvSpPr>
            <p:cNvPr id="138" name="ZoneTexte 137"/>
            <p:cNvSpPr txBox="1"/>
            <p:nvPr/>
          </p:nvSpPr>
          <p:spPr bwMode="auto">
            <a:xfrm>
              <a:off x="5511667" y="4718165"/>
              <a:ext cx="340736" cy="36970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FFC000"/>
                  </a:solidFill>
                </a:rPr>
                <a:t>1</a:t>
              </a:r>
            </a:p>
          </p:txBody>
        </p:sp>
      </p:grpSp>
      <p:sp>
        <p:nvSpPr>
          <p:cNvPr id="139" name="ZoneTexte 138"/>
          <p:cNvSpPr txBox="1"/>
          <p:nvPr/>
        </p:nvSpPr>
        <p:spPr bwMode="auto">
          <a:xfrm>
            <a:off x="5728917" y="6517937"/>
            <a:ext cx="34073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40" name="ZoneTexte 139"/>
          <p:cNvSpPr txBox="1"/>
          <p:nvPr/>
        </p:nvSpPr>
        <p:spPr bwMode="auto">
          <a:xfrm>
            <a:off x="5073947" y="5494022"/>
            <a:ext cx="34073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0000FF"/>
                </a:solidFill>
              </a:rPr>
              <a:t>0</a:t>
            </a:r>
          </a:p>
        </p:txBody>
      </p:sp>
      <p:cxnSp>
        <p:nvCxnSpPr>
          <p:cNvPr id="134" name="Connecteur droit avec flèche 133"/>
          <p:cNvCxnSpPr/>
          <p:nvPr/>
        </p:nvCxnSpPr>
        <p:spPr bwMode="auto">
          <a:xfrm>
            <a:off x="3495675" y="5786438"/>
            <a:ext cx="573088" cy="1587"/>
          </a:xfrm>
          <a:prstGeom prst="straightConnector1">
            <a:avLst/>
          </a:prstGeom>
          <a:ln w="19050">
            <a:headEnd type="triangle" w="lg" len="lg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0" name="Groupe 306"/>
          <p:cNvGrpSpPr>
            <a:grpSpLocks/>
          </p:cNvGrpSpPr>
          <p:nvPr/>
        </p:nvGrpSpPr>
        <p:grpSpPr bwMode="auto">
          <a:xfrm>
            <a:off x="4087813" y="5037138"/>
            <a:ext cx="795337" cy="1530350"/>
            <a:chOff x="4087714" y="5037138"/>
            <a:chExt cx="795281" cy="1530350"/>
          </a:xfrm>
        </p:grpSpPr>
        <p:sp>
          <p:nvSpPr>
            <p:cNvPr id="131" name="Rectangle 175"/>
            <p:cNvSpPr>
              <a:spLocks noChangeArrowheads="1"/>
            </p:cNvSpPr>
            <p:nvPr/>
          </p:nvSpPr>
          <p:spPr bwMode="auto">
            <a:xfrm>
              <a:off x="4087714" y="5411018"/>
              <a:ext cx="795281" cy="79519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36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ar-DZ" sz="3600" b="1" dirty="0">
                  <a:solidFill>
                    <a:schemeClr val="tx1"/>
                  </a:solidFill>
                  <a:sym typeface="Symbol"/>
                </a:rPr>
                <a:t>3</a:t>
              </a:r>
              <a:endParaRPr lang="en-US" sz="3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32" name="Connecteur droit avec flèche 131"/>
            <p:cNvCxnSpPr/>
            <p:nvPr/>
          </p:nvCxnSpPr>
          <p:spPr bwMode="auto">
            <a:xfrm rot="5400000">
              <a:off x="4517885" y="5200650"/>
              <a:ext cx="328612" cy="1587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Connecteur droit avec flèche 132"/>
            <p:cNvCxnSpPr/>
            <p:nvPr/>
          </p:nvCxnSpPr>
          <p:spPr bwMode="auto">
            <a:xfrm rot="5400000">
              <a:off x="4117069" y="5214144"/>
              <a:ext cx="328612" cy="0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5" name="Connecteur droit avec flèche 134"/>
            <p:cNvCxnSpPr/>
            <p:nvPr/>
          </p:nvCxnSpPr>
          <p:spPr bwMode="auto">
            <a:xfrm rot="5400000">
              <a:off x="4306761" y="6394450"/>
              <a:ext cx="344488" cy="1587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" name="Groupe 311"/>
          <p:cNvGrpSpPr>
            <a:grpSpLocks/>
          </p:cNvGrpSpPr>
          <p:nvPr/>
        </p:nvGrpSpPr>
        <p:grpSpPr bwMode="auto">
          <a:xfrm>
            <a:off x="4133850" y="4724400"/>
            <a:ext cx="747713" cy="392503"/>
            <a:chOff x="4133456" y="4724947"/>
            <a:chExt cx="748385" cy="392159"/>
          </a:xfrm>
        </p:grpSpPr>
        <p:sp>
          <p:nvSpPr>
            <p:cNvPr id="127" name="ZoneTexte 126"/>
            <p:cNvSpPr txBox="1"/>
            <p:nvPr/>
          </p:nvSpPr>
          <p:spPr bwMode="auto">
            <a:xfrm>
              <a:off x="4541106" y="4748098"/>
              <a:ext cx="340735" cy="36900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336600"/>
                  </a:solidFill>
                </a:rPr>
                <a:t>1</a:t>
              </a:r>
            </a:p>
          </p:txBody>
        </p:sp>
        <p:sp>
          <p:nvSpPr>
            <p:cNvPr id="128" name="ZoneTexte 127"/>
            <p:cNvSpPr txBox="1"/>
            <p:nvPr/>
          </p:nvSpPr>
          <p:spPr bwMode="auto">
            <a:xfrm>
              <a:off x="4133456" y="4724947"/>
              <a:ext cx="340735" cy="36900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FFC000"/>
                  </a:solidFill>
                </a:rPr>
                <a:t>1</a:t>
              </a:r>
            </a:p>
          </p:txBody>
        </p:sp>
      </p:grpSp>
      <p:sp>
        <p:nvSpPr>
          <p:cNvPr id="129" name="ZoneTexte 128"/>
          <p:cNvSpPr txBox="1"/>
          <p:nvPr/>
        </p:nvSpPr>
        <p:spPr bwMode="auto">
          <a:xfrm>
            <a:off x="4325832" y="6518589"/>
            <a:ext cx="340735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30" name="ZoneTexte 129"/>
          <p:cNvSpPr txBox="1"/>
          <p:nvPr/>
        </p:nvSpPr>
        <p:spPr bwMode="auto">
          <a:xfrm>
            <a:off x="3659636" y="5511762"/>
            <a:ext cx="340735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b="1" dirty="0">
                <a:solidFill>
                  <a:srgbClr val="0000FF"/>
                </a:solidFill>
              </a:rPr>
              <a:t>1</a:t>
            </a:r>
            <a:endParaRPr lang="fr-FR" b="1" dirty="0">
              <a:solidFill>
                <a:srgbClr val="0000FF"/>
              </a:solidFill>
            </a:endParaRPr>
          </a:p>
        </p:txBody>
      </p:sp>
      <p:cxnSp>
        <p:nvCxnSpPr>
          <p:cNvPr id="124" name="Connecteur droit avec flèche 123"/>
          <p:cNvCxnSpPr/>
          <p:nvPr/>
        </p:nvCxnSpPr>
        <p:spPr bwMode="auto">
          <a:xfrm>
            <a:off x="2117725" y="5786438"/>
            <a:ext cx="563563" cy="1587"/>
          </a:xfrm>
          <a:prstGeom prst="straightConnector1">
            <a:avLst/>
          </a:prstGeom>
          <a:ln>
            <a:headEnd type="triangle" w="lg" len="lg"/>
            <a:tailEnd type="non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" name="Groupe 307"/>
          <p:cNvGrpSpPr>
            <a:grpSpLocks/>
          </p:cNvGrpSpPr>
          <p:nvPr/>
        </p:nvGrpSpPr>
        <p:grpSpPr bwMode="auto">
          <a:xfrm>
            <a:off x="2687638" y="5014913"/>
            <a:ext cx="795337" cy="1536700"/>
            <a:chOff x="2687016" y="5014913"/>
            <a:chExt cx="795282" cy="1536700"/>
          </a:xfrm>
        </p:grpSpPr>
        <p:sp>
          <p:nvSpPr>
            <p:cNvPr id="121" name="Rectangle 175"/>
            <p:cNvSpPr>
              <a:spLocks noChangeArrowheads="1"/>
            </p:cNvSpPr>
            <p:nvPr/>
          </p:nvSpPr>
          <p:spPr bwMode="auto">
            <a:xfrm>
              <a:off x="2687016" y="5405764"/>
              <a:ext cx="795282" cy="79533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36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ar-DZ" sz="3600" b="1" dirty="0">
                  <a:solidFill>
                    <a:schemeClr val="tx1"/>
                  </a:solidFill>
                  <a:sym typeface="Symbol"/>
                </a:rPr>
                <a:t>4</a:t>
              </a:r>
              <a:endParaRPr lang="en-US" sz="3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22" name="Connecteur droit avec flèche 121"/>
            <p:cNvCxnSpPr/>
            <p:nvPr/>
          </p:nvCxnSpPr>
          <p:spPr bwMode="auto">
            <a:xfrm rot="5400000">
              <a:off x="3110043" y="5187157"/>
              <a:ext cx="344487" cy="0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3" name="Connecteur droit avec flèche 122"/>
            <p:cNvCxnSpPr/>
            <p:nvPr/>
          </p:nvCxnSpPr>
          <p:spPr bwMode="auto">
            <a:xfrm rot="5400000">
              <a:off x="2709228" y="5199063"/>
              <a:ext cx="344487" cy="1587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Connecteur droit avec flèche 124"/>
            <p:cNvCxnSpPr/>
            <p:nvPr/>
          </p:nvCxnSpPr>
          <p:spPr bwMode="auto">
            <a:xfrm rot="5400000">
              <a:off x="2906064" y="6378575"/>
              <a:ext cx="344488" cy="1587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e 312"/>
          <p:cNvGrpSpPr>
            <a:grpSpLocks/>
          </p:cNvGrpSpPr>
          <p:nvPr/>
        </p:nvGrpSpPr>
        <p:grpSpPr bwMode="auto">
          <a:xfrm>
            <a:off x="2746375" y="4699000"/>
            <a:ext cx="735013" cy="392420"/>
            <a:chOff x="2746416" y="4698472"/>
            <a:chExt cx="734739" cy="393486"/>
          </a:xfrm>
        </p:grpSpPr>
        <p:sp>
          <p:nvSpPr>
            <p:cNvPr id="116" name="ZoneTexte 115"/>
            <p:cNvSpPr txBox="1"/>
            <p:nvPr/>
          </p:nvSpPr>
          <p:spPr bwMode="auto">
            <a:xfrm>
              <a:off x="3140419" y="4721623"/>
              <a:ext cx="340736" cy="37033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336600"/>
                  </a:solidFill>
                </a:rPr>
                <a:t>1</a:t>
              </a:r>
            </a:p>
          </p:txBody>
        </p:sp>
        <p:sp>
          <p:nvSpPr>
            <p:cNvPr id="118" name="ZoneTexte 117"/>
            <p:cNvSpPr txBox="1"/>
            <p:nvPr/>
          </p:nvSpPr>
          <p:spPr bwMode="auto">
            <a:xfrm>
              <a:off x="2746416" y="4698472"/>
              <a:ext cx="340736" cy="37033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FFC000"/>
                  </a:solidFill>
                </a:rPr>
                <a:t>0</a:t>
              </a:r>
            </a:p>
          </p:txBody>
        </p:sp>
      </p:grpSp>
      <p:sp>
        <p:nvSpPr>
          <p:cNvPr id="119" name="ZoneTexte 118"/>
          <p:cNvSpPr txBox="1"/>
          <p:nvPr/>
        </p:nvSpPr>
        <p:spPr bwMode="auto">
          <a:xfrm>
            <a:off x="2925144" y="6499626"/>
            <a:ext cx="34073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20" name="ZoneTexte 119"/>
          <p:cNvSpPr txBox="1"/>
          <p:nvPr/>
        </p:nvSpPr>
        <p:spPr bwMode="auto">
          <a:xfrm>
            <a:off x="2184253" y="5391245"/>
            <a:ext cx="34073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8465" name="Rectangle 166"/>
          <p:cNvSpPr>
            <a:spLocks noChangeArrowheads="1"/>
          </p:cNvSpPr>
          <p:nvPr/>
        </p:nvSpPr>
        <p:spPr bwMode="auto">
          <a:xfrm>
            <a:off x="2571750" y="5327650"/>
            <a:ext cx="5237163" cy="920750"/>
          </a:xfrm>
          <a:prstGeom prst="rect">
            <a:avLst/>
          </a:prstGeom>
          <a:solidFill>
            <a:srgbClr val="FF0000">
              <a:alpha val="21176"/>
            </a:srgbClr>
          </a:solidFill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r"/>
            <a:endParaRPr lang="fr-FR" b="1"/>
          </a:p>
        </p:txBody>
      </p:sp>
      <p:cxnSp>
        <p:nvCxnSpPr>
          <p:cNvPr id="210" name="Connecteur droit avec flèche 209"/>
          <p:cNvCxnSpPr/>
          <p:nvPr/>
        </p:nvCxnSpPr>
        <p:spPr bwMode="auto">
          <a:xfrm rot="10800000">
            <a:off x="7700963" y="5826125"/>
            <a:ext cx="331787" cy="1588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1" name="ZoneTexte 210"/>
          <p:cNvSpPr txBox="1"/>
          <p:nvPr/>
        </p:nvSpPr>
        <p:spPr bwMode="auto">
          <a:xfrm>
            <a:off x="7971057" y="5667715"/>
            <a:ext cx="32884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18442" name="Parenthèse ouvrante 214"/>
          <p:cNvSpPr>
            <a:spLocks/>
          </p:cNvSpPr>
          <p:nvPr/>
        </p:nvSpPr>
        <p:spPr bwMode="auto">
          <a:xfrm rot="10800000">
            <a:off x="642938" y="5357813"/>
            <a:ext cx="1617662" cy="895350"/>
          </a:xfrm>
          <a:prstGeom prst="leftBracket">
            <a:avLst>
              <a:gd name="adj" fmla="val 0"/>
            </a:avLst>
          </a:prstGeom>
          <a:solidFill>
            <a:srgbClr val="FF0000">
              <a:alpha val="18823"/>
            </a:srgbClr>
          </a:solidFill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r"/>
            <a:endParaRPr lang="fr-FR" b="1"/>
          </a:p>
        </p:txBody>
      </p:sp>
      <p:grpSp>
        <p:nvGrpSpPr>
          <p:cNvPr id="14" name="Groupe 308"/>
          <p:cNvGrpSpPr>
            <a:grpSpLocks/>
          </p:cNvGrpSpPr>
          <p:nvPr/>
        </p:nvGrpSpPr>
        <p:grpSpPr bwMode="auto">
          <a:xfrm>
            <a:off x="1074738" y="4986338"/>
            <a:ext cx="1068387" cy="1550987"/>
            <a:chOff x="960438" y="4986338"/>
            <a:chExt cx="1068965" cy="1550555"/>
          </a:xfrm>
        </p:grpSpPr>
        <p:sp>
          <p:nvSpPr>
            <p:cNvPr id="220" name="Rectangle 175"/>
            <p:cNvSpPr>
              <a:spLocks noChangeArrowheads="1"/>
            </p:cNvSpPr>
            <p:nvPr/>
          </p:nvSpPr>
          <p:spPr bwMode="auto">
            <a:xfrm>
              <a:off x="1234120" y="5416885"/>
              <a:ext cx="795283" cy="79533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3600" b="1" dirty="0">
                  <a:solidFill>
                    <a:schemeClr val="tx1"/>
                  </a:solidFill>
                  <a:sym typeface="Symbol"/>
                </a:rPr>
                <a:t>1</a:t>
              </a:r>
              <a:endParaRPr lang="en-US" sz="3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21" name="Connecteur droit avec flèche 220"/>
            <p:cNvCxnSpPr/>
            <p:nvPr/>
          </p:nvCxnSpPr>
          <p:spPr bwMode="auto">
            <a:xfrm rot="5400000">
              <a:off x="1657074" y="5158534"/>
              <a:ext cx="344391" cy="0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2" name="Connecteur droit avec flèche 221"/>
            <p:cNvCxnSpPr/>
            <p:nvPr/>
          </p:nvCxnSpPr>
          <p:spPr bwMode="auto">
            <a:xfrm rot="5400000">
              <a:off x="1256014" y="5170436"/>
              <a:ext cx="344391" cy="1588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3" name="Connecteur droit avec flèche 222"/>
            <p:cNvCxnSpPr/>
            <p:nvPr/>
          </p:nvCxnSpPr>
          <p:spPr bwMode="auto">
            <a:xfrm>
              <a:off x="960438" y="5821130"/>
              <a:ext cx="257314" cy="1587"/>
            </a:xfrm>
            <a:prstGeom prst="straightConnector1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4" name="Connecteur droit avec flèche 223"/>
            <p:cNvCxnSpPr/>
            <p:nvPr/>
          </p:nvCxnSpPr>
          <p:spPr bwMode="auto">
            <a:xfrm rot="5400000">
              <a:off x="1452970" y="6363904"/>
              <a:ext cx="344391" cy="1588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8" name="ZoneTexte 217"/>
          <p:cNvSpPr txBox="1"/>
          <p:nvPr/>
        </p:nvSpPr>
        <p:spPr bwMode="auto">
          <a:xfrm>
            <a:off x="1687524" y="4692650"/>
            <a:ext cx="340737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endParaRPr lang="fr-FR" b="1" dirty="0">
              <a:solidFill>
                <a:srgbClr val="336600"/>
              </a:solidFill>
            </a:endParaRPr>
          </a:p>
        </p:txBody>
      </p:sp>
      <p:sp>
        <p:nvSpPr>
          <p:cNvPr id="219" name="ZoneTexte 218"/>
          <p:cNvSpPr txBox="1"/>
          <p:nvPr/>
        </p:nvSpPr>
        <p:spPr bwMode="auto">
          <a:xfrm>
            <a:off x="1293521" y="4696793"/>
            <a:ext cx="340737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endParaRPr lang="fr-FR" b="1" dirty="0">
              <a:solidFill>
                <a:srgbClr val="FFC000"/>
              </a:solidFill>
            </a:endParaRPr>
          </a:p>
        </p:txBody>
      </p:sp>
      <p:grpSp>
        <p:nvGrpSpPr>
          <p:cNvPr id="15" name="Groupe 160"/>
          <p:cNvGrpSpPr>
            <a:grpSpLocks/>
          </p:cNvGrpSpPr>
          <p:nvPr/>
        </p:nvGrpSpPr>
        <p:grpSpPr bwMode="auto">
          <a:xfrm>
            <a:off x="0" y="3184525"/>
            <a:ext cx="2000250" cy="1711325"/>
            <a:chOff x="0" y="3184192"/>
            <a:chExt cx="2000250" cy="1711309"/>
          </a:xfrm>
        </p:grpSpPr>
        <p:grpSp>
          <p:nvGrpSpPr>
            <p:cNvPr id="16" name="Groupe 227"/>
            <p:cNvGrpSpPr>
              <a:grpSpLocks/>
            </p:cNvGrpSpPr>
            <p:nvPr/>
          </p:nvGrpSpPr>
          <p:grpSpPr bwMode="auto">
            <a:xfrm>
              <a:off x="0" y="3402176"/>
              <a:ext cx="2000250" cy="1493325"/>
              <a:chOff x="0" y="3162114"/>
              <a:chExt cx="2000232" cy="1493675"/>
            </a:xfrm>
          </p:grpSpPr>
          <p:grpSp>
            <p:nvGrpSpPr>
              <p:cNvPr id="17" name="Groupe 155"/>
              <p:cNvGrpSpPr/>
              <p:nvPr/>
            </p:nvGrpSpPr>
            <p:grpSpPr>
              <a:xfrm>
                <a:off x="0" y="3242582"/>
                <a:ext cx="2000232" cy="1413207"/>
                <a:chOff x="5929322" y="1142984"/>
                <a:chExt cx="1571636" cy="1413207"/>
              </a:xfrm>
              <a:solidFill>
                <a:schemeClr val="accent2">
                  <a:lumMod val="60000"/>
                  <a:lumOff val="40000"/>
                </a:schemeClr>
              </a:solidFill>
            </p:grpSpPr>
            <p:sp>
              <p:nvSpPr>
                <p:cNvPr id="157" name="ZoneTexte 156"/>
                <p:cNvSpPr txBox="1"/>
                <p:nvPr/>
              </p:nvSpPr>
              <p:spPr>
                <a:xfrm>
                  <a:off x="5929322" y="1142984"/>
                  <a:ext cx="1571636" cy="1413207"/>
                </a:xfrm>
                <a:prstGeom prst="rect">
                  <a:avLst/>
                </a:prstGeom>
                <a:solidFill>
                  <a:schemeClr val="bg1">
                    <a:lumMod val="90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txBody>
                <a:bodyPr>
                  <a:spAutoFit/>
                </a:bodyPr>
                <a:lstStyle/>
                <a:p>
                  <a:pPr>
                    <a:lnSpc>
                      <a:spcPts val="2400"/>
                    </a:lnSpc>
                    <a:defRPr/>
                  </a:pPr>
                  <a:r>
                    <a:rPr lang="fr-FR" sz="2400" b="1" dirty="0">
                      <a:solidFill>
                        <a:srgbClr val="336600"/>
                      </a:solidFill>
                    </a:rPr>
                    <a:t>       1 1 0 1</a:t>
                  </a:r>
                </a:p>
                <a:p>
                  <a:pPr>
                    <a:lnSpc>
                      <a:spcPts val="2400"/>
                    </a:lnSpc>
                    <a:defRPr/>
                  </a:pPr>
                  <a:r>
                    <a:rPr lang="fr-FR" sz="2400" b="1" dirty="0"/>
                    <a:t>+</a:t>
                  </a:r>
                </a:p>
                <a:p>
                  <a:pPr>
                    <a:lnSpc>
                      <a:spcPts val="2400"/>
                    </a:lnSpc>
                    <a:defRPr/>
                  </a:pPr>
                  <a:r>
                    <a:rPr lang="fr-FR" sz="2400" b="1" dirty="0">
                      <a:solidFill>
                        <a:srgbClr val="FFCC99"/>
                      </a:solidFill>
                    </a:rPr>
                    <a:t>       0 1 1 0</a:t>
                  </a:r>
                </a:p>
                <a:p>
                  <a:pPr>
                    <a:lnSpc>
                      <a:spcPts val="3100"/>
                    </a:lnSpc>
                    <a:defRPr/>
                  </a:pPr>
                  <a:r>
                    <a:rPr lang="ar-DZ" sz="2400" b="1" dirty="0">
                      <a:solidFill>
                        <a:srgbClr val="0000FF"/>
                      </a:solidFill>
                    </a:rPr>
                    <a:t> </a:t>
                  </a:r>
                  <a:r>
                    <a:rPr lang="fr-FR" sz="2400" b="1" dirty="0">
                      <a:solidFill>
                        <a:srgbClr val="0000FF"/>
                      </a:solidFill>
                    </a:rPr>
                    <a:t>1</a:t>
                  </a:r>
                  <a:r>
                    <a:rPr lang="fr-FR" sz="2400" b="1" dirty="0">
                      <a:solidFill>
                        <a:srgbClr val="FF0000"/>
                      </a:solidFill>
                    </a:rPr>
                    <a:t>  </a:t>
                  </a:r>
                  <a:r>
                    <a:rPr lang="ar-DZ" sz="2400" b="1" dirty="0">
                      <a:solidFill>
                        <a:srgbClr val="FF0000"/>
                      </a:solidFill>
                    </a:rPr>
                    <a:t>  </a:t>
                  </a:r>
                  <a:r>
                    <a:rPr lang="fr-FR" sz="2400" b="1" dirty="0">
                      <a:solidFill>
                        <a:srgbClr val="FF0000"/>
                      </a:solidFill>
                    </a:rPr>
                    <a:t>0 0 1 1</a:t>
                  </a:r>
                </a:p>
              </p:txBody>
            </p:sp>
            <p:cxnSp>
              <p:nvCxnSpPr>
                <p:cNvPr id="158" name="Connecteur droit 157"/>
                <p:cNvCxnSpPr/>
                <p:nvPr/>
              </p:nvCxnSpPr>
              <p:spPr bwMode="auto">
                <a:xfrm>
                  <a:off x="6351206" y="2118732"/>
                  <a:ext cx="936000" cy="0"/>
                </a:xfrm>
                <a:prstGeom prst="line">
                  <a:avLst/>
                </a:prstGeom>
                <a:grpFill/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573" name="Connecteur en angle 159"/>
              <p:cNvCxnSpPr>
                <a:cxnSpLocks noChangeShapeType="1"/>
              </p:cNvCxnSpPr>
              <p:nvPr/>
            </p:nvCxnSpPr>
            <p:spPr bwMode="auto">
              <a:xfrm rot="5400000">
                <a:off x="-169971" y="3612237"/>
                <a:ext cx="1044245" cy="143999"/>
              </a:xfrm>
              <a:prstGeom prst="bentConnector3">
                <a:avLst>
                  <a:gd name="adj1" fmla="val -1199"/>
                </a:avLst>
              </a:prstGeom>
              <a:noFill/>
              <a:ln w="9525" algn="ctr">
                <a:solidFill>
                  <a:srgbClr val="0000FF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17571" name="ZoneTexte 155"/>
            <p:cNvSpPr txBox="1">
              <a:spLocks noChangeArrowheads="1"/>
            </p:cNvSpPr>
            <p:nvPr/>
          </p:nvSpPr>
          <p:spPr bwMode="auto">
            <a:xfrm>
              <a:off x="343303" y="3184192"/>
              <a:ext cx="1357322" cy="4129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fr-FR" b="1">
                  <a:solidFill>
                    <a:srgbClr val="0000FF"/>
                  </a:solidFill>
                </a:rPr>
                <a:t>1  </a:t>
              </a:r>
              <a:r>
                <a:rPr lang="ar-DZ" b="1">
                  <a:solidFill>
                    <a:srgbClr val="0000FF"/>
                  </a:solidFill>
                </a:rPr>
                <a:t>1</a:t>
              </a:r>
              <a:r>
                <a:rPr lang="fr-FR" b="1">
                  <a:solidFill>
                    <a:srgbClr val="0000FF"/>
                  </a:solidFill>
                </a:rPr>
                <a:t>  0  0</a:t>
              </a:r>
            </a:p>
          </p:txBody>
        </p:sp>
      </p:grpSp>
      <p:grpSp>
        <p:nvGrpSpPr>
          <p:cNvPr id="18" name="Groupe 159"/>
          <p:cNvGrpSpPr>
            <a:grpSpLocks/>
          </p:cNvGrpSpPr>
          <p:nvPr/>
        </p:nvGrpSpPr>
        <p:grpSpPr bwMode="auto">
          <a:xfrm>
            <a:off x="42863" y="-84138"/>
            <a:ext cx="1725612" cy="1676401"/>
            <a:chOff x="43510" y="-83497"/>
            <a:chExt cx="1725562" cy="1675836"/>
          </a:xfrm>
        </p:grpSpPr>
        <p:grpSp>
          <p:nvGrpSpPr>
            <p:cNvPr id="19" name="Groupe 69"/>
            <p:cNvGrpSpPr/>
            <p:nvPr/>
          </p:nvGrpSpPr>
          <p:grpSpPr>
            <a:xfrm>
              <a:off x="43510" y="179132"/>
              <a:ext cx="1571636" cy="1413207"/>
              <a:chOff x="5929322" y="1142984"/>
              <a:chExt cx="1571636" cy="1413207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65" name="ZoneTexte 64"/>
              <p:cNvSpPr txBox="1"/>
              <p:nvPr/>
            </p:nvSpPr>
            <p:spPr>
              <a:xfrm>
                <a:off x="5929322" y="1142984"/>
                <a:ext cx="1571636" cy="1413207"/>
              </a:xfrm>
              <a:prstGeom prst="rect">
                <a:avLst/>
              </a:prstGeom>
              <a:solidFill>
                <a:schemeClr val="bg1">
                  <a:lumMod val="90000"/>
                </a:schemeClr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txBody>
              <a:bodyPr>
                <a:spAutoFit/>
              </a:bodyPr>
              <a:lstStyle/>
              <a:p>
                <a:pPr>
                  <a:lnSpc>
                    <a:spcPts val="2400"/>
                  </a:lnSpc>
                  <a:defRPr/>
                </a:pPr>
                <a:r>
                  <a:rPr lang="fr-FR" sz="2400" b="1" dirty="0">
                    <a:solidFill>
                      <a:srgbClr val="336600"/>
                    </a:solidFill>
                  </a:rPr>
                  <a:t>    1 0 0 0</a:t>
                </a:r>
              </a:p>
              <a:p>
                <a:pPr>
                  <a:lnSpc>
                    <a:spcPts val="2400"/>
                  </a:lnSpc>
                  <a:defRPr/>
                </a:pPr>
                <a:r>
                  <a:rPr lang="fr-FR" sz="2400" b="1" dirty="0"/>
                  <a:t>+</a:t>
                </a:r>
              </a:p>
              <a:p>
                <a:pPr>
                  <a:lnSpc>
                    <a:spcPts val="2400"/>
                  </a:lnSpc>
                  <a:defRPr/>
                </a:pPr>
                <a:r>
                  <a:rPr lang="fr-FR" sz="2400" b="1" dirty="0">
                    <a:solidFill>
                      <a:srgbClr val="FFCC99"/>
                    </a:solidFill>
                  </a:rPr>
                  <a:t>    0 0 0 1</a:t>
                </a:r>
              </a:p>
              <a:p>
                <a:pPr>
                  <a:lnSpc>
                    <a:spcPts val="3100"/>
                  </a:lnSpc>
                  <a:defRPr/>
                </a:pPr>
                <a:r>
                  <a:rPr lang="fr-FR" sz="2400" b="1" dirty="0">
                    <a:solidFill>
                      <a:srgbClr val="FF0000"/>
                    </a:solidFill>
                  </a:rPr>
                  <a:t>    1 0 0 1</a:t>
                </a:r>
              </a:p>
            </p:txBody>
          </p:sp>
          <p:cxnSp>
            <p:nvCxnSpPr>
              <p:cNvPr id="69" name="Connecteur droit 68"/>
              <p:cNvCxnSpPr/>
              <p:nvPr/>
            </p:nvCxnSpPr>
            <p:spPr bwMode="auto">
              <a:xfrm>
                <a:off x="6351206" y="2118732"/>
                <a:ext cx="936000" cy="0"/>
              </a:xfrm>
              <a:prstGeom prst="line">
                <a:avLst/>
              </a:prstGeom>
              <a:grpFill/>
              <a:ln>
                <a:solidFill>
                  <a:srgbClr val="0000FF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17569" name="ZoneTexte 158"/>
            <p:cNvSpPr txBox="1">
              <a:spLocks noChangeArrowheads="1"/>
            </p:cNvSpPr>
            <p:nvPr/>
          </p:nvSpPr>
          <p:spPr bwMode="auto">
            <a:xfrm>
              <a:off x="411750" y="-83497"/>
              <a:ext cx="1357322" cy="412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ts val="2500"/>
                </a:lnSpc>
              </a:pPr>
              <a:r>
                <a:rPr lang="fr-FR" b="1">
                  <a:solidFill>
                    <a:srgbClr val="0000FF"/>
                  </a:solidFill>
                </a:rPr>
                <a:t>0  0  0  0</a:t>
              </a:r>
            </a:p>
          </p:txBody>
        </p:sp>
      </p:grpSp>
      <p:cxnSp>
        <p:nvCxnSpPr>
          <p:cNvPr id="248" name="Connecteur droit avec flèche 247"/>
          <p:cNvCxnSpPr/>
          <p:nvPr/>
        </p:nvCxnSpPr>
        <p:spPr bwMode="auto">
          <a:xfrm>
            <a:off x="6332538" y="2460625"/>
            <a:ext cx="585787" cy="1588"/>
          </a:xfrm>
          <a:prstGeom prst="straightConnector1">
            <a:avLst/>
          </a:prstGeom>
          <a:ln w="19050">
            <a:headEnd type="triangle" w="lg" len="lg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0" name="Groupe 248"/>
          <p:cNvGrpSpPr>
            <a:grpSpLocks/>
          </p:cNvGrpSpPr>
          <p:nvPr/>
        </p:nvGrpSpPr>
        <p:grpSpPr bwMode="auto">
          <a:xfrm>
            <a:off x="6938963" y="1633538"/>
            <a:ext cx="814387" cy="1560512"/>
            <a:chOff x="6938277" y="1633184"/>
            <a:chExt cx="814368" cy="1560513"/>
          </a:xfrm>
        </p:grpSpPr>
        <p:sp>
          <p:nvSpPr>
            <p:cNvPr id="250" name="Rectangle 175"/>
            <p:cNvSpPr>
              <a:spLocks noChangeArrowheads="1"/>
            </p:cNvSpPr>
            <p:nvPr/>
          </p:nvSpPr>
          <p:spPr bwMode="auto">
            <a:xfrm>
              <a:off x="6938277" y="2045050"/>
              <a:ext cx="814368" cy="81416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36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ar-DZ" sz="3600" b="1" dirty="0">
                  <a:solidFill>
                    <a:schemeClr val="tx1"/>
                  </a:solidFill>
                  <a:sym typeface="Symbol"/>
                </a:rPr>
                <a:t>1</a:t>
              </a:r>
              <a:endParaRPr lang="en-US" sz="3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51" name="Connecteur droit avec flèche 250"/>
            <p:cNvCxnSpPr/>
            <p:nvPr/>
          </p:nvCxnSpPr>
          <p:spPr bwMode="auto">
            <a:xfrm rot="5400000">
              <a:off x="7369269" y="1808603"/>
              <a:ext cx="352425" cy="1587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2" name="Connecteur droit avec flèche 251"/>
            <p:cNvCxnSpPr/>
            <p:nvPr/>
          </p:nvCxnSpPr>
          <p:spPr bwMode="auto">
            <a:xfrm rot="5400000">
              <a:off x="6958909" y="1822097"/>
              <a:ext cx="352425" cy="0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53" name="Connecteur droit avec flèche 252"/>
            <p:cNvCxnSpPr/>
            <p:nvPr/>
          </p:nvCxnSpPr>
          <p:spPr bwMode="auto">
            <a:xfrm rot="5400000">
              <a:off x="7161311" y="3016691"/>
              <a:ext cx="352425" cy="1588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Groupe 253"/>
          <p:cNvGrpSpPr>
            <a:grpSpLocks/>
          </p:cNvGrpSpPr>
          <p:nvPr/>
        </p:nvGrpSpPr>
        <p:grpSpPr bwMode="auto">
          <a:xfrm>
            <a:off x="6999288" y="1333500"/>
            <a:ext cx="752475" cy="373571"/>
            <a:chOff x="6999093" y="1333202"/>
            <a:chExt cx="752371" cy="373582"/>
          </a:xfrm>
        </p:grpSpPr>
        <p:sp>
          <p:nvSpPr>
            <p:cNvPr id="255" name="ZoneTexte 254"/>
            <p:cNvSpPr txBox="1"/>
            <p:nvPr/>
          </p:nvSpPr>
          <p:spPr bwMode="auto">
            <a:xfrm>
              <a:off x="7402551" y="1333202"/>
              <a:ext cx="348913" cy="36934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336600"/>
                  </a:solidFill>
                </a:rPr>
                <a:t>0</a:t>
              </a:r>
            </a:p>
          </p:txBody>
        </p:sp>
        <p:sp>
          <p:nvSpPr>
            <p:cNvPr id="256" name="ZoneTexte 255"/>
            <p:cNvSpPr txBox="1"/>
            <p:nvPr/>
          </p:nvSpPr>
          <p:spPr bwMode="auto">
            <a:xfrm>
              <a:off x="6999093" y="1337441"/>
              <a:ext cx="348913" cy="36934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FFC000"/>
                  </a:solidFill>
                </a:rPr>
                <a:t>1</a:t>
              </a:r>
            </a:p>
          </p:txBody>
        </p:sp>
      </p:grpSp>
      <p:sp>
        <p:nvSpPr>
          <p:cNvPr id="257" name="ZoneTexte 256"/>
          <p:cNvSpPr txBox="1"/>
          <p:nvPr/>
        </p:nvSpPr>
        <p:spPr bwMode="auto">
          <a:xfrm>
            <a:off x="7205102" y="3166176"/>
            <a:ext cx="348913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58" name="ZoneTexte 257"/>
          <p:cNvSpPr txBox="1"/>
          <p:nvPr/>
        </p:nvSpPr>
        <p:spPr bwMode="auto">
          <a:xfrm>
            <a:off x="6488430" y="2117834"/>
            <a:ext cx="348913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0000FF"/>
                </a:solidFill>
              </a:rPr>
              <a:t>0</a:t>
            </a:r>
          </a:p>
        </p:txBody>
      </p:sp>
      <p:cxnSp>
        <p:nvCxnSpPr>
          <p:cNvPr id="259" name="Connecteur droit avec flèche 258"/>
          <p:cNvCxnSpPr/>
          <p:nvPr/>
        </p:nvCxnSpPr>
        <p:spPr bwMode="auto">
          <a:xfrm>
            <a:off x="4881563" y="2460625"/>
            <a:ext cx="603250" cy="1588"/>
          </a:xfrm>
          <a:prstGeom prst="straightConnector1">
            <a:avLst/>
          </a:prstGeom>
          <a:ln w="19050">
            <a:headEnd type="triangle" w="lg" len="lg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2" name="Groupe 259"/>
          <p:cNvGrpSpPr>
            <a:grpSpLocks/>
          </p:cNvGrpSpPr>
          <p:nvPr/>
        </p:nvGrpSpPr>
        <p:grpSpPr bwMode="auto">
          <a:xfrm>
            <a:off x="5503863" y="1646238"/>
            <a:ext cx="814387" cy="1547812"/>
            <a:chOff x="5503969" y="1645884"/>
            <a:chExt cx="814368" cy="1547813"/>
          </a:xfrm>
        </p:grpSpPr>
        <p:sp>
          <p:nvSpPr>
            <p:cNvPr id="261" name="Rectangle 175"/>
            <p:cNvSpPr>
              <a:spLocks noChangeArrowheads="1"/>
            </p:cNvSpPr>
            <p:nvPr/>
          </p:nvSpPr>
          <p:spPr bwMode="auto">
            <a:xfrm>
              <a:off x="5503969" y="2043677"/>
              <a:ext cx="814368" cy="81416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36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ar-DZ" sz="3600" b="1" dirty="0">
                  <a:solidFill>
                    <a:schemeClr val="tx1"/>
                  </a:solidFill>
                  <a:sym typeface="Symbol"/>
                </a:rPr>
                <a:t>2</a:t>
              </a:r>
              <a:endParaRPr lang="en-US" sz="3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62" name="Connecteur droit avec flèche 261"/>
            <p:cNvCxnSpPr/>
            <p:nvPr/>
          </p:nvCxnSpPr>
          <p:spPr bwMode="auto">
            <a:xfrm rot="5400000">
              <a:off x="5936548" y="1821303"/>
              <a:ext cx="352425" cy="1588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3" name="Connecteur droit avec flèche 262"/>
            <p:cNvCxnSpPr/>
            <p:nvPr/>
          </p:nvCxnSpPr>
          <p:spPr bwMode="auto">
            <a:xfrm rot="5400000">
              <a:off x="5526188" y="1834797"/>
              <a:ext cx="352425" cy="0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4" name="Connecteur droit avec flèche 263"/>
            <p:cNvCxnSpPr/>
            <p:nvPr/>
          </p:nvCxnSpPr>
          <p:spPr bwMode="auto">
            <a:xfrm rot="5400000">
              <a:off x="5727797" y="3017485"/>
              <a:ext cx="352425" cy="0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3" name="Groupe 264"/>
          <p:cNvGrpSpPr>
            <a:grpSpLocks/>
          </p:cNvGrpSpPr>
          <p:nvPr/>
        </p:nvGrpSpPr>
        <p:grpSpPr bwMode="auto">
          <a:xfrm>
            <a:off x="5564188" y="1336675"/>
            <a:ext cx="752475" cy="376591"/>
            <a:chOff x="5564785" y="1337441"/>
            <a:chExt cx="752371" cy="376406"/>
          </a:xfrm>
        </p:grpSpPr>
        <p:sp>
          <p:nvSpPr>
            <p:cNvPr id="266" name="ZoneTexte 265"/>
            <p:cNvSpPr txBox="1"/>
            <p:nvPr/>
          </p:nvSpPr>
          <p:spPr bwMode="auto">
            <a:xfrm>
              <a:off x="5968243" y="1344696"/>
              <a:ext cx="348913" cy="369151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336600"/>
                  </a:solidFill>
                </a:rPr>
                <a:t>0</a:t>
              </a:r>
            </a:p>
          </p:txBody>
        </p:sp>
        <p:sp>
          <p:nvSpPr>
            <p:cNvPr id="267" name="ZoneTexte 266"/>
            <p:cNvSpPr txBox="1"/>
            <p:nvPr/>
          </p:nvSpPr>
          <p:spPr bwMode="auto">
            <a:xfrm>
              <a:off x="5564785" y="1337441"/>
              <a:ext cx="348913" cy="369151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FFC000"/>
                  </a:solidFill>
                </a:rPr>
                <a:t>0</a:t>
              </a:r>
            </a:p>
          </p:txBody>
        </p:sp>
      </p:grpSp>
      <p:sp>
        <p:nvSpPr>
          <p:cNvPr id="268" name="ZoneTexte 267"/>
          <p:cNvSpPr txBox="1"/>
          <p:nvPr/>
        </p:nvSpPr>
        <p:spPr bwMode="auto">
          <a:xfrm>
            <a:off x="5759299" y="3166177"/>
            <a:ext cx="348913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69" name="ZoneTexte 268"/>
          <p:cNvSpPr txBox="1"/>
          <p:nvPr/>
        </p:nvSpPr>
        <p:spPr bwMode="auto">
          <a:xfrm>
            <a:off x="5054122" y="2117835"/>
            <a:ext cx="348913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0000FF"/>
                </a:solidFill>
              </a:rPr>
              <a:t>0</a:t>
            </a:r>
          </a:p>
        </p:txBody>
      </p:sp>
      <p:cxnSp>
        <p:nvCxnSpPr>
          <p:cNvPr id="270" name="Connecteur droit avec flèche 269"/>
          <p:cNvCxnSpPr/>
          <p:nvPr/>
        </p:nvCxnSpPr>
        <p:spPr bwMode="auto">
          <a:xfrm>
            <a:off x="3473450" y="2482850"/>
            <a:ext cx="585788" cy="1588"/>
          </a:xfrm>
          <a:prstGeom prst="straightConnector1">
            <a:avLst/>
          </a:prstGeom>
          <a:ln w="19050">
            <a:headEnd type="triangle" w="lg" len="lg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4" name="Groupe 270"/>
          <p:cNvGrpSpPr>
            <a:grpSpLocks/>
          </p:cNvGrpSpPr>
          <p:nvPr/>
        </p:nvGrpSpPr>
        <p:grpSpPr bwMode="auto">
          <a:xfrm>
            <a:off x="4078288" y="1641475"/>
            <a:ext cx="814387" cy="1573213"/>
            <a:chOff x="4078707" y="1641122"/>
            <a:chExt cx="814368" cy="1573212"/>
          </a:xfrm>
        </p:grpSpPr>
        <p:sp>
          <p:nvSpPr>
            <p:cNvPr id="272" name="Rectangle 175"/>
            <p:cNvSpPr>
              <a:spLocks noChangeArrowheads="1"/>
            </p:cNvSpPr>
            <p:nvPr/>
          </p:nvSpPr>
          <p:spPr bwMode="auto">
            <a:xfrm>
              <a:off x="4078707" y="2041595"/>
              <a:ext cx="814368" cy="81416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36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ar-DZ" sz="3600" b="1" dirty="0">
                  <a:solidFill>
                    <a:schemeClr val="tx1"/>
                  </a:solidFill>
                  <a:sym typeface="Symbol"/>
                </a:rPr>
                <a:t>3</a:t>
              </a:r>
              <a:endParaRPr lang="en-US" sz="3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73" name="Connecteur droit avec flèche 272"/>
            <p:cNvCxnSpPr/>
            <p:nvPr/>
          </p:nvCxnSpPr>
          <p:spPr bwMode="auto">
            <a:xfrm rot="5400000">
              <a:off x="4511286" y="1816541"/>
              <a:ext cx="352425" cy="1588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4" name="Connecteur droit avec flèche 273"/>
            <p:cNvCxnSpPr/>
            <p:nvPr/>
          </p:nvCxnSpPr>
          <p:spPr bwMode="auto">
            <a:xfrm rot="5400000">
              <a:off x="4100926" y="1830035"/>
              <a:ext cx="352425" cy="0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5" name="Connecteur droit avec flèche 274"/>
            <p:cNvCxnSpPr/>
            <p:nvPr/>
          </p:nvCxnSpPr>
          <p:spPr bwMode="auto">
            <a:xfrm rot="5400000">
              <a:off x="4303329" y="3037328"/>
              <a:ext cx="352425" cy="1587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" name="Groupe 275"/>
          <p:cNvGrpSpPr>
            <a:grpSpLocks/>
          </p:cNvGrpSpPr>
          <p:nvPr/>
        </p:nvGrpSpPr>
        <p:grpSpPr bwMode="auto">
          <a:xfrm>
            <a:off x="4140200" y="1328738"/>
            <a:ext cx="752475" cy="373570"/>
            <a:chOff x="4139523" y="1328384"/>
            <a:chExt cx="752371" cy="373581"/>
          </a:xfrm>
        </p:grpSpPr>
        <p:sp>
          <p:nvSpPr>
            <p:cNvPr id="277" name="ZoneTexte 276"/>
            <p:cNvSpPr txBox="1"/>
            <p:nvPr/>
          </p:nvSpPr>
          <p:spPr bwMode="auto">
            <a:xfrm>
              <a:off x="4542981" y="1328384"/>
              <a:ext cx="348913" cy="36934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336600"/>
                  </a:solidFill>
                </a:rPr>
                <a:t>0</a:t>
              </a:r>
            </a:p>
          </p:txBody>
        </p:sp>
        <p:sp>
          <p:nvSpPr>
            <p:cNvPr id="278" name="ZoneTexte 277"/>
            <p:cNvSpPr txBox="1"/>
            <p:nvPr/>
          </p:nvSpPr>
          <p:spPr bwMode="auto">
            <a:xfrm>
              <a:off x="4139523" y="1332622"/>
              <a:ext cx="348913" cy="36934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FFC000"/>
                  </a:solidFill>
                </a:rPr>
                <a:t>0</a:t>
              </a:r>
            </a:p>
          </p:txBody>
        </p:sp>
      </p:grpSp>
      <p:sp>
        <p:nvSpPr>
          <p:cNvPr id="279" name="ZoneTexte 278"/>
          <p:cNvSpPr txBox="1"/>
          <p:nvPr/>
        </p:nvSpPr>
        <p:spPr bwMode="auto">
          <a:xfrm>
            <a:off x="4334037" y="3159981"/>
            <a:ext cx="348913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80" name="ZoneTexte 279"/>
          <p:cNvSpPr txBox="1"/>
          <p:nvPr/>
        </p:nvSpPr>
        <p:spPr bwMode="auto">
          <a:xfrm>
            <a:off x="3628860" y="2175967"/>
            <a:ext cx="348913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0000FF"/>
                </a:solidFill>
              </a:rPr>
              <a:t>0</a:t>
            </a:r>
          </a:p>
        </p:txBody>
      </p:sp>
      <p:cxnSp>
        <p:nvCxnSpPr>
          <p:cNvPr id="281" name="Connecteur droit avec flèche 280"/>
          <p:cNvCxnSpPr/>
          <p:nvPr/>
        </p:nvCxnSpPr>
        <p:spPr bwMode="auto">
          <a:xfrm>
            <a:off x="2009775" y="2478088"/>
            <a:ext cx="611188" cy="1587"/>
          </a:xfrm>
          <a:prstGeom prst="straightConnector1">
            <a:avLst/>
          </a:prstGeom>
          <a:ln>
            <a:headEnd type="triangle" w="lg" len="lg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6" name="Groupe 281"/>
          <p:cNvGrpSpPr>
            <a:grpSpLocks/>
          </p:cNvGrpSpPr>
          <p:nvPr/>
        </p:nvGrpSpPr>
        <p:grpSpPr bwMode="auto">
          <a:xfrm>
            <a:off x="2644775" y="1624013"/>
            <a:ext cx="814388" cy="1573212"/>
            <a:chOff x="2644381" y="1623659"/>
            <a:chExt cx="814366" cy="1573213"/>
          </a:xfrm>
        </p:grpSpPr>
        <p:sp>
          <p:nvSpPr>
            <p:cNvPr id="283" name="Rectangle 175"/>
            <p:cNvSpPr>
              <a:spLocks noChangeArrowheads="1"/>
            </p:cNvSpPr>
            <p:nvPr/>
          </p:nvSpPr>
          <p:spPr bwMode="auto">
            <a:xfrm>
              <a:off x="2644381" y="2040343"/>
              <a:ext cx="814366" cy="814309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36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ar-DZ" sz="3600" b="1" dirty="0">
                  <a:solidFill>
                    <a:schemeClr val="tx1"/>
                  </a:solidFill>
                  <a:sym typeface="Symbol"/>
                </a:rPr>
                <a:t>4</a:t>
              </a:r>
              <a:endParaRPr lang="en-US" sz="36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84" name="Connecteur droit avec flèche 283"/>
            <p:cNvCxnSpPr/>
            <p:nvPr/>
          </p:nvCxnSpPr>
          <p:spPr bwMode="auto">
            <a:xfrm rot="5400000">
              <a:off x="3077751" y="1799872"/>
              <a:ext cx="352425" cy="0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5" name="Connecteur droit avec flèche 284"/>
            <p:cNvCxnSpPr/>
            <p:nvPr/>
          </p:nvCxnSpPr>
          <p:spPr bwMode="auto">
            <a:xfrm rot="5400000">
              <a:off x="2666601" y="1812572"/>
              <a:ext cx="352425" cy="0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6" name="Connecteur droit avec flèche 285"/>
            <p:cNvCxnSpPr/>
            <p:nvPr/>
          </p:nvCxnSpPr>
          <p:spPr bwMode="auto">
            <a:xfrm rot="5400000">
              <a:off x="2868207" y="3020660"/>
              <a:ext cx="352425" cy="0"/>
            </a:xfrm>
            <a:prstGeom prst="straightConnector1">
              <a:avLst/>
            </a:prstGeom>
            <a:ln w="38100">
              <a:headEnd type="none" w="med" len="med"/>
              <a:tailEnd type="triangle" w="lg" len="lg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" name="Groupe 286"/>
          <p:cNvGrpSpPr>
            <a:grpSpLocks/>
          </p:cNvGrpSpPr>
          <p:nvPr/>
        </p:nvGrpSpPr>
        <p:grpSpPr bwMode="auto">
          <a:xfrm>
            <a:off x="2705100" y="1325562"/>
            <a:ext cx="752475" cy="373574"/>
            <a:chOff x="2705212" y="1339876"/>
            <a:chExt cx="752371" cy="373654"/>
          </a:xfrm>
        </p:grpSpPr>
        <p:sp>
          <p:nvSpPr>
            <p:cNvPr id="288" name="ZoneTexte 287"/>
            <p:cNvSpPr txBox="1"/>
            <p:nvPr/>
          </p:nvSpPr>
          <p:spPr bwMode="auto">
            <a:xfrm>
              <a:off x="3108670" y="1339876"/>
              <a:ext cx="348913" cy="369411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336600"/>
                  </a:solidFill>
                </a:rPr>
                <a:t>1</a:t>
              </a:r>
            </a:p>
          </p:txBody>
        </p:sp>
        <p:sp>
          <p:nvSpPr>
            <p:cNvPr id="289" name="ZoneTexte 288"/>
            <p:cNvSpPr txBox="1"/>
            <p:nvPr/>
          </p:nvSpPr>
          <p:spPr bwMode="auto">
            <a:xfrm>
              <a:off x="2705212" y="1344119"/>
              <a:ext cx="348913" cy="369411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FFC000"/>
                  </a:solidFill>
                </a:rPr>
                <a:t>0</a:t>
              </a:r>
            </a:p>
          </p:txBody>
        </p:sp>
      </p:grpSp>
      <p:sp>
        <p:nvSpPr>
          <p:cNvPr id="290" name="ZoneTexte 289"/>
          <p:cNvSpPr txBox="1"/>
          <p:nvPr/>
        </p:nvSpPr>
        <p:spPr bwMode="auto">
          <a:xfrm>
            <a:off x="2899725" y="3160295"/>
            <a:ext cx="348913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91" name="ZoneTexte 290"/>
          <p:cNvSpPr txBox="1"/>
          <p:nvPr/>
        </p:nvSpPr>
        <p:spPr bwMode="auto">
          <a:xfrm>
            <a:off x="2161745" y="2127671"/>
            <a:ext cx="348913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0000FF"/>
                </a:solidFill>
              </a:rPr>
              <a:t>0</a:t>
            </a:r>
          </a:p>
        </p:txBody>
      </p:sp>
      <p:sp>
        <p:nvSpPr>
          <p:cNvPr id="292" name="Rectangle 165"/>
          <p:cNvSpPr>
            <a:spLocks noChangeArrowheads="1"/>
          </p:cNvSpPr>
          <p:nvPr/>
        </p:nvSpPr>
        <p:spPr bwMode="auto">
          <a:xfrm>
            <a:off x="2500313" y="1955800"/>
            <a:ext cx="5329237" cy="942975"/>
          </a:xfrm>
          <a:prstGeom prst="rect">
            <a:avLst/>
          </a:prstGeom>
          <a:solidFill>
            <a:srgbClr val="FF0000">
              <a:alpha val="21176"/>
            </a:srgbClr>
          </a:solidFill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r"/>
            <a:endParaRPr lang="fr-FR" b="1"/>
          </a:p>
        </p:txBody>
      </p:sp>
      <p:sp>
        <p:nvSpPr>
          <p:cNvPr id="293" name="Parenthèse ouvrante 181"/>
          <p:cNvSpPr>
            <a:spLocks/>
          </p:cNvSpPr>
          <p:nvPr/>
        </p:nvSpPr>
        <p:spPr bwMode="auto">
          <a:xfrm rot="10800000">
            <a:off x="571500" y="1970088"/>
            <a:ext cx="1657350" cy="915987"/>
          </a:xfrm>
          <a:prstGeom prst="leftBracket">
            <a:avLst>
              <a:gd name="adj" fmla="val 0"/>
            </a:avLst>
          </a:prstGeom>
          <a:solidFill>
            <a:srgbClr val="FF0000">
              <a:alpha val="18823"/>
            </a:srgbClr>
          </a:solidFill>
          <a:ln w="9525" algn="ctr">
            <a:solidFill>
              <a:srgbClr val="FF0000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r"/>
            <a:endParaRPr lang="fr-FR" b="1"/>
          </a:p>
        </p:txBody>
      </p:sp>
      <p:grpSp>
        <p:nvGrpSpPr>
          <p:cNvPr id="28" name="Groupe 104"/>
          <p:cNvGrpSpPr>
            <a:grpSpLocks/>
          </p:cNvGrpSpPr>
          <p:nvPr/>
        </p:nvGrpSpPr>
        <p:grpSpPr bwMode="auto">
          <a:xfrm>
            <a:off x="906463" y="1306513"/>
            <a:ext cx="1093787" cy="1901825"/>
            <a:chOff x="5767251" y="1932637"/>
            <a:chExt cx="1344618" cy="2336006"/>
          </a:xfrm>
        </p:grpSpPr>
        <p:grpSp>
          <p:nvGrpSpPr>
            <p:cNvPr id="29" name="Groupe 105"/>
            <p:cNvGrpSpPr>
              <a:grpSpLocks noChangeAspect="1"/>
            </p:cNvGrpSpPr>
            <p:nvPr/>
          </p:nvGrpSpPr>
          <p:grpSpPr bwMode="auto">
            <a:xfrm>
              <a:off x="5767251" y="2301820"/>
              <a:ext cx="1344618" cy="1966823"/>
              <a:chOff x="5682015" y="2290009"/>
              <a:chExt cx="1549052" cy="2265854"/>
            </a:xfrm>
          </p:grpSpPr>
          <p:sp>
            <p:nvSpPr>
              <p:cNvPr id="298" name="Rectangle 175"/>
              <p:cNvSpPr>
                <a:spLocks noChangeArrowheads="1"/>
              </p:cNvSpPr>
              <p:nvPr/>
            </p:nvSpPr>
            <p:spPr bwMode="auto">
              <a:xfrm>
                <a:off x="6078541" y="2914190"/>
                <a:ext cx="1152526" cy="1152526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fr-FR" sz="3600" b="1" dirty="0">
                    <a:solidFill>
                      <a:schemeClr val="tx1"/>
                    </a:solidFill>
                    <a:sym typeface="Symbol"/>
                  </a:rPr>
                  <a:t>1</a:t>
                </a:r>
                <a:endParaRPr lang="en-US" sz="3600" b="1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9" name="Connecteur droit avec flèche 298"/>
              <p:cNvCxnSpPr/>
              <p:nvPr/>
            </p:nvCxnSpPr>
            <p:spPr bwMode="auto">
              <a:xfrm rot="5400000">
                <a:off x="6691693" y="2538611"/>
                <a:ext cx="498697" cy="0"/>
              </a:xfrm>
              <a:prstGeom prst="straightConnector1">
                <a:avLst/>
              </a:prstGeom>
              <a:ln w="38100"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0" name="Connecteur droit avec flèche 299"/>
              <p:cNvCxnSpPr/>
              <p:nvPr/>
            </p:nvCxnSpPr>
            <p:spPr bwMode="auto">
              <a:xfrm rot="5400000">
                <a:off x="6110517" y="2555458"/>
                <a:ext cx="498697" cy="2249"/>
              </a:xfrm>
              <a:prstGeom prst="straightConnector1">
                <a:avLst/>
              </a:prstGeom>
              <a:ln w="38100"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1" name="Connecteur droit avec flèche 300"/>
              <p:cNvCxnSpPr/>
              <p:nvPr/>
            </p:nvCxnSpPr>
            <p:spPr bwMode="auto">
              <a:xfrm>
                <a:off x="5682015" y="3497816"/>
                <a:ext cx="373212" cy="2247"/>
              </a:xfrm>
              <a:prstGeom prst="straightConnector1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02" name="Connecteur droit avec flèche 301"/>
              <p:cNvCxnSpPr/>
              <p:nvPr/>
            </p:nvCxnSpPr>
            <p:spPr bwMode="auto">
              <a:xfrm rot="5400000">
                <a:off x="6397170" y="4306515"/>
                <a:ext cx="498697" cy="0"/>
              </a:xfrm>
              <a:prstGeom prst="straightConnector1">
                <a:avLst/>
              </a:prstGeom>
              <a:ln w="38100">
                <a:headEnd type="none" w="med" len="med"/>
                <a:tailEnd type="triangle" w="lg" len="lg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96" name="ZoneTexte 295"/>
            <p:cNvSpPr txBox="1"/>
            <p:nvPr/>
          </p:nvSpPr>
          <p:spPr>
            <a:xfrm>
              <a:off x="6681802" y="1932637"/>
              <a:ext cx="428628" cy="453649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endParaRPr lang="fr-FR" b="1" dirty="0">
                <a:solidFill>
                  <a:srgbClr val="336600"/>
                </a:solidFill>
              </a:endParaRPr>
            </a:p>
          </p:txBody>
        </p:sp>
        <p:sp>
          <p:nvSpPr>
            <p:cNvPr id="297" name="ZoneTexte 296"/>
            <p:cNvSpPr txBox="1"/>
            <p:nvPr/>
          </p:nvSpPr>
          <p:spPr>
            <a:xfrm>
              <a:off x="6186168" y="1937847"/>
              <a:ext cx="428628" cy="453649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endParaRPr lang="fr-FR" b="1" dirty="0">
                <a:solidFill>
                  <a:srgbClr val="FFC000"/>
                </a:solidFill>
              </a:endParaRPr>
            </a:p>
          </p:txBody>
        </p:sp>
      </p:grpSp>
      <p:cxnSp>
        <p:nvCxnSpPr>
          <p:cNvPr id="303" name="Connecteur droit avec flèche 302"/>
          <p:cNvCxnSpPr/>
          <p:nvPr/>
        </p:nvCxnSpPr>
        <p:spPr bwMode="auto">
          <a:xfrm rot="10800000">
            <a:off x="7766050" y="2433638"/>
            <a:ext cx="339725" cy="1587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4" name="ZoneTexte 303"/>
          <p:cNvSpPr txBox="1"/>
          <p:nvPr/>
        </p:nvSpPr>
        <p:spPr bwMode="auto">
          <a:xfrm>
            <a:off x="8056512" y="2243861"/>
            <a:ext cx="220713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0000FF"/>
                </a:solidFill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7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7" dur="500"/>
                                        <p:tgtEl>
                                          <p:spTgt spid="18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2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/>
      <p:bldP spid="18465" grpId="0" animBg="1"/>
      <p:bldP spid="18442" grpId="0" animBg="1"/>
      <p:bldP spid="292" grpId="0" animBg="1"/>
      <p:bldP spid="29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2" name="Text Box 4"/>
          <p:cNvSpPr txBox="1">
            <a:spLocks noChangeArrowheads="1"/>
          </p:cNvSpPr>
          <p:nvPr/>
        </p:nvSpPr>
        <p:spPr bwMode="auto">
          <a:xfrm>
            <a:off x="3643306" y="25952"/>
            <a:ext cx="5429288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الدارة المندمجة للجامع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r>
              <a:rPr lang="fr-FR" sz="2000" b="1" u="sng" dirty="0">
                <a:solidFill>
                  <a:schemeClr val="tx1"/>
                </a:solidFill>
              </a:rPr>
              <a:t>SN74LS83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247817" name="Text Box 9"/>
          <p:cNvSpPr txBox="1">
            <a:spLocks noChangeArrowheads="1"/>
          </p:cNvSpPr>
          <p:nvPr/>
        </p:nvSpPr>
        <p:spPr bwMode="auto">
          <a:xfrm>
            <a:off x="3357554" y="13624"/>
            <a:ext cx="904870" cy="523220"/>
          </a:xfrm>
          <a:prstGeom prst="rect">
            <a:avLst/>
          </a:prstGeom>
          <a:solidFill>
            <a:srgbClr val="FFC0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r-FR" sz="2800" b="1" dirty="0">
                <a:solidFill>
                  <a:srgbClr val="FF0000"/>
                </a:solidFill>
              </a:rPr>
              <a:t>TTL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19465" name="Picture 5" descr="H:\AR0388-74LS83-Sumador-Binario-V1-1.jpg"/>
          <p:cNvPicPr>
            <a:picLocks noChangeAspect="1" noChangeArrowheads="1"/>
          </p:cNvPicPr>
          <p:nvPr/>
        </p:nvPicPr>
        <p:blipFill>
          <a:blip r:embed="rId2"/>
          <a:srcRect l="22812" t="24687" r="23750" b="26563"/>
          <a:stretch>
            <a:fillRect/>
          </a:stretch>
        </p:blipFill>
        <p:spPr bwMode="auto">
          <a:xfrm>
            <a:off x="5500688" y="3729038"/>
            <a:ext cx="3429000" cy="3128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6" name="Picture 2" descr="H:\media_934_93430a74-e677-452e-9fa8-84b5dc5e10f2_phpcOzM1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04100" y="571500"/>
            <a:ext cx="1550988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e 12"/>
          <p:cNvGrpSpPr>
            <a:grpSpLocks/>
          </p:cNvGrpSpPr>
          <p:nvPr/>
        </p:nvGrpSpPr>
        <p:grpSpPr bwMode="auto">
          <a:xfrm>
            <a:off x="0" y="1357313"/>
            <a:ext cx="4305300" cy="2638425"/>
            <a:chOff x="0" y="1433517"/>
            <a:chExt cx="4305300" cy="2638425"/>
          </a:xfrm>
        </p:grpSpPr>
        <p:pic>
          <p:nvPicPr>
            <p:cNvPr id="18446" name="Picture 1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1433517"/>
              <a:ext cx="4305300" cy="26384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ZoneTexte 10"/>
            <p:cNvSpPr txBox="1"/>
            <p:nvPr/>
          </p:nvSpPr>
          <p:spPr>
            <a:xfrm>
              <a:off x="1214414" y="2428868"/>
              <a:ext cx="1857388" cy="46166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2400" b="1" dirty="0">
                  <a:solidFill>
                    <a:schemeClr val="tx1"/>
                  </a:solidFill>
                </a:rPr>
                <a:t>SN74LS83</a:t>
              </a:r>
            </a:p>
          </p:txBody>
        </p:sp>
      </p:grpSp>
      <p:grpSp>
        <p:nvGrpSpPr>
          <p:cNvPr id="3" name="Groupe 8"/>
          <p:cNvGrpSpPr>
            <a:grpSpLocks/>
          </p:cNvGrpSpPr>
          <p:nvPr/>
        </p:nvGrpSpPr>
        <p:grpSpPr bwMode="auto">
          <a:xfrm>
            <a:off x="0" y="5054600"/>
            <a:ext cx="4932363" cy="1803400"/>
            <a:chOff x="0" y="5054802"/>
            <a:chExt cx="4932000" cy="1803198"/>
          </a:xfrm>
        </p:grpSpPr>
        <p:sp>
          <p:nvSpPr>
            <p:cNvPr id="18444" name="Rectangle 9"/>
            <p:cNvSpPr>
              <a:spLocks noChangeArrowheads="1"/>
            </p:cNvSpPr>
            <p:nvPr/>
          </p:nvSpPr>
          <p:spPr bwMode="auto">
            <a:xfrm>
              <a:off x="0" y="5058000"/>
              <a:ext cx="4932000" cy="180000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pic>
          <p:nvPicPr>
            <p:cNvPr id="12" name="Image 11"/>
            <p:cNvPicPr/>
            <p:nvPr/>
          </p:nvPicPr>
          <p:blipFill>
            <a:blip r:embed="rId5"/>
            <a:srcRect r="24083" b="18169"/>
            <a:stretch>
              <a:fillRect/>
            </a:stretch>
          </p:blipFill>
          <p:spPr bwMode="auto">
            <a:xfrm>
              <a:off x="0" y="5054802"/>
              <a:ext cx="4928825" cy="1785738"/>
            </a:xfrm>
            <a:prstGeom prst="rect">
              <a:avLst/>
            </a:prstGeom>
            <a:ln>
              <a:solidFill>
                <a:srgbClr val="FF0000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7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7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2" name="Text Box 4"/>
          <p:cNvSpPr txBox="1">
            <a:spLocks noChangeArrowheads="1"/>
          </p:cNvSpPr>
          <p:nvPr/>
        </p:nvSpPr>
        <p:spPr bwMode="auto">
          <a:xfrm>
            <a:off x="4500562" y="28494"/>
            <a:ext cx="4572032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الدارة المندمجة للجامع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r>
              <a:rPr lang="fr-FR" sz="2000" b="1" u="sng" dirty="0">
                <a:solidFill>
                  <a:schemeClr val="tx1"/>
                </a:solidFill>
                <a:cs typeface="Arabic Transparent" pitchFamily="2" charset="-78"/>
              </a:rPr>
              <a:t>CD4008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pic>
        <p:nvPicPr>
          <p:cNvPr id="247814" name="Picture 6" descr="4008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38"/>
            <a:ext cx="2857500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7815" name="Text Box 7"/>
          <p:cNvSpPr txBox="1">
            <a:spLocks noChangeArrowheads="1"/>
          </p:cNvSpPr>
          <p:nvPr/>
        </p:nvSpPr>
        <p:spPr bwMode="auto">
          <a:xfrm>
            <a:off x="3143240" y="0"/>
            <a:ext cx="1285884" cy="523220"/>
          </a:xfrm>
          <a:prstGeom prst="rect">
            <a:avLst/>
          </a:prstGeom>
          <a:solidFill>
            <a:srgbClr val="FFC000"/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800" b="1" dirty="0">
                <a:solidFill>
                  <a:srgbClr val="FF0000"/>
                </a:solidFill>
              </a:rPr>
              <a:t>CMOS</a:t>
            </a:r>
          </a:p>
        </p:txBody>
      </p:sp>
      <p:pic>
        <p:nvPicPr>
          <p:cNvPr id="20490" name="Picture 4" descr="H:\s-l16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64275" y="3984625"/>
            <a:ext cx="2879725" cy="287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1" name="Picture 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26163" y="500063"/>
            <a:ext cx="301783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e 8"/>
          <p:cNvGrpSpPr>
            <a:grpSpLocks/>
          </p:cNvGrpSpPr>
          <p:nvPr/>
        </p:nvGrpSpPr>
        <p:grpSpPr bwMode="auto">
          <a:xfrm>
            <a:off x="0" y="5054600"/>
            <a:ext cx="4932363" cy="1803400"/>
            <a:chOff x="0" y="5054802"/>
            <a:chExt cx="4932000" cy="1803198"/>
          </a:xfrm>
        </p:grpSpPr>
        <p:sp>
          <p:nvSpPr>
            <p:cNvPr id="19469" name="Rectangle 9"/>
            <p:cNvSpPr>
              <a:spLocks noChangeArrowheads="1"/>
            </p:cNvSpPr>
            <p:nvPr/>
          </p:nvSpPr>
          <p:spPr bwMode="auto">
            <a:xfrm>
              <a:off x="0" y="5058000"/>
              <a:ext cx="4932000" cy="180000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pic>
          <p:nvPicPr>
            <p:cNvPr id="11" name="Image 10"/>
            <p:cNvPicPr/>
            <p:nvPr/>
          </p:nvPicPr>
          <p:blipFill>
            <a:blip r:embed="rId5"/>
            <a:srcRect r="24083" b="18169"/>
            <a:stretch>
              <a:fillRect/>
            </a:stretch>
          </p:blipFill>
          <p:spPr bwMode="auto">
            <a:xfrm>
              <a:off x="0" y="5054802"/>
              <a:ext cx="4928825" cy="1785738"/>
            </a:xfrm>
            <a:prstGeom prst="rect">
              <a:avLst/>
            </a:prstGeom>
            <a:ln>
              <a:solidFill>
                <a:srgbClr val="FF0000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pic>
        <p:nvPicPr>
          <p:cNvPr id="19471" name="Picture 15" descr="H:\527712-10-10ICTQ1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14625" y="2428875"/>
            <a:ext cx="3276600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47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7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47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3"/>
          <p:cNvGrpSpPr>
            <a:grpSpLocks/>
          </p:cNvGrpSpPr>
          <p:nvPr/>
        </p:nvGrpSpPr>
        <p:grpSpPr bwMode="auto">
          <a:xfrm>
            <a:off x="214313" y="85725"/>
            <a:ext cx="3009900" cy="2057400"/>
            <a:chOff x="500034" y="0"/>
            <a:chExt cx="3009900" cy="2057400"/>
          </a:xfrm>
        </p:grpSpPr>
        <p:pic>
          <p:nvPicPr>
            <p:cNvPr id="20491" name="Picture 2" descr="H:\7480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00034" y="0"/>
              <a:ext cx="3009900" cy="205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2" name="Rectangle 5"/>
            <p:cNvSpPr>
              <a:spLocks noChangeArrowheads="1"/>
            </p:cNvSpPr>
            <p:nvPr/>
          </p:nvSpPr>
          <p:spPr bwMode="auto">
            <a:xfrm>
              <a:off x="1571604" y="857232"/>
              <a:ext cx="69762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b="1"/>
                <a:t>7480</a:t>
              </a:r>
            </a:p>
          </p:txBody>
        </p:sp>
      </p:grpSp>
      <p:pic>
        <p:nvPicPr>
          <p:cNvPr id="21507" name="Picture 3" descr="H:\sn7480n-ic-integrierte-schaltung-dip-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50" y="4286250"/>
            <a:ext cx="257175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9"/>
          <p:cNvPicPr>
            <a:picLocks noChangeAspect="1" noChangeArrowheads="1"/>
          </p:cNvPicPr>
          <p:nvPr/>
        </p:nvPicPr>
        <p:blipFill>
          <a:blip r:embed="rId4"/>
          <a:srcRect t="2713" r="5379" b="5051"/>
          <a:stretch>
            <a:fillRect/>
          </a:stretch>
        </p:blipFill>
        <p:spPr bwMode="auto">
          <a:xfrm>
            <a:off x="0" y="2357438"/>
            <a:ext cx="6786563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214810" y="0"/>
            <a:ext cx="4857784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الدارة المندمجة للجامع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1bit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r>
              <a:rPr lang="fr-FR" sz="2000" b="1" u="sng" dirty="0">
                <a:solidFill>
                  <a:schemeClr val="tx1"/>
                </a:solidFill>
                <a:cs typeface="Arabic Transparent" pitchFamily="2" charset="-78"/>
              </a:rPr>
              <a:t>SN74LS80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3" name="Groupe 8"/>
          <p:cNvGrpSpPr>
            <a:grpSpLocks/>
          </p:cNvGrpSpPr>
          <p:nvPr/>
        </p:nvGrpSpPr>
        <p:grpSpPr bwMode="auto">
          <a:xfrm>
            <a:off x="0" y="5054600"/>
            <a:ext cx="4932363" cy="1803400"/>
            <a:chOff x="0" y="5054802"/>
            <a:chExt cx="4932000" cy="1803198"/>
          </a:xfrm>
        </p:grpSpPr>
        <p:sp>
          <p:nvSpPr>
            <p:cNvPr id="20489" name="Rectangle 9"/>
            <p:cNvSpPr>
              <a:spLocks noChangeArrowheads="1"/>
            </p:cNvSpPr>
            <p:nvPr/>
          </p:nvSpPr>
          <p:spPr bwMode="auto">
            <a:xfrm>
              <a:off x="0" y="5058000"/>
              <a:ext cx="4932000" cy="1800000"/>
            </a:xfrm>
            <a:prstGeom prst="rect">
              <a:avLst/>
            </a:prstGeom>
            <a:solidFill>
              <a:srgbClr val="FFC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pic>
          <p:nvPicPr>
            <p:cNvPr id="11" name="Image 10"/>
            <p:cNvPicPr/>
            <p:nvPr/>
          </p:nvPicPr>
          <p:blipFill>
            <a:blip r:embed="rId5"/>
            <a:srcRect r="24083" b="18169"/>
            <a:stretch>
              <a:fillRect/>
            </a:stretch>
          </p:blipFill>
          <p:spPr bwMode="auto">
            <a:xfrm>
              <a:off x="0" y="5054802"/>
              <a:ext cx="4928825" cy="1785738"/>
            </a:xfrm>
            <a:prstGeom prst="rect">
              <a:avLst/>
            </a:prstGeom>
            <a:ln>
              <a:solidFill>
                <a:srgbClr val="FF0000"/>
              </a:solidFill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88" y="593725"/>
            <a:ext cx="6846887" cy="612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714744" y="71414"/>
            <a:ext cx="5286413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انجاز الدارة المندمجة للجامع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r>
              <a:rPr lang="fr-FR" sz="2000" b="1" u="sng" dirty="0">
                <a:solidFill>
                  <a:schemeClr val="tx1"/>
                </a:solidFill>
              </a:rPr>
              <a:t>SN74LS83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8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algn="r"/>
            <a:endParaRPr lang="fr-FR" b="1"/>
          </a:p>
        </p:txBody>
      </p:sp>
      <p:pic>
        <p:nvPicPr>
          <p:cNvPr id="22531" name="Picture 8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813" y="5286375"/>
            <a:ext cx="1187450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8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43838" y="1857375"/>
            <a:ext cx="131445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4" descr="H:\74LS47-7447-BCD-to-7-Segment-Decoder-Driver-1000x1000.jpg"/>
          <p:cNvPicPr>
            <a:picLocks noChangeAspect="1" noChangeArrowheads="1"/>
          </p:cNvPicPr>
          <p:nvPr/>
        </p:nvPicPr>
        <p:blipFill>
          <a:blip r:embed="rId3"/>
          <a:srcRect l="5952" t="16656" b="11906"/>
          <a:stretch>
            <a:fillRect/>
          </a:stretch>
        </p:blipFill>
        <p:spPr bwMode="auto">
          <a:xfrm>
            <a:off x="1258888" y="3422650"/>
            <a:ext cx="2303462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4" descr="H:\74LS47-7447-BCD-to-7-Segment-Decoder-Driver-1000x1000.jpg"/>
          <p:cNvPicPr>
            <a:picLocks noChangeAspect="1" noChangeArrowheads="1"/>
          </p:cNvPicPr>
          <p:nvPr/>
        </p:nvPicPr>
        <p:blipFill>
          <a:blip r:embed="rId3"/>
          <a:srcRect l="5952" t="16656" b="11906"/>
          <a:stretch>
            <a:fillRect/>
          </a:stretch>
        </p:blipFill>
        <p:spPr bwMode="auto">
          <a:xfrm>
            <a:off x="1258888" y="1373188"/>
            <a:ext cx="2303462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8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0"/>
            <a:ext cx="1187450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3" descr="D:\prz-dip04su.jpg"/>
          <p:cNvPicPr>
            <a:picLocks noChangeAspect="1" noChangeArrowheads="1"/>
          </p:cNvPicPr>
          <p:nvPr/>
        </p:nvPicPr>
        <p:blipFill>
          <a:blip r:embed="rId4"/>
          <a:srcRect l="18466" t="6294" r="14772" b="10054"/>
          <a:stretch>
            <a:fillRect/>
          </a:stretch>
        </p:blipFill>
        <p:spPr bwMode="auto">
          <a:xfrm>
            <a:off x="0" y="1320800"/>
            <a:ext cx="1187450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Picture 3" descr="D:\prz-dip04su.jpg"/>
          <p:cNvPicPr>
            <a:picLocks noChangeAspect="1" noChangeArrowheads="1"/>
          </p:cNvPicPr>
          <p:nvPr/>
        </p:nvPicPr>
        <p:blipFill>
          <a:blip r:embed="rId4"/>
          <a:srcRect l="18466" t="6294" r="14772" b="10054"/>
          <a:stretch>
            <a:fillRect/>
          </a:stretch>
        </p:blipFill>
        <p:spPr bwMode="auto">
          <a:xfrm>
            <a:off x="0" y="4106863"/>
            <a:ext cx="1187450" cy="111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8" name="Picture 5" descr="H:\AR0388-74LS83-Sumador-Binario-V1-1.jpg"/>
          <p:cNvPicPr>
            <a:picLocks noChangeAspect="1" noChangeArrowheads="1"/>
          </p:cNvPicPr>
          <p:nvPr/>
        </p:nvPicPr>
        <p:blipFill>
          <a:blip r:embed="rId5"/>
          <a:srcRect l="22812" t="24687" r="23750" b="26563"/>
          <a:stretch>
            <a:fillRect/>
          </a:stretch>
        </p:blipFill>
        <p:spPr bwMode="auto">
          <a:xfrm rot="-1665761">
            <a:off x="3209925" y="1997075"/>
            <a:ext cx="2736850" cy="249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9" name="Picture 4" descr="H:\74LS47-7447-BCD-to-7-Segment-Decoder-Driver-1000x1000.jpg"/>
          <p:cNvPicPr>
            <a:picLocks noChangeAspect="1" noChangeArrowheads="1"/>
          </p:cNvPicPr>
          <p:nvPr/>
        </p:nvPicPr>
        <p:blipFill>
          <a:blip r:embed="rId3"/>
          <a:srcRect l="5952" t="16656" b="11906"/>
          <a:stretch>
            <a:fillRect/>
          </a:stretch>
        </p:blipFill>
        <p:spPr bwMode="auto">
          <a:xfrm>
            <a:off x="5567363" y="2108200"/>
            <a:ext cx="2305050" cy="17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0" name="Picture 7" descr="H:\imag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86500" y="571500"/>
            <a:ext cx="2316163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3714744" y="71414"/>
            <a:ext cx="5286413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انجاز الدارة المندمجة للجامع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r>
              <a:rPr lang="fr-FR" sz="2000" b="1" u="sng" dirty="0">
                <a:solidFill>
                  <a:schemeClr val="tx1"/>
                </a:solidFill>
              </a:rPr>
              <a:t>SN74LS83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pic>
        <p:nvPicPr>
          <p:cNvPr id="14" name="Image 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29254" y="3571876"/>
            <a:ext cx="3664261" cy="32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9350" y="665163"/>
            <a:ext cx="6845300" cy="612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714744" y="71414"/>
            <a:ext cx="5286413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انجاز الدارة المندمجة للجامع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r>
              <a:rPr lang="fr-FR" sz="2000" b="1" u="sng" dirty="0">
                <a:solidFill>
                  <a:schemeClr val="tx1"/>
                </a:solidFill>
              </a:rPr>
              <a:t>SN74LS83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429256" y="285728"/>
            <a:ext cx="3500462" cy="110799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6600" b="1" dirty="0">
                <a:solidFill>
                  <a:schemeClr val="tx1"/>
                </a:solidFill>
              </a:rPr>
              <a:t>6 + 3 = 9</a:t>
            </a:r>
          </a:p>
        </p:txBody>
      </p:sp>
      <p:pic>
        <p:nvPicPr>
          <p:cNvPr id="8" name="Imag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9350" y="665163"/>
            <a:ext cx="6845300" cy="612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714744" y="71414"/>
            <a:ext cx="5286413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انجاز الدارة المندمجة للجامع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r>
              <a:rPr lang="fr-FR" sz="2000" b="1" u="sng" dirty="0">
                <a:solidFill>
                  <a:schemeClr val="tx1"/>
                </a:solidFill>
              </a:rPr>
              <a:t>SN74LS83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616010" y="6514482"/>
            <a:ext cx="111600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kern="1000" spc="270" dirty="0" smtClean="0">
                <a:solidFill>
                  <a:srgbClr val="0000FF"/>
                </a:solidFill>
              </a:rPr>
              <a:t>0 1 1 0</a:t>
            </a:r>
            <a:endParaRPr lang="fr-FR" sz="1400" b="1" kern="1000" spc="270" dirty="0">
              <a:solidFill>
                <a:srgbClr val="0000FF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616142" y="6500834"/>
            <a:ext cx="1116000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b="1" kern="1000" spc="270" dirty="0" smtClean="0">
                <a:solidFill>
                  <a:srgbClr val="0000FF"/>
                </a:solidFill>
              </a:rPr>
              <a:t>1 1 0 0</a:t>
            </a:r>
            <a:endParaRPr lang="fr-FR" sz="1400" b="1" kern="1000" spc="27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6" descr="H:\Sans titre78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61975"/>
            <a:ext cx="9158288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714744" y="71414"/>
            <a:ext cx="5286413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انجاز الدارة المندمجة للجامع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r>
              <a:rPr lang="fr-FR" sz="2000" b="1" u="sng" dirty="0">
                <a:solidFill>
                  <a:schemeClr val="tx1"/>
                </a:solidFill>
              </a:rPr>
              <a:t>CD4008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H:\Sans titre7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61975"/>
            <a:ext cx="9158288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714744" y="71414"/>
            <a:ext cx="5286413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انجاز الدارة المندمجة للجامع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r>
              <a:rPr lang="fr-FR" sz="2000" b="1" u="sng" dirty="0">
                <a:solidFill>
                  <a:schemeClr val="tx1"/>
                </a:solidFill>
              </a:rPr>
              <a:t>CD4008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 descr="H:\Sans titre44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500"/>
            <a:ext cx="9158288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714744" y="71414"/>
            <a:ext cx="5286413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انجاز الدارة المندمجة للجامع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r>
              <a:rPr lang="fr-FR" sz="2000" b="1" u="sng" dirty="0">
                <a:solidFill>
                  <a:schemeClr val="tx1"/>
                </a:solidFill>
              </a:rPr>
              <a:t>CD4008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ext Box 6"/>
          <p:cNvSpPr txBox="1">
            <a:spLocks noChangeArrowheads="1"/>
          </p:cNvSpPr>
          <p:nvPr/>
        </p:nvSpPr>
        <p:spPr bwMode="auto">
          <a:xfrm>
            <a:off x="684213" y="909638"/>
            <a:ext cx="82438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  <a:defRPr/>
            </a:pPr>
            <a:endParaRPr lang="en-US" b="1">
              <a:cs typeface="Arabic Transparent" pitchFamily="2" charset="-78"/>
            </a:endParaRPr>
          </a:p>
        </p:txBody>
      </p:sp>
      <p:sp>
        <p:nvSpPr>
          <p:cNvPr id="148812" name="Rectangle 332"/>
          <p:cNvSpPr>
            <a:spLocks noChangeArrowheads="1"/>
          </p:cNvSpPr>
          <p:nvPr/>
        </p:nvSpPr>
        <p:spPr bwMode="auto">
          <a:xfrm>
            <a:off x="7956582" y="106363"/>
            <a:ext cx="11874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fr-FR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5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ـ الطارح</a:t>
            </a:r>
            <a:r>
              <a:rPr lang="fr-FR" b="1" dirty="0">
                <a:cs typeface="Arabic Transparent" pitchFamily="2" charset="-78"/>
              </a:rPr>
              <a:t> </a:t>
            </a:r>
            <a:endParaRPr lang="en-US" b="1" dirty="0">
              <a:cs typeface="Arabic Transparent" pitchFamily="2" charset="-78"/>
            </a:endParaRPr>
          </a:p>
        </p:txBody>
      </p:sp>
      <p:sp>
        <p:nvSpPr>
          <p:cNvPr id="148813" name="Rectangle 333"/>
          <p:cNvSpPr>
            <a:spLocks noChangeArrowheads="1"/>
          </p:cNvSpPr>
          <p:nvPr/>
        </p:nvSpPr>
        <p:spPr bwMode="auto">
          <a:xfrm>
            <a:off x="7429520" y="490538"/>
            <a:ext cx="17319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1ـ نصف الطارح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 dirty="0"/>
              <a:t> </a:t>
            </a:r>
            <a:endParaRPr lang="en-US" b="1" dirty="0"/>
          </a:p>
        </p:txBody>
      </p:sp>
      <p:sp>
        <p:nvSpPr>
          <p:cNvPr id="148814" name="Rectangle 334"/>
          <p:cNvSpPr>
            <a:spLocks noChangeArrowheads="1"/>
          </p:cNvSpPr>
          <p:nvPr/>
        </p:nvSpPr>
        <p:spPr bwMode="auto">
          <a:xfrm>
            <a:off x="-32" y="485775"/>
            <a:ext cx="7643866" cy="78483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نصف الطارح عبارة عن دارة منطقية ذات مدخلين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a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،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b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و مخرجين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،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R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، بحيث هذه الدارة</a:t>
            </a:r>
          </a:p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تقوم بعملية الطرح بين بيتين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(2bits)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دون الأخذ بعين الاعتبار الباقي الناتج عن البيتين السابقين.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8842" name="Text Box 362"/>
          <p:cNvSpPr txBox="1">
            <a:spLocks noChangeArrowheads="1"/>
          </p:cNvSpPr>
          <p:nvPr/>
        </p:nvSpPr>
        <p:spPr bwMode="auto">
          <a:xfrm>
            <a:off x="5643570" y="1785926"/>
            <a:ext cx="330676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336600"/>
                </a:solidFill>
                <a:cs typeface="Arabic Transparent" pitchFamily="2" charset="-78"/>
              </a:rPr>
              <a:t>نصف الطارح لعدد </a:t>
            </a:r>
            <a:r>
              <a:rPr lang="fr-FR" b="1" u="sng" dirty="0">
                <a:solidFill>
                  <a:srgbClr val="336600"/>
                </a:solidFill>
                <a:cs typeface="Arabic Transparent" pitchFamily="2" charset="-78"/>
              </a:rPr>
              <a:t>2 </a:t>
            </a:r>
            <a:r>
              <a:rPr lang="ar-DZ" b="1" u="sng" dirty="0">
                <a:solidFill>
                  <a:srgbClr val="336600"/>
                </a:solidFill>
                <a:cs typeface="Arabic Transparent" pitchFamily="2" charset="-78"/>
              </a:rPr>
              <a:t> بيت </a:t>
            </a:r>
            <a:r>
              <a:rPr lang="fr-FR" b="1" u="sng" dirty="0">
                <a:solidFill>
                  <a:srgbClr val="336600"/>
                </a:solidFill>
                <a:cs typeface="Arabic Transparent" pitchFamily="2" charset="-78"/>
              </a:rPr>
              <a:t>(bit)</a:t>
            </a:r>
            <a:r>
              <a:rPr lang="ar-DZ" b="1" u="sng" dirty="0">
                <a:solidFill>
                  <a:srgbClr val="336600"/>
                </a:solidFill>
                <a:cs typeface="Arabic Transparent" pitchFamily="2" charset="-78"/>
              </a:rPr>
              <a:t>.</a:t>
            </a:r>
            <a:endParaRPr lang="fr-FR" b="1" u="sng" dirty="0">
              <a:solidFill>
                <a:srgbClr val="336600"/>
              </a:solidFill>
              <a:cs typeface="Arabic Transparent" pitchFamily="2" charset="-78"/>
            </a:endParaRPr>
          </a:p>
        </p:txBody>
      </p:sp>
      <p:grpSp>
        <p:nvGrpSpPr>
          <p:cNvPr id="2" name="Groupe 164"/>
          <p:cNvGrpSpPr>
            <a:grpSpLocks/>
          </p:cNvGrpSpPr>
          <p:nvPr/>
        </p:nvGrpSpPr>
        <p:grpSpPr bwMode="auto">
          <a:xfrm>
            <a:off x="1428750" y="1785938"/>
            <a:ext cx="2914650" cy="908050"/>
            <a:chOff x="-1066852" y="1565249"/>
            <a:chExt cx="2914670" cy="908063"/>
          </a:xfrm>
        </p:grpSpPr>
        <p:sp>
          <p:nvSpPr>
            <p:cNvPr id="132" name="Line 448"/>
            <p:cNvSpPr>
              <a:spLocks noChangeShapeType="1"/>
            </p:cNvSpPr>
            <p:nvPr/>
          </p:nvSpPr>
          <p:spPr bwMode="auto">
            <a:xfrm>
              <a:off x="-644574" y="1777977"/>
              <a:ext cx="361952" cy="158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33" name="Line 449"/>
            <p:cNvSpPr>
              <a:spLocks noChangeShapeType="1"/>
            </p:cNvSpPr>
            <p:nvPr/>
          </p:nvSpPr>
          <p:spPr bwMode="auto">
            <a:xfrm>
              <a:off x="-644574" y="2206608"/>
              <a:ext cx="360365" cy="158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34" name="Rectangle 451"/>
            <p:cNvSpPr>
              <a:spLocks noChangeArrowheads="1"/>
            </p:cNvSpPr>
            <p:nvPr/>
          </p:nvSpPr>
          <p:spPr bwMode="auto">
            <a:xfrm>
              <a:off x="-285797" y="1571599"/>
              <a:ext cx="1228733" cy="901713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135" name="Line 452"/>
            <p:cNvSpPr>
              <a:spLocks noChangeShapeType="1"/>
            </p:cNvSpPr>
            <p:nvPr/>
          </p:nvSpPr>
          <p:spPr bwMode="auto">
            <a:xfrm>
              <a:off x="942937" y="1841478"/>
              <a:ext cx="360365" cy="158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8823" name="Line 450"/>
            <p:cNvSpPr>
              <a:spLocks noChangeShapeType="1"/>
            </p:cNvSpPr>
            <p:nvPr/>
          </p:nvSpPr>
          <p:spPr bwMode="auto">
            <a:xfrm>
              <a:off x="-560422" y="2343137"/>
              <a:ext cx="274638" cy="158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137" name="Text Box 475"/>
            <p:cNvSpPr txBox="1">
              <a:spLocks noChangeArrowheads="1"/>
            </p:cNvSpPr>
            <p:nvPr/>
          </p:nvSpPr>
          <p:spPr bwMode="auto">
            <a:xfrm>
              <a:off x="-63540" y="1695437"/>
              <a:ext cx="720725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ar-DZ" b="1" dirty="0">
                  <a:solidFill>
                    <a:schemeClr val="tx1"/>
                  </a:solidFill>
                </a:rPr>
                <a:t>الطارح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38" name="Text Box 476"/>
            <p:cNvSpPr txBox="1">
              <a:spLocks noChangeArrowheads="1"/>
            </p:cNvSpPr>
            <p:nvPr/>
          </p:nvSpPr>
          <p:spPr bwMode="auto">
            <a:xfrm>
              <a:off x="-399219" y="2036750"/>
              <a:ext cx="1368425" cy="30778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Soustracteur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39" name="Line 452"/>
            <p:cNvSpPr>
              <a:spLocks noChangeShapeType="1"/>
            </p:cNvSpPr>
            <p:nvPr/>
          </p:nvSpPr>
          <p:spPr bwMode="auto">
            <a:xfrm>
              <a:off x="942937" y="2279634"/>
              <a:ext cx="36036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40" name="ZoneTexte 139"/>
            <p:cNvSpPr txBox="1"/>
            <p:nvPr/>
          </p:nvSpPr>
          <p:spPr>
            <a:xfrm>
              <a:off x="-1066852" y="1993877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 err="1">
                  <a:solidFill>
                    <a:schemeClr val="tx1"/>
                  </a:solidFill>
                </a:rPr>
                <a:t>Bn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41" name="ZoneTexte 140"/>
            <p:cNvSpPr txBox="1"/>
            <p:nvPr/>
          </p:nvSpPr>
          <p:spPr>
            <a:xfrm>
              <a:off x="-1057327" y="1565249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An</a:t>
              </a:r>
            </a:p>
          </p:txBody>
        </p:sp>
        <p:sp>
          <p:nvSpPr>
            <p:cNvPr id="142" name="ZoneTexte 141"/>
            <p:cNvSpPr txBox="1"/>
            <p:nvPr/>
          </p:nvSpPr>
          <p:spPr>
            <a:xfrm>
              <a:off x="1271552" y="1636687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Sn</a:t>
              </a:r>
            </a:p>
          </p:txBody>
        </p:sp>
        <p:sp>
          <p:nvSpPr>
            <p:cNvPr id="143" name="ZoneTexte 142"/>
            <p:cNvSpPr txBox="1"/>
            <p:nvPr/>
          </p:nvSpPr>
          <p:spPr>
            <a:xfrm>
              <a:off x="1276314" y="2065315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Rn</a:t>
              </a:r>
            </a:p>
          </p:txBody>
        </p:sp>
      </p:grpSp>
      <p:sp>
        <p:nvSpPr>
          <p:cNvPr id="87" name="Rectangle 176"/>
          <p:cNvSpPr>
            <a:spLocks noChangeArrowheads="1"/>
          </p:cNvSpPr>
          <p:nvPr/>
        </p:nvSpPr>
        <p:spPr bwMode="auto">
          <a:xfrm>
            <a:off x="353986" y="3984625"/>
            <a:ext cx="32573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b="1">
                <a:solidFill>
                  <a:schemeClr val="tx1"/>
                </a:solidFill>
                <a:cs typeface="Times New Roman" pitchFamily="18" charset="0"/>
              </a:rPr>
              <a:t>b</a:t>
            </a:r>
          </a:p>
        </p:txBody>
      </p:sp>
      <p:sp>
        <p:nvSpPr>
          <p:cNvPr id="88" name="Rectangle 177"/>
          <p:cNvSpPr>
            <a:spLocks noChangeArrowheads="1"/>
          </p:cNvSpPr>
          <p:nvPr/>
        </p:nvSpPr>
        <p:spPr bwMode="auto">
          <a:xfrm>
            <a:off x="815948" y="3970338"/>
            <a:ext cx="31290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9" name="Rectangle 178"/>
          <p:cNvSpPr>
            <a:spLocks noChangeArrowheads="1"/>
          </p:cNvSpPr>
          <p:nvPr/>
        </p:nvSpPr>
        <p:spPr bwMode="auto">
          <a:xfrm>
            <a:off x="1346031" y="3986213"/>
            <a:ext cx="33855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90" name="Rectangle 179"/>
          <p:cNvSpPr>
            <a:spLocks noChangeArrowheads="1"/>
          </p:cNvSpPr>
          <p:nvPr/>
        </p:nvSpPr>
        <p:spPr bwMode="auto">
          <a:xfrm>
            <a:off x="1908006" y="3986645"/>
            <a:ext cx="35137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109" name="Rectangle 184"/>
          <p:cNvSpPr>
            <a:spLocks noChangeArrowheads="1"/>
          </p:cNvSpPr>
          <p:nvPr/>
        </p:nvSpPr>
        <p:spPr bwMode="auto">
          <a:xfrm>
            <a:off x="858811" y="436793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10" name="Rectangle 186"/>
          <p:cNvSpPr>
            <a:spLocks noChangeArrowheads="1"/>
          </p:cNvSpPr>
          <p:nvPr/>
        </p:nvSpPr>
        <p:spPr bwMode="auto">
          <a:xfrm>
            <a:off x="849286" y="4733060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15" name="Rectangle 187"/>
          <p:cNvSpPr>
            <a:spLocks noChangeArrowheads="1"/>
          </p:cNvSpPr>
          <p:nvPr/>
        </p:nvSpPr>
        <p:spPr bwMode="auto">
          <a:xfrm>
            <a:off x="858811" y="5098974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36" name="Rectangle 188"/>
          <p:cNvSpPr>
            <a:spLocks noChangeArrowheads="1"/>
          </p:cNvSpPr>
          <p:nvPr/>
        </p:nvSpPr>
        <p:spPr bwMode="auto">
          <a:xfrm>
            <a:off x="852461" y="546261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44" name="Rectangle 189"/>
          <p:cNvSpPr>
            <a:spLocks noChangeArrowheads="1"/>
          </p:cNvSpPr>
          <p:nvPr/>
        </p:nvSpPr>
        <p:spPr bwMode="auto">
          <a:xfrm>
            <a:off x="334936" y="4364760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56" name="Rectangle 190"/>
          <p:cNvSpPr>
            <a:spLocks noChangeArrowheads="1"/>
          </p:cNvSpPr>
          <p:nvPr/>
        </p:nvSpPr>
        <p:spPr bwMode="auto">
          <a:xfrm>
            <a:off x="328586" y="474258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57" name="Rectangle 191"/>
          <p:cNvSpPr>
            <a:spLocks noChangeArrowheads="1"/>
          </p:cNvSpPr>
          <p:nvPr/>
        </p:nvSpPr>
        <p:spPr bwMode="auto">
          <a:xfrm>
            <a:off x="320648" y="511408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58" name="Rectangle 192"/>
          <p:cNvSpPr>
            <a:spLocks noChangeArrowheads="1"/>
          </p:cNvSpPr>
          <p:nvPr/>
        </p:nvSpPr>
        <p:spPr bwMode="auto">
          <a:xfrm>
            <a:off x="326998" y="5465790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61" name="Rectangle 193"/>
          <p:cNvSpPr>
            <a:spLocks noChangeArrowheads="1"/>
          </p:cNvSpPr>
          <p:nvPr/>
        </p:nvSpPr>
        <p:spPr bwMode="auto">
          <a:xfrm>
            <a:off x="1433458" y="436793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63" name="Rectangle 194"/>
          <p:cNvSpPr>
            <a:spLocks noChangeArrowheads="1"/>
          </p:cNvSpPr>
          <p:nvPr/>
        </p:nvSpPr>
        <p:spPr bwMode="auto">
          <a:xfrm>
            <a:off x="1422346" y="4734648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65" name="Rectangle 195"/>
          <p:cNvSpPr>
            <a:spLocks noChangeArrowheads="1"/>
          </p:cNvSpPr>
          <p:nvPr/>
        </p:nvSpPr>
        <p:spPr bwMode="auto">
          <a:xfrm>
            <a:off x="1410217" y="5095799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66" name="Rectangle 196"/>
          <p:cNvSpPr>
            <a:spLocks noChangeArrowheads="1"/>
          </p:cNvSpPr>
          <p:nvPr/>
        </p:nvSpPr>
        <p:spPr bwMode="auto">
          <a:xfrm>
            <a:off x="1424505" y="547372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71" name="Rectangle 197"/>
          <p:cNvSpPr>
            <a:spLocks noChangeArrowheads="1"/>
          </p:cNvSpPr>
          <p:nvPr/>
        </p:nvSpPr>
        <p:spPr bwMode="auto">
          <a:xfrm>
            <a:off x="1914752" y="4353751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72" name="Rectangle 198"/>
          <p:cNvSpPr>
            <a:spLocks noChangeArrowheads="1"/>
          </p:cNvSpPr>
          <p:nvPr/>
        </p:nvSpPr>
        <p:spPr bwMode="auto">
          <a:xfrm>
            <a:off x="1917927" y="4733163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75" name="Rectangle 413"/>
          <p:cNvSpPr>
            <a:spLocks noChangeArrowheads="1"/>
          </p:cNvSpPr>
          <p:nvPr/>
        </p:nvSpPr>
        <p:spPr bwMode="auto">
          <a:xfrm>
            <a:off x="1000100" y="3500438"/>
            <a:ext cx="12620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جدول الحقيقة:</a:t>
            </a:r>
            <a:endParaRPr lang="fr-FR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3" name="Groupe 116"/>
          <p:cNvGrpSpPr>
            <a:grpSpLocks/>
          </p:cNvGrpSpPr>
          <p:nvPr/>
        </p:nvGrpSpPr>
        <p:grpSpPr bwMode="auto">
          <a:xfrm>
            <a:off x="241300" y="3987800"/>
            <a:ext cx="2071688" cy="1844675"/>
            <a:chOff x="5715800" y="2420171"/>
            <a:chExt cx="2070915" cy="1844698"/>
          </a:xfrm>
        </p:grpSpPr>
        <p:cxnSp>
          <p:nvCxnSpPr>
            <p:cNvPr id="178" name="Connecteur droit 177"/>
            <p:cNvCxnSpPr/>
            <p:nvPr/>
          </p:nvCxnSpPr>
          <p:spPr bwMode="auto">
            <a:xfrm>
              <a:off x="5715800" y="2428109"/>
              <a:ext cx="207091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79" name="Connecteur droit 178"/>
            <p:cNvCxnSpPr/>
            <p:nvPr/>
          </p:nvCxnSpPr>
          <p:spPr bwMode="auto">
            <a:xfrm>
              <a:off x="5715800" y="2785301"/>
              <a:ext cx="2070915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0" name="Connecteur droit 179"/>
            <p:cNvCxnSpPr/>
            <p:nvPr/>
          </p:nvCxnSpPr>
          <p:spPr bwMode="auto">
            <a:xfrm>
              <a:off x="5715800" y="3152018"/>
              <a:ext cx="207091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1" name="Connecteur droit 180"/>
            <p:cNvCxnSpPr/>
            <p:nvPr/>
          </p:nvCxnSpPr>
          <p:spPr bwMode="auto">
            <a:xfrm>
              <a:off x="5715800" y="3523498"/>
              <a:ext cx="207091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2" name="Connecteur droit 181"/>
            <p:cNvCxnSpPr/>
            <p:nvPr/>
          </p:nvCxnSpPr>
          <p:spPr bwMode="auto">
            <a:xfrm>
              <a:off x="5715800" y="3877514"/>
              <a:ext cx="2070915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3" name="Connecteur droit 182"/>
            <p:cNvCxnSpPr/>
            <p:nvPr/>
          </p:nvCxnSpPr>
          <p:spPr bwMode="auto">
            <a:xfrm>
              <a:off x="5715800" y="4252169"/>
              <a:ext cx="2070915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4" name="Connecteur droit 183"/>
            <p:cNvCxnSpPr/>
            <p:nvPr/>
          </p:nvCxnSpPr>
          <p:spPr bwMode="auto">
            <a:xfrm rot="5400000">
              <a:off x="4806942" y="3336964"/>
              <a:ext cx="1835173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5" name="Connecteur droit 184"/>
            <p:cNvCxnSpPr/>
            <p:nvPr/>
          </p:nvCxnSpPr>
          <p:spPr bwMode="auto">
            <a:xfrm rot="5400000">
              <a:off x="5298090" y="3345696"/>
              <a:ext cx="1836760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6" name="Connecteur droit 185"/>
            <p:cNvCxnSpPr/>
            <p:nvPr/>
          </p:nvCxnSpPr>
          <p:spPr bwMode="auto">
            <a:xfrm rot="5400000">
              <a:off x="5850334" y="3345696"/>
              <a:ext cx="1836760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7" name="Connecteur droit 186"/>
            <p:cNvCxnSpPr/>
            <p:nvPr/>
          </p:nvCxnSpPr>
          <p:spPr bwMode="auto">
            <a:xfrm rot="5400000">
              <a:off x="6369252" y="3345696"/>
              <a:ext cx="183676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8" name="Connecteur droit 187"/>
            <p:cNvCxnSpPr/>
            <p:nvPr/>
          </p:nvCxnSpPr>
          <p:spPr bwMode="auto">
            <a:xfrm rot="5400000">
              <a:off x="6862781" y="3339346"/>
              <a:ext cx="1836760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9" name="Rectangle 195"/>
          <p:cNvSpPr>
            <a:spLocks noChangeArrowheads="1"/>
          </p:cNvSpPr>
          <p:nvPr/>
        </p:nvSpPr>
        <p:spPr bwMode="auto">
          <a:xfrm>
            <a:off x="1914506" y="510176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00" name="Rectangle 196"/>
          <p:cNvSpPr>
            <a:spLocks noChangeArrowheads="1"/>
          </p:cNvSpPr>
          <p:nvPr/>
        </p:nvSpPr>
        <p:spPr bwMode="auto">
          <a:xfrm>
            <a:off x="1928794" y="547082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21" name="AutoShape 206"/>
          <p:cNvSpPr>
            <a:spLocks noChangeArrowheads="1"/>
          </p:cNvSpPr>
          <p:nvPr/>
        </p:nvSpPr>
        <p:spPr bwMode="auto">
          <a:xfrm>
            <a:off x="2643171" y="4146555"/>
            <a:ext cx="460382" cy="152402"/>
          </a:xfrm>
          <a:prstGeom prst="rightArrow">
            <a:avLst>
              <a:gd name="adj1" fmla="val 50000"/>
              <a:gd name="adj2" fmla="val 6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>
              <a:defRPr/>
            </a:pPr>
            <a:endParaRPr lang="fr-FR" b="1"/>
          </a:p>
        </p:txBody>
      </p:sp>
      <p:sp>
        <p:nvSpPr>
          <p:cNvPr id="222" name="AutoShape 204"/>
          <p:cNvSpPr>
            <a:spLocks noChangeArrowheads="1"/>
          </p:cNvSpPr>
          <p:nvPr/>
        </p:nvSpPr>
        <p:spPr bwMode="auto">
          <a:xfrm>
            <a:off x="2630465" y="5227651"/>
            <a:ext cx="460382" cy="152402"/>
          </a:xfrm>
          <a:prstGeom prst="rightArrow">
            <a:avLst>
              <a:gd name="adj1" fmla="val 50000"/>
              <a:gd name="adj2" fmla="val 6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>
              <a:defRPr/>
            </a:pPr>
            <a:endParaRPr lang="fr-FR" b="1"/>
          </a:p>
        </p:txBody>
      </p:sp>
      <p:sp>
        <p:nvSpPr>
          <p:cNvPr id="223" name="Text Box 415"/>
          <p:cNvSpPr txBox="1">
            <a:spLocks noChangeArrowheads="1"/>
          </p:cNvSpPr>
          <p:nvPr/>
        </p:nvSpPr>
        <p:spPr bwMode="auto">
          <a:xfrm>
            <a:off x="3000364" y="3562353"/>
            <a:ext cx="166052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0000FF"/>
                </a:solidFill>
              </a:rPr>
              <a:t>المعادلات المنطقية</a:t>
            </a:r>
            <a:endParaRPr lang="fr-FR" b="1" u="sng" dirty="0">
              <a:solidFill>
                <a:srgbClr val="0000FF"/>
              </a:solidFill>
            </a:endParaRPr>
          </a:p>
        </p:txBody>
      </p:sp>
      <p:grpSp>
        <p:nvGrpSpPr>
          <p:cNvPr id="4" name="Groupe 119"/>
          <p:cNvGrpSpPr>
            <a:grpSpLocks/>
          </p:cNvGrpSpPr>
          <p:nvPr/>
        </p:nvGrpSpPr>
        <p:grpSpPr bwMode="auto">
          <a:xfrm>
            <a:off x="3286125" y="4071938"/>
            <a:ext cx="1403350" cy="369887"/>
            <a:chOff x="4214810" y="3559734"/>
            <a:chExt cx="1402948" cy="369332"/>
          </a:xfrm>
        </p:grpSpPr>
        <p:grpSp>
          <p:nvGrpSpPr>
            <p:cNvPr id="5" name="Groupe 118"/>
            <p:cNvGrpSpPr>
              <a:grpSpLocks/>
            </p:cNvGrpSpPr>
            <p:nvPr/>
          </p:nvGrpSpPr>
          <p:grpSpPr bwMode="auto">
            <a:xfrm>
              <a:off x="4813127" y="3612042"/>
              <a:ext cx="544356" cy="11096"/>
              <a:chOff x="4240028" y="3540483"/>
              <a:chExt cx="544356" cy="11096"/>
            </a:xfrm>
          </p:grpSpPr>
          <p:sp>
            <p:nvSpPr>
              <p:cNvPr id="227" name="Line 468"/>
              <p:cNvSpPr>
                <a:spLocks noChangeShapeType="1"/>
              </p:cNvSpPr>
              <p:nvPr/>
            </p:nvSpPr>
            <p:spPr bwMode="auto">
              <a:xfrm>
                <a:off x="4240028" y="3540483"/>
                <a:ext cx="14442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228" name="Line 469"/>
              <p:cNvSpPr>
                <a:spLocks noChangeShapeType="1"/>
              </p:cNvSpPr>
              <p:nvPr/>
            </p:nvSpPr>
            <p:spPr bwMode="auto">
              <a:xfrm>
                <a:off x="4639963" y="3551579"/>
                <a:ext cx="14442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28805" name="Rectangle 117"/>
            <p:cNvSpPr>
              <a:spLocks noChangeArrowheads="1"/>
            </p:cNvSpPr>
            <p:nvPr/>
          </p:nvSpPr>
          <p:spPr bwMode="auto">
            <a:xfrm>
              <a:off x="4214810" y="3559734"/>
              <a:ext cx="140294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b="1">
                  <a:ea typeface="Times New Roman" pitchFamily="18" charset="0"/>
                  <a:cs typeface="Arabic Transparent" pitchFamily="2" charset="-78"/>
                </a:rPr>
                <a:t>S = ab + ab</a:t>
              </a:r>
              <a:endParaRPr lang="fr-FR" b="1">
                <a:ea typeface="Times New Roman" pitchFamily="18" charset="0"/>
                <a:cs typeface="Arabic Transparent" pitchFamily="2" charset="-78"/>
              </a:endParaRPr>
            </a:p>
          </p:txBody>
        </p:sp>
      </p:grpSp>
      <p:grpSp>
        <p:nvGrpSpPr>
          <p:cNvPr id="91" name="Groupe 90"/>
          <p:cNvGrpSpPr/>
          <p:nvPr/>
        </p:nvGrpSpPr>
        <p:grpSpPr>
          <a:xfrm>
            <a:off x="3286125" y="4552950"/>
            <a:ext cx="1133475" cy="369888"/>
            <a:chOff x="3286125" y="4552950"/>
            <a:chExt cx="1133475" cy="369888"/>
          </a:xfrm>
        </p:grpSpPr>
        <p:sp>
          <p:nvSpPr>
            <p:cNvPr id="230" name="Oval 205"/>
            <p:cNvSpPr>
              <a:spLocks noChangeAspect="1" noChangeArrowheads="1"/>
            </p:cNvSpPr>
            <p:nvPr/>
          </p:nvSpPr>
          <p:spPr bwMode="auto">
            <a:xfrm>
              <a:off x="3932670" y="4627995"/>
              <a:ext cx="193675" cy="193675"/>
            </a:xfrm>
            <a:prstGeom prst="ellips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28803" name="Rectangle 120"/>
            <p:cNvSpPr>
              <a:spLocks noChangeArrowheads="1"/>
            </p:cNvSpPr>
            <p:nvPr/>
          </p:nvSpPr>
          <p:spPr bwMode="auto">
            <a:xfrm>
              <a:off x="3286125" y="4552950"/>
              <a:ext cx="1133475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b="1" dirty="0">
                  <a:ea typeface="Times New Roman" pitchFamily="18" charset="0"/>
                  <a:cs typeface="Arabic Transparent" pitchFamily="2" charset="-78"/>
                </a:rPr>
                <a:t>S = a + b</a:t>
              </a:r>
              <a:endParaRPr lang="fr-FR" b="1" dirty="0">
                <a:ea typeface="Times New Roman" pitchFamily="18" charset="0"/>
                <a:cs typeface="Arabic Transparent" pitchFamily="2" charset="-78"/>
              </a:endParaRPr>
            </a:p>
          </p:txBody>
        </p:sp>
      </p:grpSp>
      <p:grpSp>
        <p:nvGrpSpPr>
          <p:cNvPr id="7" name="Groupe 272"/>
          <p:cNvGrpSpPr>
            <a:grpSpLocks/>
          </p:cNvGrpSpPr>
          <p:nvPr/>
        </p:nvGrpSpPr>
        <p:grpSpPr bwMode="auto">
          <a:xfrm>
            <a:off x="3286125" y="5140325"/>
            <a:ext cx="1020763" cy="369888"/>
            <a:chOff x="3286113" y="5140311"/>
            <a:chExt cx="1021433" cy="369332"/>
          </a:xfrm>
        </p:grpSpPr>
        <p:sp>
          <p:nvSpPr>
            <p:cNvPr id="232" name="Rectangle 231"/>
            <p:cNvSpPr/>
            <p:nvPr/>
          </p:nvSpPr>
          <p:spPr>
            <a:xfrm>
              <a:off x="3286113" y="5140311"/>
              <a:ext cx="1021433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R = a</a:t>
              </a:r>
              <a:r>
                <a:rPr lang="fr-FR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 </a:t>
              </a:r>
              <a:r>
                <a:rPr lang="ar-DZ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.</a:t>
              </a:r>
              <a:r>
                <a:rPr lang="en-GB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cxnSp>
          <p:nvCxnSpPr>
            <p:cNvPr id="233" name="Connecteur droit 232"/>
            <p:cNvCxnSpPr/>
            <p:nvPr/>
          </p:nvCxnSpPr>
          <p:spPr bwMode="auto">
            <a:xfrm rot="16200000" flipH="1">
              <a:off x="3882611" y="5121925"/>
              <a:ext cx="0" cy="14455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74" name="Rectangle 428"/>
          <p:cNvSpPr>
            <a:spLocks noChangeArrowheads="1"/>
          </p:cNvSpPr>
          <p:nvPr/>
        </p:nvSpPr>
        <p:spPr bwMode="auto">
          <a:xfrm>
            <a:off x="7286644" y="3857628"/>
            <a:ext cx="14033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 eaLnBrk="0" hangingPunct="0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التمثيل المنطقي:</a:t>
            </a:r>
            <a:endParaRPr lang="fr-FR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8" name="Groupe 108"/>
          <p:cNvGrpSpPr>
            <a:grpSpLocks/>
          </p:cNvGrpSpPr>
          <p:nvPr/>
        </p:nvGrpSpPr>
        <p:grpSpPr bwMode="auto">
          <a:xfrm>
            <a:off x="6072188" y="4429125"/>
            <a:ext cx="2517775" cy="1316038"/>
            <a:chOff x="5245102" y="3714752"/>
            <a:chExt cx="2517069" cy="1316026"/>
          </a:xfrm>
        </p:grpSpPr>
        <p:sp>
          <p:nvSpPr>
            <p:cNvPr id="276" name="Text Box 389"/>
            <p:cNvSpPr txBox="1">
              <a:spLocks noChangeArrowheads="1"/>
            </p:cNvSpPr>
            <p:nvPr/>
          </p:nvSpPr>
          <p:spPr bwMode="auto">
            <a:xfrm>
              <a:off x="7191268" y="4069577"/>
              <a:ext cx="569912" cy="479425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S</a:t>
              </a:r>
            </a:p>
          </p:txBody>
        </p:sp>
        <p:sp>
          <p:nvSpPr>
            <p:cNvPr id="277" name="Line 390"/>
            <p:cNvSpPr>
              <a:spLocks noChangeShapeType="1"/>
            </p:cNvSpPr>
            <p:nvPr/>
          </p:nvSpPr>
          <p:spPr bwMode="auto">
            <a:xfrm rot="5400000">
              <a:off x="5523562" y="4389280"/>
              <a:ext cx="496882" cy="0"/>
            </a:xfrm>
            <a:prstGeom prst="line">
              <a:avLst/>
            </a:prstGeom>
            <a:ln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78" name="Line 391"/>
            <p:cNvSpPr>
              <a:spLocks noChangeShapeType="1"/>
            </p:cNvSpPr>
            <p:nvPr/>
          </p:nvSpPr>
          <p:spPr bwMode="auto">
            <a:xfrm flipV="1">
              <a:off x="5519662" y="4859330"/>
              <a:ext cx="1187117" cy="0"/>
            </a:xfrm>
            <a:prstGeom prst="line">
              <a:avLst/>
            </a:prstGeom>
            <a:ln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79" name="Line 393"/>
            <p:cNvSpPr>
              <a:spLocks noChangeShapeType="1"/>
            </p:cNvSpPr>
            <p:nvPr/>
          </p:nvSpPr>
          <p:spPr bwMode="auto">
            <a:xfrm>
              <a:off x="5552991" y="4148136"/>
              <a:ext cx="1158550" cy="0"/>
            </a:xfrm>
            <a:prstGeom prst="line">
              <a:avLst/>
            </a:prstGeom>
            <a:ln>
              <a:headEnd type="oval" w="sm" len="sm"/>
              <a:tailEnd type="none" w="sm" len="sm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80" name="Line 394"/>
            <p:cNvSpPr>
              <a:spLocks noChangeShapeType="1"/>
            </p:cNvSpPr>
            <p:nvPr/>
          </p:nvSpPr>
          <p:spPr bwMode="auto">
            <a:xfrm rot="16200000">
              <a:off x="6101254" y="4629938"/>
              <a:ext cx="468308" cy="0"/>
            </a:xfrm>
            <a:prstGeom prst="line">
              <a:avLst/>
            </a:prstGeom>
            <a:ln>
              <a:headEnd type="oval" w="sm" len="sm"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81" name="Line 395"/>
            <p:cNvSpPr>
              <a:spLocks noChangeShapeType="1"/>
            </p:cNvSpPr>
            <p:nvPr/>
          </p:nvSpPr>
          <p:spPr bwMode="auto">
            <a:xfrm>
              <a:off x="6968644" y="4741856"/>
              <a:ext cx="22694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82" name="Text Box 396"/>
            <p:cNvSpPr txBox="1">
              <a:spLocks noChangeArrowheads="1"/>
            </p:cNvSpPr>
            <p:nvPr/>
          </p:nvSpPr>
          <p:spPr bwMode="auto">
            <a:xfrm>
              <a:off x="7190671" y="4548177"/>
              <a:ext cx="571500" cy="3730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</a:rPr>
                <a:t>R</a:t>
              </a:r>
            </a:p>
          </p:txBody>
        </p:sp>
        <p:sp>
          <p:nvSpPr>
            <p:cNvPr id="283" name="AutoShape 397"/>
            <p:cNvSpPr>
              <a:spLocks noChangeAspect="1" noChangeArrowheads="1"/>
            </p:cNvSpPr>
            <p:nvPr/>
          </p:nvSpPr>
          <p:spPr bwMode="auto">
            <a:xfrm rot="10980000">
              <a:off x="6738520" y="4090987"/>
              <a:ext cx="274561" cy="384171"/>
            </a:xfrm>
            <a:prstGeom prst="moon">
              <a:avLst>
                <a:gd name="adj" fmla="val 75778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284" name="Arc 398"/>
            <p:cNvSpPr>
              <a:spLocks noChangeAspect="1"/>
            </p:cNvSpPr>
            <p:nvPr/>
          </p:nvSpPr>
          <p:spPr bwMode="auto">
            <a:xfrm rot="2710121">
              <a:off x="6405980" y="4079135"/>
              <a:ext cx="382585" cy="409460"/>
            </a:xfrm>
            <a:custGeom>
              <a:avLst/>
              <a:gdLst>
                <a:gd name="T0" fmla="*/ 0 w 20663"/>
                <a:gd name="T1" fmla="*/ 0 h 20652"/>
                <a:gd name="T2" fmla="*/ 0 w 20663"/>
                <a:gd name="T3" fmla="*/ 0 h 20652"/>
                <a:gd name="T4" fmla="*/ 0 w 20663"/>
                <a:gd name="T5" fmla="*/ 0 h 20652"/>
                <a:gd name="T6" fmla="*/ 0 60000 65536"/>
                <a:gd name="T7" fmla="*/ 0 60000 65536"/>
                <a:gd name="T8" fmla="*/ 0 60000 65536"/>
                <a:gd name="T9" fmla="*/ 0 w 20663"/>
                <a:gd name="T10" fmla="*/ 0 h 20652"/>
                <a:gd name="T11" fmla="*/ 20663 w 20663"/>
                <a:gd name="T12" fmla="*/ 20652 h 206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63" h="20652" fill="none" extrusionOk="0">
                  <a:moveTo>
                    <a:pt x="6329" y="0"/>
                  </a:moveTo>
                  <a:cubicBezTo>
                    <a:pt x="13197" y="2105"/>
                    <a:pt x="18570" y="7487"/>
                    <a:pt x="20662" y="14359"/>
                  </a:cubicBezTo>
                </a:path>
                <a:path w="20663" h="20652" stroke="0" extrusionOk="0">
                  <a:moveTo>
                    <a:pt x="6329" y="0"/>
                  </a:moveTo>
                  <a:cubicBezTo>
                    <a:pt x="13197" y="2105"/>
                    <a:pt x="18570" y="7487"/>
                    <a:pt x="20662" y="14359"/>
                  </a:cubicBezTo>
                  <a:lnTo>
                    <a:pt x="0" y="20652"/>
                  </a:lnTo>
                  <a:close/>
                </a:path>
              </a:pathLst>
            </a:cu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285" name="Line 399"/>
            <p:cNvSpPr>
              <a:spLocks noChangeShapeType="1"/>
            </p:cNvSpPr>
            <p:nvPr/>
          </p:nvSpPr>
          <p:spPr bwMode="auto">
            <a:xfrm>
              <a:off x="7005145" y="4276722"/>
              <a:ext cx="22853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86" name="Text Box 406"/>
            <p:cNvSpPr txBox="1">
              <a:spLocks noChangeArrowheads="1"/>
            </p:cNvSpPr>
            <p:nvPr/>
          </p:nvSpPr>
          <p:spPr bwMode="auto">
            <a:xfrm>
              <a:off x="5287970" y="3951277"/>
              <a:ext cx="342900" cy="3730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87" name="Text Box 409"/>
            <p:cNvSpPr txBox="1">
              <a:spLocks noChangeArrowheads="1"/>
            </p:cNvSpPr>
            <p:nvPr/>
          </p:nvSpPr>
          <p:spPr bwMode="auto">
            <a:xfrm>
              <a:off x="5245102" y="4657715"/>
              <a:ext cx="342900" cy="3730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88" name="Line 410"/>
            <p:cNvSpPr>
              <a:spLocks noChangeShapeType="1"/>
            </p:cNvSpPr>
            <p:nvPr/>
          </p:nvSpPr>
          <p:spPr bwMode="auto">
            <a:xfrm flipH="1">
              <a:off x="6336996" y="4406896"/>
              <a:ext cx="36026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89" name="Line 411"/>
            <p:cNvSpPr>
              <a:spLocks noChangeShapeType="1"/>
            </p:cNvSpPr>
            <p:nvPr/>
          </p:nvSpPr>
          <p:spPr bwMode="auto">
            <a:xfrm flipH="1">
              <a:off x="5775178" y="4645019"/>
              <a:ext cx="100777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90" name="Text Box 473"/>
            <p:cNvSpPr txBox="1">
              <a:spLocks noChangeAspect="1" noChangeArrowheads="1"/>
            </p:cNvSpPr>
            <p:nvPr/>
          </p:nvSpPr>
          <p:spPr bwMode="auto">
            <a:xfrm>
              <a:off x="6000760" y="3714752"/>
              <a:ext cx="977897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  <a:cs typeface="Arabic Transparent" pitchFamily="2" charset="-78"/>
                </a:rPr>
                <a:t>½ </a:t>
              </a:r>
              <a:r>
                <a:rPr lang="ar-DZ" b="1" dirty="0">
                  <a:solidFill>
                    <a:srgbClr val="FF0000"/>
                  </a:solidFill>
                  <a:cs typeface="Arabic Transparent" pitchFamily="2" charset="-78"/>
                </a:rPr>
                <a:t>طارح</a:t>
              </a:r>
              <a:endParaRPr lang="fr-FR" b="1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  <p:sp>
          <p:nvSpPr>
            <p:cNvPr id="291" name="Triangle isocèle 290"/>
            <p:cNvSpPr/>
            <p:nvPr/>
          </p:nvSpPr>
          <p:spPr bwMode="auto">
            <a:xfrm rot="5400000">
              <a:off x="5906071" y="4531543"/>
              <a:ext cx="287335" cy="215839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92" name="Ellipse 170"/>
            <p:cNvSpPr>
              <a:spLocks noChangeAspect="1" noChangeArrowheads="1"/>
            </p:cNvSpPr>
            <p:nvPr/>
          </p:nvSpPr>
          <p:spPr bwMode="auto">
            <a:xfrm>
              <a:off x="6143375" y="4606919"/>
              <a:ext cx="73005" cy="73024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293" name="AutoShape 392"/>
            <p:cNvSpPr>
              <a:spLocks noChangeArrowheads="1"/>
            </p:cNvSpPr>
            <p:nvPr/>
          </p:nvSpPr>
          <p:spPr bwMode="auto">
            <a:xfrm>
              <a:off x="6708367" y="4605332"/>
              <a:ext cx="263451" cy="296859"/>
            </a:xfrm>
            <a:prstGeom prst="flowChartDelay">
              <a:avLst/>
            </a:prstGeom>
            <a:solidFill>
              <a:schemeClr val="bg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8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8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48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48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2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56" name="Rectangle 228"/>
          <p:cNvSpPr>
            <a:spLocks noChangeArrowheads="1"/>
          </p:cNvSpPr>
          <p:nvPr/>
        </p:nvSpPr>
        <p:spPr bwMode="auto">
          <a:xfrm>
            <a:off x="7522284" y="338138"/>
            <a:ext cx="1699504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sz="20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1-الطارح الكامل</a:t>
            </a:r>
            <a:r>
              <a:rPr lang="ar-DZ" sz="2000" b="1" dirty="0">
                <a:ea typeface="Times New Roman" pitchFamily="18" charset="0"/>
                <a:cs typeface="Arabic Transparent" pitchFamily="2" charset="-78"/>
              </a:rPr>
              <a:t>:</a:t>
            </a:r>
            <a:endParaRPr lang="en-US" sz="2000" b="1" dirty="0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50757" name="Rectangle 229"/>
          <p:cNvSpPr>
            <a:spLocks noChangeArrowheads="1"/>
          </p:cNvSpPr>
          <p:nvPr/>
        </p:nvSpPr>
        <p:spPr bwMode="auto">
          <a:xfrm>
            <a:off x="-18272" y="374319"/>
            <a:ext cx="7992000" cy="1200329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  الطارح الكامل عبارة عن دارة منطقية ذات مدخلين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a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،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b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و مخرجين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،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R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n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بحيث هذه الدارة</a:t>
            </a:r>
          </a:p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تقوم بعملية الطرح بين بيتين </a:t>
            </a:r>
            <a:r>
              <a:rPr lang="fr-FR" sz="1600" b="1" dirty="0">
                <a:solidFill>
                  <a:schemeClr val="tx1"/>
                </a:solidFill>
                <a:cs typeface="Arabic Transparent" pitchFamily="2" charset="-78"/>
              </a:rPr>
              <a:t>(2bits)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مع الأخذ بعين الاعتبار الباقي الناتج عن البيتين السابقين </a:t>
            </a:r>
            <a:r>
              <a:rPr lang="fr-FR" b="1" dirty="0">
                <a:solidFill>
                  <a:schemeClr val="tx1"/>
                </a:solidFill>
              </a:rPr>
              <a:t>R</a:t>
            </a:r>
            <a:r>
              <a:rPr lang="fr-FR" sz="1600" b="1" dirty="0">
                <a:solidFill>
                  <a:schemeClr val="tx1"/>
                </a:solidFill>
              </a:rPr>
              <a:t>n-1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  <a:p>
            <a:pPr algn="r" rtl="1">
              <a:spcBef>
                <a:spcPct val="50000"/>
              </a:spcBef>
              <a:defRPr/>
            </a:pP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0945" name="Text Box 417"/>
          <p:cNvSpPr txBox="1">
            <a:spLocks noChangeArrowheads="1"/>
          </p:cNvSpPr>
          <p:nvPr/>
        </p:nvSpPr>
        <p:spPr bwMode="auto">
          <a:xfrm>
            <a:off x="5795963" y="1277938"/>
            <a:ext cx="30241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336600"/>
                </a:solidFill>
                <a:cs typeface="Arabic Transparent" pitchFamily="2" charset="-78"/>
              </a:rPr>
              <a:t>الطارح الكامل لعدد 2 بيت </a:t>
            </a:r>
            <a:r>
              <a:rPr lang="fr-FR" b="1" u="sng" dirty="0">
                <a:solidFill>
                  <a:srgbClr val="336600"/>
                </a:solidFill>
                <a:cs typeface="Arabic Transparent" pitchFamily="2" charset="-78"/>
              </a:rPr>
              <a:t>(bit)</a:t>
            </a:r>
            <a:r>
              <a:rPr lang="ar-DZ" b="1" u="sng" dirty="0">
                <a:solidFill>
                  <a:srgbClr val="336600"/>
                </a:solidFill>
                <a:cs typeface="Arabic Transparent" pitchFamily="2" charset="-78"/>
              </a:rPr>
              <a:t>.</a:t>
            </a:r>
            <a:endParaRPr lang="fr-FR" b="1" u="sng" dirty="0">
              <a:solidFill>
                <a:srgbClr val="336600"/>
              </a:solidFill>
              <a:cs typeface="Arabic Transparent" pitchFamily="2" charset="-78"/>
            </a:endParaRPr>
          </a:p>
        </p:txBody>
      </p:sp>
      <p:grpSp>
        <p:nvGrpSpPr>
          <p:cNvPr id="2" name="Groupe 164"/>
          <p:cNvGrpSpPr>
            <a:grpSpLocks/>
          </p:cNvGrpSpPr>
          <p:nvPr/>
        </p:nvGrpSpPr>
        <p:grpSpPr bwMode="auto">
          <a:xfrm>
            <a:off x="1098550" y="1785938"/>
            <a:ext cx="3101975" cy="941387"/>
            <a:chOff x="-1253870" y="1565249"/>
            <a:chExt cx="3101688" cy="940848"/>
          </a:xfrm>
        </p:grpSpPr>
        <p:sp>
          <p:nvSpPr>
            <p:cNvPr id="193" name="Line 448"/>
            <p:cNvSpPr>
              <a:spLocks noChangeShapeType="1"/>
            </p:cNvSpPr>
            <p:nvPr/>
          </p:nvSpPr>
          <p:spPr bwMode="auto">
            <a:xfrm>
              <a:off x="-644326" y="1736601"/>
              <a:ext cx="361917" cy="158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94" name="Line 449"/>
            <p:cNvSpPr>
              <a:spLocks noChangeShapeType="1"/>
            </p:cNvSpPr>
            <p:nvPr/>
          </p:nvSpPr>
          <p:spPr bwMode="auto">
            <a:xfrm>
              <a:off x="-644326" y="2069785"/>
              <a:ext cx="36033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95" name="Rectangle 451"/>
            <p:cNvSpPr>
              <a:spLocks noChangeArrowheads="1"/>
            </p:cNvSpPr>
            <p:nvPr/>
          </p:nvSpPr>
          <p:spPr bwMode="auto">
            <a:xfrm>
              <a:off x="-285585" y="1571595"/>
              <a:ext cx="1228611" cy="901184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196" name="Line 452"/>
            <p:cNvSpPr>
              <a:spLocks noChangeShapeType="1"/>
            </p:cNvSpPr>
            <p:nvPr/>
          </p:nvSpPr>
          <p:spPr bwMode="auto">
            <a:xfrm>
              <a:off x="943027" y="1841316"/>
              <a:ext cx="360330" cy="1586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9867" name="Line 450"/>
            <p:cNvSpPr>
              <a:spLocks noChangeShapeType="1"/>
            </p:cNvSpPr>
            <p:nvPr/>
          </p:nvSpPr>
          <p:spPr bwMode="auto">
            <a:xfrm>
              <a:off x="-560422" y="2343137"/>
              <a:ext cx="274638" cy="158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198" name="Text Box 475"/>
            <p:cNvSpPr txBox="1">
              <a:spLocks noChangeArrowheads="1"/>
            </p:cNvSpPr>
            <p:nvPr/>
          </p:nvSpPr>
          <p:spPr bwMode="auto">
            <a:xfrm>
              <a:off x="-63540" y="1695437"/>
              <a:ext cx="720725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ar-DZ" b="1" dirty="0">
                  <a:solidFill>
                    <a:schemeClr val="tx1"/>
                  </a:solidFill>
                </a:rPr>
                <a:t>الطارح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99" name="Text Box 476"/>
            <p:cNvSpPr txBox="1">
              <a:spLocks noChangeArrowheads="1"/>
            </p:cNvSpPr>
            <p:nvPr/>
          </p:nvSpPr>
          <p:spPr bwMode="auto">
            <a:xfrm>
              <a:off x="-399219" y="2036750"/>
              <a:ext cx="1368425" cy="3048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Soustracteur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00" name="Line 452"/>
            <p:cNvSpPr>
              <a:spLocks noChangeShapeType="1"/>
            </p:cNvSpPr>
            <p:nvPr/>
          </p:nvSpPr>
          <p:spPr bwMode="auto">
            <a:xfrm>
              <a:off x="943027" y="2279215"/>
              <a:ext cx="36033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01" name="ZoneTexte 200"/>
            <p:cNvSpPr txBox="1"/>
            <p:nvPr/>
          </p:nvSpPr>
          <p:spPr>
            <a:xfrm>
              <a:off x="-1066852" y="1857395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 err="1">
                  <a:solidFill>
                    <a:schemeClr val="tx1"/>
                  </a:solidFill>
                </a:rPr>
                <a:t>Bn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202" name="ZoneTexte 201"/>
            <p:cNvSpPr txBox="1"/>
            <p:nvPr/>
          </p:nvSpPr>
          <p:spPr>
            <a:xfrm>
              <a:off x="-1057327" y="1565249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An</a:t>
              </a:r>
            </a:p>
          </p:txBody>
        </p:sp>
        <p:sp>
          <p:nvSpPr>
            <p:cNvPr id="203" name="ZoneTexte 202"/>
            <p:cNvSpPr txBox="1"/>
            <p:nvPr/>
          </p:nvSpPr>
          <p:spPr>
            <a:xfrm>
              <a:off x="1271552" y="1636687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Sn</a:t>
              </a:r>
            </a:p>
          </p:txBody>
        </p:sp>
        <p:sp>
          <p:nvSpPr>
            <p:cNvPr id="204" name="ZoneTexte 203"/>
            <p:cNvSpPr txBox="1"/>
            <p:nvPr/>
          </p:nvSpPr>
          <p:spPr>
            <a:xfrm>
              <a:off x="1276314" y="2065315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Rn</a:t>
              </a:r>
            </a:p>
          </p:txBody>
        </p:sp>
        <p:sp>
          <p:nvSpPr>
            <p:cNvPr id="205" name="Line 449"/>
            <p:cNvSpPr>
              <a:spLocks noChangeShapeType="1"/>
            </p:cNvSpPr>
            <p:nvPr/>
          </p:nvSpPr>
          <p:spPr bwMode="auto">
            <a:xfrm>
              <a:off x="-644326" y="2349025"/>
              <a:ext cx="36033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06" name="ZoneTexte 205"/>
            <p:cNvSpPr txBox="1"/>
            <p:nvPr/>
          </p:nvSpPr>
          <p:spPr>
            <a:xfrm>
              <a:off x="-1253870" y="2136760"/>
              <a:ext cx="714385" cy="36933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Rn-1</a:t>
              </a:r>
            </a:p>
          </p:txBody>
        </p:sp>
      </p:grpSp>
      <p:sp>
        <p:nvSpPr>
          <p:cNvPr id="82" name="Rectangle 240"/>
          <p:cNvSpPr>
            <a:spLocks noChangeArrowheads="1"/>
          </p:cNvSpPr>
          <p:nvPr/>
        </p:nvSpPr>
        <p:spPr bwMode="auto">
          <a:xfrm>
            <a:off x="4452946" y="3178654"/>
            <a:ext cx="12620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جدول الحقيقة:</a:t>
            </a:r>
            <a:endParaRPr lang="fr-FR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83" name="Rectangle 176"/>
          <p:cNvSpPr>
            <a:spLocks noChangeArrowheads="1"/>
          </p:cNvSpPr>
          <p:nvPr/>
        </p:nvSpPr>
        <p:spPr bwMode="auto">
          <a:xfrm>
            <a:off x="3614303" y="3597068"/>
            <a:ext cx="30970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b</a:t>
            </a:r>
          </a:p>
        </p:txBody>
      </p:sp>
      <p:sp>
        <p:nvSpPr>
          <p:cNvPr id="84" name="Rectangle 177"/>
          <p:cNvSpPr>
            <a:spLocks noChangeArrowheads="1"/>
          </p:cNvSpPr>
          <p:nvPr/>
        </p:nvSpPr>
        <p:spPr bwMode="auto">
          <a:xfrm>
            <a:off x="4119395" y="3582781"/>
            <a:ext cx="2984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5" name="Rectangle 178"/>
          <p:cNvSpPr>
            <a:spLocks noChangeArrowheads="1"/>
          </p:cNvSpPr>
          <p:nvPr/>
        </p:nvSpPr>
        <p:spPr bwMode="auto">
          <a:xfrm>
            <a:off x="4667260" y="3607282"/>
            <a:ext cx="320922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86" name="Rectangle 179"/>
          <p:cNvSpPr>
            <a:spLocks noChangeArrowheads="1"/>
          </p:cNvSpPr>
          <p:nvPr/>
        </p:nvSpPr>
        <p:spPr bwMode="auto">
          <a:xfrm>
            <a:off x="5147407" y="3604317"/>
            <a:ext cx="457176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Rn</a:t>
            </a:r>
          </a:p>
        </p:txBody>
      </p:sp>
      <p:sp>
        <p:nvSpPr>
          <p:cNvPr id="87" name="Rectangle 184"/>
          <p:cNvSpPr>
            <a:spLocks noChangeArrowheads="1"/>
          </p:cNvSpPr>
          <p:nvPr/>
        </p:nvSpPr>
        <p:spPr bwMode="auto">
          <a:xfrm>
            <a:off x="4145006" y="3944042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88" name="Rectangle 186"/>
          <p:cNvSpPr>
            <a:spLocks noChangeArrowheads="1"/>
          </p:cNvSpPr>
          <p:nvPr/>
        </p:nvSpPr>
        <p:spPr bwMode="auto">
          <a:xfrm>
            <a:off x="4135481" y="4234976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89" name="Rectangle 187"/>
          <p:cNvSpPr>
            <a:spLocks noChangeArrowheads="1"/>
          </p:cNvSpPr>
          <p:nvPr/>
        </p:nvSpPr>
        <p:spPr bwMode="auto">
          <a:xfrm>
            <a:off x="4145006" y="455020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0" name="Rectangle 188"/>
          <p:cNvSpPr>
            <a:spLocks noChangeArrowheads="1"/>
          </p:cNvSpPr>
          <p:nvPr/>
        </p:nvSpPr>
        <p:spPr bwMode="auto">
          <a:xfrm>
            <a:off x="4138656" y="4850036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91" name="Rectangle 189"/>
          <p:cNvSpPr>
            <a:spLocks noChangeArrowheads="1"/>
          </p:cNvSpPr>
          <p:nvPr/>
        </p:nvSpPr>
        <p:spPr bwMode="auto">
          <a:xfrm>
            <a:off x="3621131" y="394086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2" name="Rectangle 190"/>
          <p:cNvSpPr>
            <a:spLocks noChangeArrowheads="1"/>
          </p:cNvSpPr>
          <p:nvPr/>
        </p:nvSpPr>
        <p:spPr bwMode="auto">
          <a:xfrm>
            <a:off x="3614781" y="424450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3" name="Rectangle 191"/>
          <p:cNvSpPr>
            <a:spLocks noChangeArrowheads="1"/>
          </p:cNvSpPr>
          <p:nvPr/>
        </p:nvSpPr>
        <p:spPr bwMode="auto">
          <a:xfrm>
            <a:off x="3606843" y="4547032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94" name="Rectangle 192"/>
          <p:cNvSpPr>
            <a:spLocks noChangeArrowheads="1"/>
          </p:cNvSpPr>
          <p:nvPr/>
        </p:nvSpPr>
        <p:spPr bwMode="auto">
          <a:xfrm>
            <a:off x="3613193" y="4853211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95" name="Rectangle 193"/>
          <p:cNvSpPr>
            <a:spLocks noChangeArrowheads="1"/>
          </p:cNvSpPr>
          <p:nvPr/>
        </p:nvSpPr>
        <p:spPr bwMode="auto">
          <a:xfrm>
            <a:off x="4673643" y="3944042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6" name="Rectangle 194"/>
          <p:cNvSpPr>
            <a:spLocks noChangeArrowheads="1"/>
          </p:cNvSpPr>
          <p:nvPr/>
        </p:nvSpPr>
        <p:spPr bwMode="auto">
          <a:xfrm>
            <a:off x="4662531" y="4236564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97" name="Rectangle 195"/>
          <p:cNvSpPr>
            <a:spLocks noChangeArrowheads="1"/>
          </p:cNvSpPr>
          <p:nvPr/>
        </p:nvSpPr>
        <p:spPr bwMode="auto">
          <a:xfrm>
            <a:off x="4664118" y="4547032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98" name="Rectangle 196"/>
          <p:cNvSpPr>
            <a:spLocks noChangeArrowheads="1"/>
          </p:cNvSpPr>
          <p:nvPr/>
        </p:nvSpPr>
        <p:spPr bwMode="auto">
          <a:xfrm>
            <a:off x="4678406" y="4861148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9" name="Rectangle 197"/>
          <p:cNvSpPr>
            <a:spLocks noChangeArrowheads="1"/>
          </p:cNvSpPr>
          <p:nvPr/>
        </p:nvSpPr>
        <p:spPr bwMode="auto">
          <a:xfrm>
            <a:off x="5168943" y="3939280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00" name="Rectangle 198"/>
          <p:cNvSpPr>
            <a:spLocks noChangeArrowheads="1"/>
          </p:cNvSpPr>
          <p:nvPr/>
        </p:nvSpPr>
        <p:spPr bwMode="auto">
          <a:xfrm>
            <a:off x="5172118" y="4244501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12" name="Rectangle 184"/>
          <p:cNvSpPr>
            <a:spLocks noChangeArrowheads="1"/>
          </p:cNvSpPr>
          <p:nvPr/>
        </p:nvSpPr>
        <p:spPr bwMode="auto">
          <a:xfrm>
            <a:off x="4137276" y="5175740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13" name="Rectangle 186"/>
          <p:cNvSpPr>
            <a:spLocks noChangeArrowheads="1"/>
          </p:cNvSpPr>
          <p:nvPr/>
        </p:nvSpPr>
        <p:spPr bwMode="auto">
          <a:xfrm>
            <a:off x="4127751" y="5466674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14" name="Rectangle 187"/>
          <p:cNvSpPr>
            <a:spLocks noChangeArrowheads="1"/>
          </p:cNvSpPr>
          <p:nvPr/>
        </p:nvSpPr>
        <p:spPr bwMode="auto">
          <a:xfrm>
            <a:off x="4137276" y="578190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15" name="Rectangle 188"/>
          <p:cNvSpPr>
            <a:spLocks noChangeArrowheads="1"/>
          </p:cNvSpPr>
          <p:nvPr/>
        </p:nvSpPr>
        <p:spPr bwMode="auto">
          <a:xfrm>
            <a:off x="4130926" y="6090360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34" name="Rectangle 189"/>
          <p:cNvSpPr>
            <a:spLocks noChangeArrowheads="1"/>
          </p:cNvSpPr>
          <p:nvPr/>
        </p:nvSpPr>
        <p:spPr bwMode="auto">
          <a:xfrm>
            <a:off x="3613401" y="517256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35" name="Rectangle 190"/>
          <p:cNvSpPr>
            <a:spLocks noChangeArrowheads="1"/>
          </p:cNvSpPr>
          <p:nvPr/>
        </p:nvSpPr>
        <p:spPr bwMode="auto">
          <a:xfrm>
            <a:off x="3607051" y="547619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79" name="Rectangle 191"/>
          <p:cNvSpPr>
            <a:spLocks noChangeArrowheads="1"/>
          </p:cNvSpPr>
          <p:nvPr/>
        </p:nvSpPr>
        <p:spPr bwMode="auto">
          <a:xfrm>
            <a:off x="3599113" y="5778730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80" name="Rectangle 192"/>
          <p:cNvSpPr>
            <a:spLocks noChangeArrowheads="1"/>
          </p:cNvSpPr>
          <p:nvPr/>
        </p:nvSpPr>
        <p:spPr bwMode="auto">
          <a:xfrm>
            <a:off x="3605463" y="6084909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81" name="Rectangle 193"/>
          <p:cNvSpPr>
            <a:spLocks noChangeArrowheads="1"/>
          </p:cNvSpPr>
          <p:nvPr/>
        </p:nvSpPr>
        <p:spPr bwMode="auto">
          <a:xfrm>
            <a:off x="4683165" y="5175740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82" name="Rectangle 194"/>
          <p:cNvSpPr>
            <a:spLocks noChangeArrowheads="1"/>
          </p:cNvSpPr>
          <p:nvPr/>
        </p:nvSpPr>
        <p:spPr bwMode="auto">
          <a:xfrm>
            <a:off x="4672053" y="5468262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83" name="Rectangle 195"/>
          <p:cNvSpPr>
            <a:spLocks noChangeArrowheads="1"/>
          </p:cNvSpPr>
          <p:nvPr/>
        </p:nvSpPr>
        <p:spPr bwMode="auto">
          <a:xfrm>
            <a:off x="4673640" y="5778730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84" name="Rectangle 196"/>
          <p:cNvSpPr>
            <a:spLocks noChangeArrowheads="1"/>
          </p:cNvSpPr>
          <p:nvPr/>
        </p:nvSpPr>
        <p:spPr bwMode="auto">
          <a:xfrm>
            <a:off x="4676053" y="6092846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85" name="Rectangle 197"/>
          <p:cNvSpPr>
            <a:spLocks noChangeArrowheads="1"/>
          </p:cNvSpPr>
          <p:nvPr/>
        </p:nvSpPr>
        <p:spPr bwMode="auto">
          <a:xfrm>
            <a:off x="5166590" y="546567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86" name="Rectangle 198"/>
          <p:cNvSpPr>
            <a:spLocks noChangeArrowheads="1"/>
          </p:cNvSpPr>
          <p:nvPr/>
        </p:nvSpPr>
        <p:spPr bwMode="auto">
          <a:xfrm>
            <a:off x="5173557" y="515928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87" name="Rectangle 199"/>
          <p:cNvSpPr>
            <a:spLocks noChangeArrowheads="1"/>
          </p:cNvSpPr>
          <p:nvPr/>
        </p:nvSpPr>
        <p:spPr bwMode="auto">
          <a:xfrm>
            <a:off x="5181640" y="578190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88" name="Rectangle 200"/>
          <p:cNvSpPr>
            <a:spLocks noChangeArrowheads="1"/>
          </p:cNvSpPr>
          <p:nvPr/>
        </p:nvSpPr>
        <p:spPr bwMode="auto">
          <a:xfrm>
            <a:off x="5183990" y="6084909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97" name="Rectangle 176"/>
          <p:cNvSpPr>
            <a:spLocks noChangeArrowheads="1"/>
          </p:cNvSpPr>
          <p:nvPr/>
        </p:nvSpPr>
        <p:spPr bwMode="auto">
          <a:xfrm>
            <a:off x="2970666" y="3587649"/>
            <a:ext cx="639919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Rn-1</a:t>
            </a:r>
          </a:p>
        </p:txBody>
      </p:sp>
      <p:sp>
        <p:nvSpPr>
          <p:cNvPr id="207" name="Rectangle 189"/>
          <p:cNvSpPr>
            <a:spLocks noChangeArrowheads="1"/>
          </p:cNvSpPr>
          <p:nvPr/>
        </p:nvSpPr>
        <p:spPr bwMode="auto">
          <a:xfrm>
            <a:off x="3117674" y="3940074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08" name="Rectangle 190"/>
          <p:cNvSpPr>
            <a:spLocks noChangeArrowheads="1"/>
          </p:cNvSpPr>
          <p:nvPr/>
        </p:nvSpPr>
        <p:spPr bwMode="auto">
          <a:xfrm>
            <a:off x="3111324" y="4243708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09" name="Rectangle 191"/>
          <p:cNvSpPr>
            <a:spLocks noChangeArrowheads="1"/>
          </p:cNvSpPr>
          <p:nvPr/>
        </p:nvSpPr>
        <p:spPr bwMode="auto">
          <a:xfrm>
            <a:off x="3103386" y="4546239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10" name="Rectangle 192"/>
          <p:cNvSpPr>
            <a:spLocks noChangeArrowheads="1"/>
          </p:cNvSpPr>
          <p:nvPr/>
        </p:nvSpPr>
        <p:spPr bwMode="auto">
          <a:xfrm>
            <a:off x="3109736" y="4852418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12" name="Rectangle 189"/>
          <p:cNvSpPr>
            <a:spLocks noChangeArrowheads="1"/>
          </p:cNvSpPr>
          <p:nvPr/>
        </p:nvSpPr>
        <p:spPr bwMode="auto">
          <a:xfrm>
            <a:off x="3109944" y="5171772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13" name="Rectangle 190"/>
          <p:cNvSpPr>
            <a:spLocks noChangeArrowheads="1"/>
          </p:cNvSpPr>
          <p:nvPr/>
        </p:nvSpPr>
        <p:spPr bwMode="auto">
          <a:xfrm>
            <a:off x="3103594" y="5475406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14" name="Rectangle 191"/>
          <p:cNvSpPr>
            <a:spLocks noChangeArrowheads="1"/>
          </p:cNvSpPr>
          <p:nvPr/>
        </p:nvSpPr>
        <p:spPr bwMode="auto">
          <a:xfrm>
            <a:off x="3095656" y="577793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15" name="Rectangle 192"/>
          <p:cNvSpPr>
            <a:spLocks noChangeArrowheads="1"/>
          </p:cNvSpPr>
          <p:nvPr/>
        </p:nvSpPr>
        <p:spPr bwMode="auto">
          <a:xfrm>
            <a:off x="3102006" y="6084116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16" name="Rectangle 195"/>
          <p:cNvSpPr>
            <a:spLocks noChangeArrowheads="1"/>
          </p:cNvSpPr>
          <p:nvPr/>
        </p:nvSpPr>
        <p:spPr bwMode="auto">
          <a:xfrm>
            <a:off x="5173369" y="4516343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17" name="Rectangle 196"/>
          <p:cNvSpPr>
            <a:spLocks noChangeArrowheads="1"/>
          </p:cNvSpPr>
          <p:nvPr/>
        </p:nvSpPr>
        <p:spPr bwMode="auto">
          <a:xfrm>
            <a:off x="5173369" y="4837908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grpSp>
        <p:nvGrpSpPr>
          <p:cNvPr id="3" name="Groupe 218"/>
          <p:cNvGrpSpPr>
            <a:grpSpLocks/>
          </p:cNvGrpSpPr>
          <p:nvPr/>
        </p:nvGrpSpPr>
        <p:grpSpPr bwMode="auto">
          <a:xfrm>
            <a:off x="3022600" y="3589338"/>
            <a:ext cx="2601913" cy="2832100"/>
            <a:chOff x="3022600" y="3589338"/>
            <a:chExt cx="2601913" cy="2832100"/>
          </a:xfrm>
        </p:grpSpPr>
        <p:cxnSp>
          <p:nvCxnSpPr>
            <p:cNvPr id="220" name="Connecteur droit 219"/>
            <p:cNvCxnSpPr/>
            <p:nvPr/>
          </p:nvCxnSpPr>
          <p:spPr bwMode="auto">
            <a:xfrm>
              <a:off x="3033713" y="3598863"/>
              <a:ext cx="259080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1" name="Connecteur droit 220"/>
            <p:cNvCxnSpPr/>
            <p:nvPr/>
          </p:nvCxnSpPr>
          <p:spPr bwMode="auto">
            <a:xfrm>
              <a:off x="3033713" y="3956050"/>
              <a:ext cx="2590800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2" name="Connecteur droit 221"/>
            <p:cNvCxnSpPr/>
            <p:nvPr/>
          </p:nvCxnSpPr>
          <p:spPr bwMode="auto">
            <a:xfrm>
              <a:off x="3030538" y="4249738"/>
              <a:ext cx="2592387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3" name="Connecteur droit 222"/>
            <p:cNvCxnSpPr/>
            <p:nvPr/>
          </p:nvCxnSpPr>
          <p:spPr bwMode="auto">
            <a:xfrm>
              <a:off x="3030538" y="4551363"/>
              <a:ext cx="2592387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4" name="Connecteur droit 223"/>
            <p:cNvCxnSpPr/>
            <p:nvPr/>
          </p:nvCxnSpPr>
          <p:spPr bwMode="auto">
            <a:xfrm>
              <a:off x="3030538" y="4857750"/>
              <a:ext cx="2592387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5" name="Connecteur droit 224"/>
            <p:cNvCxnSpPr/>
            <p:nvPr/>
          </p:nvCxnSpPr>
          <p:spPr bwMode="auto">
            <a:xfrm>
              <a:off x="3022600" y="5178425"/>
              <a:ext cx="2590800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6" name="Connecteur droit 225"/>
            <p:cNvCxnSpPr/>
            <p:nvPr/>
          </p:nvCxnSpPr>
          <p:spPr bwMode="auto">
            <a:xfrm rot="5400000">
              <a:off x="2112169" y="5004594"/>
              <a:ext cx="282892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7" name="Connecteur droit 226"/>
            <p:cNvCxnSpPr/>
            <p:nvPr/>
          </p:nvCxnSpPr>
          <p:spPr bwMode="auto">
            <a:xfrm rot="5400000">
              <a:off x="2612231" y="5004594"/>
              <a:ext cx="2828925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8" name="Connecteur droit 227"/>
            <p:cNvCxnSpPr/>
            <p:nvPr/>
          </p:nvCxnSpPr>
          <p:spPr bwMode="auto">
            <a:xfrm rot="5400000">
              <a:off x="3164681" y="5004594"/>
              <a:ext cx="2828925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9" name="Connecteur droit 228"/>
            <p:cNvCxnSpPr/>
            <p:nvPr/>
          </p:nvCxnSpPr>
          <p:spPr bwMode="auto">
            <a:xfrm rot="5400000">
              <a:off x="3683794" y="5004594"/>
              <a:ext cx="282892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0" name="Connecteur droit 229"/>
            <p:cNvCxnSpPr/>
            <p:nvPr/>
          </p:nvCxnSpPr>
          <p:spPr bwMode="auto">
            <a:xfrm rot="5400000">
              <a:off x="4205288" y="5003800"/>
              <a:ext cx="2830512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1" name="Connecteur droit 230"/>
            <p:cNvCxnSpPr/>
            <p:nvPr/>
          </p:nvCxnSpPr>
          <p:spPr bwMode="auto">
            <a:xfrm>
              <a:off x="3032125" y="5481638"/>
              <a:ext cx="259080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2" name="Connecteur droit 231"/>
            <p:cNvCxnSpPr/>
            <p:nvPr/>
          </p:nvCxnSpPr>
          <p:spPr bwMode="auto">
            <a:xfrm>
              <a:off x="3032125" y="5783263"/>
              <a:ext cx="259080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3" name="Connecteur droit 232"/>
            <p:cNvCxnSpPr/>
            <p:nvPr/>
          </p:nvCxnSpPr>
          <p:spPr bwMode="auto">
            <a:xfrm>
              <a:off x="3032125" y="6089650"/>
              <a:ext cx="2590800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4" name="Connecteur droit 233"/>
            <p:cNvCxnSpPr/>
            <p:nvPr/>
          </p:nvCxnSpPr>
          <p:spPr bwMode="auto">
            <a:xfrm>
              <a:off x="3024188" y="6419850"/>
              <a:ext cx="2592387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5" name="Connecteur droit 234"/>
            <p:cNvCxnSpPr/>
            <p:nvPr/>
          </p:nvCxnSpPr>
          <p:spPr bwMode="auto">
            <a:xfrm rot="5400000">
              <a:off x="1608138" y="5003800"/>
              <a:ext cx="2830512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0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0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0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7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511"/>
          <p:cNvSpPr>
            <a:spLocks noChangeArrowheads="1"/>
          </p:cNvSpPr>
          <p:nvPr/>
        </p:nvSpPr>
        <p:spPr bwMode="auto">
          <a:xfrm>
            <a:off x="1714480" y="928670"/>
            <a:ext cx="12620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جدول الحقيقة:</a:t>
            </a:r>
            <a:endParaRPr lang="fr-FR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585" name="Rectangle 176"/>
          <p:cNvSpPr>
            <a:spLocks noChangeArrowheads="1"/>
          </p:cNvSpPr>
          <p:nvPr/>
        </p:nvSpPr>
        <p:spPr bwMode="auto">
          <a:xfrm>
            <a:off x="1091737" y="1436466"/>
            <a:ext cx="30970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b</a:t>
            </a:r>
          </a:p>
        </p:txBody>
      </p:sp>
      <p:sp>
        <p:nvSpPr>
          <p:cNvPr id="586" name="Rectangle 177"/>
          <p:cNvSpPr>
            <a:spLocks noChangeArrowheads="1"/>
          </p:cNvSpPr>
          <p:nvPr/>
        </p:nvSpPr>
        <p:spPr bwMode="auto">
          <a:xfrm>
            <a:off x="1596829" y="1422179"/>
            <a:ext cx="2984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87" name="Rectangle 178"/>
          <p:cNvSpPr>
            <a:spLocks noChangeArrowheads="1"/>
          </p:cNvSpPr>
          <p:nvPr/>
        </p:nvSpPr>
        <p:spPr bwMode="auto">
          <a:xfrm>
            <a:off x="2144694" y="1446680"/>
            <a:ext cx="320922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588" name="Rectangle 179"/>
          <p:cNvSpPr>
            <a:spLocks noChangeArrowheads="1"/>
          </p:cNvSpPr>
          <p:nvPr/>
        </p:nvSpPr>
        <p:spPr bwMode="auto">
          <a:xfrm>
            <a:off x="2624841" y="1443715"/>
            <a:ext cx="457176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Rn</a:t>
            </a:r>
          </a:p>
        </p:txBody>
      </p:sp>
      <p:sp>
        <p:nvSpPr>
          <p:cNvPr id="589" name="Rectangle 184"/>
          <p:cNvSpPr>
            <a:spLocks noChangeArrowheads="1"/>
          </p:cNvSpPr>
          <p:nvPr/>
        </p:nvSpPr>
        <p:spPr bwMode="auto">
          <a:xfrm>
            <a:off x="1622440" y="1783440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590" name="Rectangle 186"/>
          <p:cNvSpPr>
            <a:spLocks noChangeArrowheads="1"/>
          </p:cNvSpPr>
          <p:nvPr/>
        </p:nvSpPr>
        <p:spPr bwMode="auto">
          <a:xfrm>
            <a:off x="1612915" y="2074374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91" name="Rectangle 187"/>
          <p:cNvSpPr>
            <a:spLocks noChangeArrowheads="1"/>
          </p:cNvSpPr>
          <p:nvPr/>
        </p:nvSpPr>
        <p:spPr bwMode="auto">
          <a:xfrm>
            <a:off x="1622440" y="238960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592" name="Rectangle 188"/>
          <p:cNvSpPr>
            <a:spLocks noChangeArrowheads="1"/>
          </p:cNvSpPr>
          <p:nvPr/>
        </p:nvSpPr>
        <p:spPr bwMode="auto">
          <a:xfrm>
            <a:off x="1616090" y="2689434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93" name="Rectangle 189"/>
          <p:cNvSpPr>
            <a:spLocks noChangeArrowheads="1"/>
          </p:cNvSpPr>
          <p:nvPr/>
        </p:nvSpPr>
        <p:spPr bwMode="auto">
          <a:xfrm>
            <a:off x="1098565" y="178026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594" name="Rectangle 190"/>
          <p:cNvSpPr>
            <a:spLocks noChangeArrowheads="1"/>
          </p:cNvSpPr>
          <p:nvPr/>
        </p:nvSpPr>
        <p:spPr bwMode="auto">
          <a:xfrm>
            <a:off x="1092215" y="208389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595" name="Rectangle 191"/>
          <p:cNvSpPr>
            <a:spLocks noChangeArrowheads="1"/>
          </p:cNvSpPr>
          <p:nvPr/>
        </p:nvSpPr>
        <p:spPr bwMode="auto">
          <a:xfrm>
            <a:off x="1084277" y="2386430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96" name="Rectangle 192"/>
          <p:cNvSpPr>
            <a:spLocks noChangeArrowheads="1"/>
          </p:cNvSpPr>
          <p:nvPr/>
        </p:nvSpPr>
        <p:spPr bwMode="auto">
          <a:xfrm>
            <a:off x="1090627" y="2692609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97" name="Rectangle 193"/>
          <p:cNvSpPr>
            <a:spLocks noChangeArrowheads="1"/>
          </p:cNvSpPr>
          <p:nvPr/>
        </p:nvSpPr>
        <p:spPr bwMode="auto">
          <a:xfrm>
            <a:off x="2151077" y="1783440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598" name="Rectangle 194"/>
          <p:cNvSpPr>
            <a:spLocks noChangeArrowheads="1"/>
          </p:cNvSpPr>
          <p:nvPr/>
        </p:nvSpPr>
        <p:spPr bwMode="auto">
          <a:xfrm>
            <a:off x="2139965" y="2075962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599" name="Rectangle 195"/>
          <p:cNvSpPr>
            <a:spLocks noChangeArrowheads="1"/>
          </p:cNvSpPr>
          <p:nvPr/>
        </p:nvSpPr>
        <p:spPr bwMode="auto">
          <a:xfrm>
            <a:off x="2141552" y="2386430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00" name="Rectangle 196"/>
          <p:cNvSpPr>
            <a:spLocks noChangeArrowheads="1"/>
          </p:cNvSpPr>
          <p:nvPr/>
        </p:nvSpPr>
        <p:spPr bwMode="auto">
          <a:xfrm>
            <a:off x="2155840" y="2700546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01" name="Rectangle 197"/>
          <p:cNvSpPr>
            <a:spLocks noChangeArrowheads="1"/>
          </p:cNvSpPr>
          <p:nvPr/>
        </p:nvSpPr>
        <p:spPr bwMode="auto">
          <a:xfrm>
            <a:off x="2646377" y="1778678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02" name="Rectangle 198"/>
          <p:cNvSpPr>
            <a:spLocks noChangeArrowheads="1"/>
          </p:cNvSpPr>
          <p:nvPr/>
        </p:nvSpPr>
        <p:spPr bwMode="auto">
          <a:xfrm>
            <a:off x="2649552" y="2083899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03" name="Rectangle 184"/>
          <p:cNvSpPr>
            <a:spLocks noChangeArrowheads="1"/>
          </p:cNvSpPr>
          <p:nvPr/>
        </p:nvSpPr>
        <p:spPr bwMode="auto">
          <a:xfrm>
            <a:off x="1614710" y="3015138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04" name="Rectangle 186"/>
          <p:cNvSpPr>
            <a:spLocks noChangeArrowheads="1"/>
          </p:cNvSpPr>
          <p:nvPr/>
        </p:nvSpPr>
        <p:spPr bwMode="auto">
          <a:xfrm>
            <a:off x="1605185" y="3306072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05" name="Rectangle 187"/>
          <p:cNvSpPr>
            <a:spLocks noChangeArrowheads="1"/>
          </p:cNvSpPr>
          <p:nvPr/>
        </p:nvSpPr>
        <p:spPr bwMode="auto">
          <a:xfrm>
            <a:off x="1614710" y="362130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06" name="Rectangle 188"/>
          <p:cNvSpPr>
            <a:spLocks noChangeArrowheads="1"/>
          </p:cNvSpPr>
          <p:nvPr/>
        </p:nvSpPr>
        <p:spPr bwMode="auto">
          <a:xfrm>
            <a:off x="1608360" y="3929758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07" name="Rectangle 189"/>
          <p:cNvSpPr>
            <a:spLocks noChangeArrowheads="1"/>
          </p:cNvSpPr>
          <p:nvPr/>
        </p:nvSpPr>
        <p:spPr bwMode="auto">
          <a:xfrm>
            <a:off x="1090835" y="301196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08" name="Rectangle 190"/>
          <p:cNvSpPr>
            <a:spLocks noChangeArrowheads="1"/>
          </p:cNvSpPr>
          <p:nvPr/>
        </p:nvSpPr>
        <p:spPr bwMode="auto">
          <a:xfrm>
            <a:off x="1084485" y="331559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09" name="Rectangle 191"/>
          <p:cNvSpPr>
            <a:spLocks noChangeArrowheads="1"/>
          </p:cNvSpPr>
          <p:nvPr/>
        </p:nvSpPr>
        <p:spPr bwMode="auto">
          <a:xfrm>
            <a:off x="1076547" y="3618128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10" name="Rectangle 192"/>
          <p:cNvSpPr>
            <a:spLocks noChangeArrowheads="1"/>
          </p:cNvSpPr>
          <p:nvPr/>
        </p:nvSpPr>
        <p:spPr bwMode="auto">
          <a:xfrm>
            <a:off x="1082897" y="392430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11" name="Rectangle 193"/>
          <p:cNvSpPr>
            <a:spLocks noChangeArrowheads="1"/>
          </p:cNvSpPr>
          <p:nvPr/>
        </p:nvSpPr>
        <p:spPr bwMode="auto">
          <a:xfrm>
            <a:off x="2160599" y="3015138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12" name="Rectangle 194"/>
          <p:cNvSpPr>
            <a:spLocks noChangeArrowheads="1"/>
          </p:cNvSpPr>
          <p:nvPr/>
        </p:nvSpPr>
        <p:spPr bwMode="auto">
          <a:xfrm>
            <a:off x="2149487" y="3307660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13" name="Rectangle 195"/>
          <p:cNvSpPr>
            <a:spLocks noChangeArrowheads="1"/>
          </p:cNvSpPr>
          <p:nvPr/>
        </p:nvSpPr>
        <p:spPr bwMode="auto">
          <a:xfrm>
            <a:off x="2151074" y="3618128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14" name="Rectangle 196"/>
          <p:cNvSpPr>
            <a:spLocks noChangeArrowheads="1"/>
          </p:cNvSpPr>
          <p:nvPr/>
        </p:nvSpPr>
        <p:spPr bwMode="auto">
          <a:xfrm>
            <a:off x="2153487" y="3932244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15" name="Rectangle 197"/>
          <p:cNvSpPr>
            <a:spLocks noChangeArrowheads="1"/>
          </p:cNvSpPr>
          <p:nvPr/>
        </p:nvSpPr>
        <p:spPr bwMode="auto">
          <a:xfrm>
            <a:off x="2644024" y="330507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16" name="Rectangle 198"/>
          <p:cNvSpPr>
            <a:spLocks noChangeArrowheads="1"/>
          </p:cNvSpPr>
          <p:nvPr/>
        </p:nvSpPr>
        <p:spPr bwMode="auto">
          <a:xfrm>
            <a:off x="2650991" y="2998683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17" name="Rectangle 199"/>
          <p:cNvSpPr>
            <a:spLocks noChangeArrowheads="1"/>
          </p:cNvSpPr>
          <p:nvPr/>
        </p:nvSpPr>
        <p:spPr bwMode="auto">
          <a:xfrm>
            <a:off x="2659074" y="3621303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18" name="Rectangle 200"/>
          <p:cNvSpPr>
            <a:spLocks noChangeArrowheads="1"/>
          </p:cNvSpPr>
          <p:nvPr/>
        </p:nvSpPr>
        <p:spPr bwMode="auto">
          <a:xfrm>
            <a:off x="2661424" y="392430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19" name="Rectangle 176"/>
          <p:cNvSpPr>
            <a:spLocks noChangeArrowheads="1"/>
          </p:cNvSpPr>
          <p:nvPr/>
        </p:nvSpPr>
        <p:spPr bwMode="auto">
          <a:xfrm>
            <a:off x="448100" y="1427047"/>
            <a:ext cx="639919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Rn-1</a:t>
            </a:r>
          </a:p>
        </p:txBody>
      </p:sp>
      <p:sp>
        <p:nvSpPr>
          <p:cNvPr id="620" name="Rectangle 189"/>
          <p:cNvSpPr>
            <a:spLocks noChangeArrowheads="1"/>
          </p:cNvSpPr>
          <p:nvPr/>
        </p:nvSpPr>
        <p:spPr bwMode="auto">
          <a:xfrm>
            <a:off x="595108" y="1779472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21" name="Rectangle 190"/>
          <p:cNvSpPr>
            <a:spLocks noChangeArrowheads="1"/>
          </p:cNvSpPr>
          <p:nvPr/>
        </p:nvSpPr>
        <p:spPr bwMode="auto">
          <a:xfrm>
            <a:off x="588758" y="2083106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22" name="Rectangle 191"/>
          <p:cNvSpPr>
            <a:spLocks noChangeArrowheads="1"/>
          </p:cNvSpPr>
          <p:nvPr/>
        </p:nvSpPr>
        <p:spPr bwMode="auto">
          <a:xfrm>
            <a:off x="580820" y="238563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23" name="Rectangle 192"/>
          <p:cNvSpPr>
            <a:spLocks noChangeArrowheads="1"/>
          </p:cNvSpPr>
          <p:nvPr/>
        </p:nvSpPr>
        <p:spPr bwMode="auto">
          <a:xfrm>
            <a:off x="587170" y="2691816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624" name="Rectangle 189"/>
          <p:cNvSpPr>
            <a:spLocks noChangeArrowheads="1"/>
          </p:cNvSpPr>
          <p:nvPr/>
        </p:nvSpPr>
        <p:spPr bwMode="auto">
          <a:xfrm>
            <a:off x="587378" y="3011170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25" name="Rectangle 190"/>
          <p:cNvSpPr>
            <a:spLocks noChangeArrowheads="1"/>
          </p:cNvSpPr>
          <p:nvPr/>
        </p:nvSpPr>
        <p:spPr bwMode="auto">
          <a:xfrm>
            <a:off x="581028" y="3314804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26" name="Rectangle 191"/>
          <p:cNvSpPr>
            <a:spLocks noChangeArrowheads="1"/>
          </p:cNvSpPr>
          <p:nvPr/>
        </p:nvSpPr>
        <p:spPr bwMode="auto">
          <a:xfrm>
            <a:off x="573090" y="361733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27" name="Rectangle 192"/>
          <p:cNvSpPr>
            <a:spLocks noChangeArrowheads="1"/>
          </p:cNvSpPr>
          <p:nvPr/>
        </p:nvSpPr>
        <p:spPr bwMode="auto">
          <a:xfrm>
            <a:off x="579440" y="3923514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28" name="Rectangle 195"/>
          <p:cNvSpPr>
            <a:spLocks noChangeArrowheads="1"/>
          </p:cNvSpPr>
          <p:nvPr/>
        </p:nvSpPr>
        <p:spPr bwMode="auto">
          <a:xfrm>
            <a:off x="2650803" y="2355741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29" name="Rectangle 196"/>
          <p:cNvSpPr>
            <a:spLocks noChangeArrowheads="1"/>
          </p:cNvSpPr>
          <p:nvPr/>
        </p:nvSpPr>
        <p:spPr bwMode="auto">
          <a:xfrm>
            <a:off x="2650803" y="2677306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grpSp>
        <p:nvGrpSpPr>
          <p:cNvPr id="2" name="Groupe 629"/>
          <p:cNvGrpSpPr>
            <a:grpSpLocks/>
          </p:cNvGrpSpPr>
          <p:nvPr/>
        </p:nvGrpSpPr>
        <p:grpSpPr bwMode="auto">
          <a:xfrm>
            <a:off x="500063" y="1428750"/>
            <a:ext cx="2601912" cy="2832100"/>
            <a:chOff x="3022600" y="3589338"/>
            <a:chExt cx="2601913" cy="2832100"/>
          </a:xfrm>
        </p:grpSpPr>
        <p:cxnSp>
          <p:nvCxnSpPr>
            <p:cNvPr id="631" name="Connecteur droit 630"/>
            <p:cNvCxnSpPr/>
            <p:nvPr/>
          </p:nvCxnSpPr>
          <p:spPr bwMode="auto">
            <a:xfrm>
              <a:off x="3033712" y="3598863"/>
              <a:ext cx="2590801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2" name="Connecteur droit 631"/>
            <p:cNvCxnSpPr/>
            <p:nvPr/>
          </p:nvCxnSpPr>
          <p:spPr bwMode="auto">
            <a:xfrm>
              <a:off x="3033712" y="3956051"/>
              <a:ext cx="2590801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3" name="Connecteur droit 632"/>
            <p:cNvCxnSpPr/>
            <p:nvPr/>
          </p:nvCxnSpPr>
          <p:spPr bwMode="auto">
            <a:xfrm>
              <a:off x="3030537" y="4249738"/>
              <a:ext cx="2592389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4" name="Connecteur droit 633"/>
            <p:cNvCxnSpPr/>
            <p:nvPr/>
          </p:nvCxnSpPr>
          <p:spPr bwMode="auto">
            <a:xfrm>
              <a:off x="3030537" y="4551363"/>
              <a:ext cx="2592389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5" name="Connecteur droit 634"/>
            <p:cNvCxnSpPr/>
            <p:nvPr/>
          </p:nvCxnSpPr>
          <p:spPr bwMode="auto">
            <a:xfrm>
              <a:off x="3030537" y="4857751"/>
              <a:ext cx="2592389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6" name="Connecteur droit 635"/>
            <p:cNvCxnSpPr/>
            <p:nvPr/>
          </p:nvCxnSpPr>
          <p:spPr bwMode="auto">
            <a:xfrm>
              <a:off x="3022600" y="5178426"/>
              <a:ext cx="2590801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7" name="Connecteur droit 636"/>
            <p:cNvCxnSpPr/>
            <p:nvPr/>
          </p:nvCxnSpPr>
          <p:spPr bwMode="auto">
            <a:xfrm rot="5400000">
              <a:off x="2112168" y="5004595"/>
              <a:ext cx="2828925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8" name="Connecteur droit 637"/>
            <p:cNvCxnSpPr/>
            <p:nvPr/>
          </p:nvCxnSpPr>
          <p:spPr bwMode="auto">
            <a:xfrm rot="5400000">
              <a:off x="2612231" y="5004595"/>
              <a:ext cx="282892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9" name="Connecteur droit 638"/>
            <p:cNvCxnSpPr/>
            <p:nvPr/>
          </p:nvCxnSpPr>
          <p:spPr bwMode="auto">
            <a:xfrm rot="5400000">
              <a:off x="3164682" y="5004595"/>
              <a:ext cx="282892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0" name="Connecteur droit 639"/>
            <p:cNvCxnSpPr/>
            <p:nvPr/>
          </p:nvCxnSpPr>
          <p:spPr bwMode="auto">
            <a:xfrm rot="5400000">
              <a:off x="3683794" y="5004595"/>
              <a:ext cx="2828925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1" name="Connecteur droit 640"/>
            <p:cNvCxnSpPr/>
            <p:nvPr/>
          </p:nvCxnSpPr>
          <p:spPr bwMode="auto">
            <a:xfrm rot="5400000">
              <a:off x="4205288" y="5003801"/>
              <a:ext cx="2830513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2" name="Connecteur droit 641"/>
            <p:cNvCxnSpPr/>
            <p:nvPr/>
          </p:nvCxnSpPr>
          <p:spPr bwMode="auto">
            <a:xfrm>
              <a:off x="3032125" y="5481638"/>
              <a:ext cx="2590801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3" name="Connecteur droit 642"/>
            <p:cNvCxnSpPr/>
            <p:nvPr/>
          </p:nvCxnSpPr>
          <p:spPr bwMode="auto">
            <a:xfrm>
              <a:off x="3032125" y="5783263"/>
              <a:ext cx="2590801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4" name="Connecteur droit 643"/>
            <p:cNvCxnSpPr/>
            <p:nvPr/>
          </p:nvCxnSpPr>
          <p:spPr bwMode="auto">
            <a:xfrm>
              <a:off x="3032125" y="6089651"/>
              <a:ext cx="2590801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5" name="Connecteur droit 644"/>
            <p:cNvCxnSpPr/>
            <p:nvPr/>
          </p:nvCxnSpPr>
          <p:spPr bwMode="auto">
            <a:xfrm>
              <a:off x="3024187" y="6419851"/>
              <a:ext cx="2592389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6" name="Connecteur droit 645"/>
            <p:cNvCxnSpPr/>
            <p:nvPr/>
          </p:nvCxnSpPr>
          <p:spPr bwMode="auto">
            <a:xfrm rot="5400000">
              <a:off x="1608137" y="5003801"/>
              <a:ext cx="2830513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" name="Groupe 196"/>
          <p:cNvGrpSpPr>
            <a:grpSpLocks/>
          </p:cNvGrpSpPr>
          <p:nvPr/>
        </p:nvGrpSpPr>
        <p:grpSpPr bwMode="auto">
          <a:xfrm>
            <a:off x="4818063" y="1103313"/>
            <a:ext cx="1746250" cy="715962"/>
            <a:chOff x="3143240" y="1857364"/>
            <a:chExt cx="1746316" cy="715174"/>
          </a:xfrm>
        </p:grpSpPr>
        <p:sp>
          <p:nvSpPr>
            <p:cNvPr id="648" name="Rectangle 647"/>
            <p:cNvSpPr/>
            <p:nvPr/>
          </p:nvSpPr>
          <p:spPr bwMode="auto">
            <a:xfrm>
              <a:off x="3143240" y="1857364"/>
              <a:ext cx="1746316" cy="713589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cxnSp>
          <p:nvCxnSpPr>
            <p:cNvPr id="649" name="Connecteur droit 648"/>
            <p:cNvCxnSpPr>
              <a:stCxn id="648" idx="0"/>
              <a:endCxn id="648" idx="2"/>
            </p:cNvCxnSpPr>
            <p:nvPr/>
          </p:nvCxnSpPr>
          <p:spPr bwMode="auto">
            <a:xfrm rot="16200000" flipH="1">
              <a:off x="3659603" y="2214156"/>
              <a:ext cx="713589" cy="3175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0" name="Connecteur droit 649"/>
            <p:cNvCxnSpPr/>
            <p:nvPr/>
          </p:nvCxnSpPr>
          <p:spPr bwMode="auto">
            <a:xfrm rot="16200000" flipH="1">
              <a:off x="3215880" y="2213365"/>
              <a:ext cx="713589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1" name="Connecteur droit 650"/>
            <p:cNvCxnSpPr/>
            <p:nvPr/>
          </p:nvCxnSpPr>
          <p:spPr bwMode="auto">
            <a:xfrm rot="16200000" flipH="1">
              <a:off x="4073163" y="2213365"/>
              <a:ext cx="713589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2" name="Connecteur droit 651"/>
            <p:cNvCxnSpPr>
              <a:stCxn id="648" idx="1"/>
              <a:endCxn id="648" idx="3"/>
            </p:cNvCxnSpPr>
            <p:nvPr/>
          </p:nvCxnSpPr>
          <p:spPr bwMode="auto">
            <a:xfrm rot="10800000" flipH="1">
              <a:off x="3143240" y="2214158"/>
              <a:ext cx="1746316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53" name="Text Box 750"/>
          <p:cNvSpPr txBox="1">
            <a:spLocks noChangeArrowheads="1"/>
          </p:cNvSpPr>
          <p:nvPr/>
        </p:nvSpPr>
        <p:spPr bwMode="auto">
          <a:xfrm>
            <a:off x="6715140" y="500042"/>
            <a:ext cx="21605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0000FF"/>
                </a:solidFill>
              </a:rPr>
              <a:t>المعادلات المنطقية</a:t>
            </a:r>
            <a:endParaRPr lang="fr-FR" b="1" u="sng" dirty="0">
              <a:solidFill>
                <a:srgbClr val="0000FF"/>
              </a:solidFill>
            </a:endParaRPr>
          </a:p>
        </p:txBody>
      </p:sp>
      <p:sp>
        <p:nvSpPr>
          <p:cNvPr id="30865" name="Text Box 751"/>
          <p:cNvSpPr txBox="1">
            <a:spLocks noChangeArrowheads="1"/>
          </p:cNvSpPr>
          <p:nvPr/>
        </p:nvSpPr>
        <p:spPr bwMode="auto">
          <a:xfrm>
            <a:off x="4808538" y="1055688"/>
            <a:ext cx="22828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fr-FR" b="1"/>
          </a:p>
        </p:txBody>
      </p:sp>
      <p:sp>
        <p:nvSpPr>
          <p:cNvPr id="655" name="Text Box 752"/>
          <p:cNvSpPr txBox="1">
            <a:spLocks noChangeArrowheads="1"/>
          </p:cNvSpPr>
          <p:nvPr/>
        </p:nvSpPr>
        <p:spPr bwMode="auto">
          <a:xfrm>
            <a:off x="4749800" y="828675"/>
            <a:ext cx="1943100" cy="2857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00     01  </a:t>
            </a:r>
            <a:r>
              <a:rPr lang="ar-DZ" sz="1600" b="1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 11   10 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656" name="Text Box 753"/>
          <p:cNvSpPr txBox="1">
            <a:spLocks noChangeArrowheads="1"/>
          </p:cNvSpPr>
          <p:nvPr/>
        </p:nvSpPr>
        <p:spPr bwMode="auto">
          <a:xfrm>
            <a:off x="4575175" y="1146175"/>
            <a:ext cx="285750" cy="574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  <a:endParaRPr lang="fr-FR" sz="1600" b="1" dirty="0">
              <a:solidFill>
                <a:schemeClr val="tx1"/>
              </a:solidFill>
            </a:endParaRPr>
          </a:p>
          <a:p>
            <a:pPr eaLnBrk="0" hangingPunct="0">
              <a:defRPr/>
            </a:pPr>
            <a:endParaRPr lang="ar-DZ" sz="1600" b="1" dirty="0">
              <a:solidFill>
                <a:schemeClr val="tx1"/>
              </a:solidFill>
              <a:cs typeface="Times New Roman" pitchFamily="18" charset="0"/>
            </a:endParaRPr>
          </a:p>
          <a:p>
            <a:pPr eaLnBrk="0" hangingPunct="0">
              <a:defRPr/>
            </a:pP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657" name="Line 754"/>
          <p:cNvSpPr>
            <a:spLocks noChangeShapeType="1"/>
          </p:cNvSpPr>
          <p:nvPr/>
        </p:nvSpPr>
        <p:spPr bwMode="auto">
          <a:xfrm flipH="1" flipV="1">
            <a:off x="4543425" y="828675"/>
            <a:ext cx="285750" cy="28575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658" name="Text Box 755"/>
          <p:cNvSpPr txBox="1">
            <a:spLocks noChangeArrowheads="1"/>
          </p:cNvSpPr>
          <p:nvPr/>
        </p:nvSpPr>
        <p:spPr bwMode="auto">
          <a:xfrm>
            <a:off x="4537075" y="620713"/>
            <a:ext cx="4762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 dirty="0" err="1">
                <a:solidFill>
                  <a:schemeClr val="tx1"/>
                </a:solidFill>
                <a:cs typeface="Times New Roman" pitchFamily="18" charset="0"/>
              </a:rPr>
              <a:t>ba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659" name="Text Box 756"/>
          <p:cNvSpPr txBox="1">
            <a:spLocks noChangeArrowheads="1"/>
          </p:cNvSpPr>
          <p:nvPr/>
        </p:nvSpPr>
        <p:spPr bwMode="auto">
          <a:xfrm>
            <a:off x="4427538" y="849313"/>
            <a:ext cx="2857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c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660" name="Rectangle 774"/>
          <p:cNvSpPr>
            <a:spLocks noChangeArrowheads="1"/>
          </p:cNvSpPr>
          <p:nvPr/>
        </p:nvSpPr>
        <p:spPr bwMode="auto">
          <a:xfrm>
            <a:off x="4562475" y="147002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661" name="Text Box 775"/>
          <p:cNvSpPr txBox="1">
            <a:spLocks noChangeArrowheads="1"/>
          </p:cNvSpPr>
          <p:nvPr/>
        </p:nvSpPr>
        <p:spPr bwMode="auto">
          <a:xfrm>
            <a:off x="4892675" y="1111250"/>
            <a:ext cx="2873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0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662" name="Text Box 776"/>
          <p:cNvSpPr txBox="1">
            <a:spLocks noChangeArrowheads="1"/>
          </p:cNvSpPr>
          <p:nvPr/>
        </p:nvSpPr>
        <p:spPr bwMode="auto">
          <a:xfrm>
            <a:off x="5297488" y="1130300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1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663" name="Text Box 777"/>
          <p:cNvSpPr txBox="1">
            <a:spLocks noChangeArrowheads="1"/>
          </p:cNvSpPr>
          <p:nvPr/>
        </p:nvSpPr>
        <p:spPr bwMode="auto">
          <a:xfrm>
            <a:off x="5753141" y="1116013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0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664" name="Text Box 778"/>
          <p:cNvSpPr txBox="1">
            <a:spLocks noChangeArrowheads="1"/>
          </p:cNvSpPr>
          <p:nvPr/>
        </p:nvSpPr>
        <p:spPr bwMode="auto">
          <a:xfrm>
            <a:off x="6189663" y="1120775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 dirty="0">
                <a:solidFill>
                  <a:schemeClr val="tx1"/>
                </a:solidFill>
              </a:rPr>
              <a:t>1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665" name="Text Box 779"/>
          <p:cNvSpPr txBox="1">
            <a:spLocks noChangeArrowheads="1"/>
          </p:cNvSpPr>
          <p:nvPr/>
        </p:nvSpPr>
        <p:spPr bwMode="auto">
          <a:xfrm>
            <a:off x="4878388" y="1473200"/>
            <a:ext cx="2873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/>
              <a:t>1</a:t>
            </a:r>
            <a:endParaRPr lang="fr-FR" sz="1600" b="1"/>
          </a:p>
        </p:txBody>
      </p:sp>
      <p:sp>
        <p:nvSpPr>
          <p:cNvPr id="666" name="Text Box 780"/>
          <p:cNvSpPr txBox="1">
            <a:spLocks noChangeArrowheads="1"/>
          </p:cNvSpPr>
          <p:nvPr/>
        </p:nvSpPr>
        <p:spPr bwMode="auto">
          <a:xfrm>
            <a:off x="5307013" y="1460500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0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667" name="Text Box 781"/>
          <p:cNvSpPr txBox="1">
            <a:spLocks noChangeArrowheads="1"/>
          </p:cNvSpPr>
          <p:nvPr/>
        </p:nvSpPr>
        <p:spPr bwMode="auto">
          <a:xfrm>
            <a:off x="5762666" y="1460500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1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668" name="Text Box 782"/>
          <p:cNvSpPr txBox="1">
            <a:spLocks noChangeArrowheads="1"/>
          </p:cNvSpPr>
          <p:nvPr/>
        </p:nvSpPr>
        <p:spPr bwMode="auto">
          <a:xfrm>
            <a:off x="6189663" y="1470025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0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669" name="Text Box 783"/>
          <p:cNvSpPr txBox="1">
            <a:spLocks noChangeArrowheads="1"/>
          </p:cNvSpPr>
          <p:nvPr/>
        </p:nvSpPr>
        <p:spPr bwMode="auto">
          <a:xfrm>
            <a:off x="6732588" y="1125538"/>
            <a:ext cx="219551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لا يمكن الاختزال بجدول </a:t>
            </a:r>
            <a:r>
              <a:rPr lang="ar-DZ" sz="1600" b="1" dirty="0" err="1">
                <a:solidFill>
                  <a:schemeClr val="tx1"/>
                </a:solidFill>
                <a:cs typeface="Arabic Transparent" pitchFamily="2" charset="-78"/>
              </a:rPr>
              <a:t>كارنو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4" name="Groupe 669"/>
          <p:cNvGrpSpPr>
            <a:grpSpLocks/>
          </p:cNvGrpSpPr>
          <p:nvPr/>
        </p:nvGrpSpPr>
        <p:grpSpPr bwMode="auto">
          <a:xfrm>
            <a:off x="4606925" y="1973262"/>
            <a:ext cx="3044423" cy="369332"/>
            <a:chOff x="4606925" y="1973263"/>
            <a:chExt cx="3044623" cy="368778"/>
          </a:xfrm>
        </p:grpSpPr>
        <p:sp>
          <p:nvSpPr>
            <p:cNvPr id="671" name="Rectangle 845"/>
            <p:cNvSpPr>
              <a:spLocks noChangeArrowheads="1"/>
            </p:cNvSpPr>
            <p:nvPr/>
          </p:nvSpPr>
          <p:spPr bwMode="auto">
            <a:xfrm>
              <a:off x="4606925" y="1973263"/>
              <a:ext cx="3044623" cy="36877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>
                <a:tabLst>
                  <a:tab pos="5029200" algn="l"/>
                </a:tabLst>
                <a:defRPr/>
              </a:pP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    S= </a:t>
              </a:r>
              <a:r>
                <a:rPr lang="en-GB" b="1" dirty="0" err="1">
                  <a:solidFill>
                    <a:schemeClr val="tx1"/>
                  </a:solidFill>
                  <a:cs typeface="Times New Roman" pitchFamily="18" charset="0"/>
                </a:rPr>
                <a:t>abc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 + </a:t>
              </a:r>
              <a:r>
                <a:rPr lang="en-GB" b="1" dirty="0" err="1">
                  <a:solidFill>
                    <a:schemeClr val="tx1"/>
                  </a:solidFill>
                  <a:cs typeface="Times New Roman" pitchFamily="18" charset="0"/>
                </a:rPr>
                <a:t>abc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+ </a:t>
              </a:r>
              <a:r>
                <a:rPr lang="en-GB" b="1" dirty="0" err="1">
                  <a:solidFill>
                    <a:schemeClr val="tx1"/>
                  </a:solidFill>
                  <a:cs typeface="Times New Roman" pitchFamily="18" charset="0"/>
                </a:rPr>
                <a:t>abc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+ </a:t>
              </a:r>
              <a:r>
                <a:rPr lang="en-GB" b="1" dirty="0" err="1">
                  <a:solidFill>
                    <a:schemeClr val="tx1"/>
                  </a:solidFill>
                  <a:cs typeface="Times New Roman" pitchFamily="18" charset="0"/>
                </a:rPr>
                <a:t>abc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672" name="Line 844"/>
            <p:cNvSpPr>
              <a:spLocks noChangeShapeType="1"/>
            </p:cNvSpPr>
            <p:nvPr/>
          </p:nvSpPr>
          <p:spPr bwMode="auto">
            <a:xfrm>
              <a:off x="5407077" y="2030327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673" name="Line 846"/>
            <p:cNvSpPr>
              <a:spLocks noChangeShapeType="1"/>
            </p:cNvSpPr>
            <p:nvPr/>
          </p:nvSpPr>
          <p:spPr bwMode="auto">
            <a:xfrm>
              <a:off x="5567426" y="2035082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674" name="Line 847"/>
            <p:cNvSpPr>
              <a:spLocks noChangeShapeType="1"/>
            </p:cNvSpPr>
            <p:nvPr/>
          </p:nvSpPr>
          <p:spPr bwMode="auto">
            <a:xfrm>
              <a:off x="5935750" y="2049349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675" name="Line 848"/>
            <p:cNvSpPr>
              <a:spLocks noChangeShapeType="1"/>
            </p:cNvSpPr>
            <p:nvPr/>
          </p:nvSpPr>
          <p:spPr bwMode="auto">
            <a:xfrm>
              <a:off x="6173891" y="2049349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676" name="Line 849"/>
            <p:cNvSpPr>
              <a:spLocks noChangeShapeType="1"/>
            </p:cNvSpPr>
            <p:nvPr/>
          </p:nvSpPr>
          <p:spPr bwMode="auto">
            <a:xfrm>
              <a:off x="6491412" y="2044593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677" name="Line 850"/>
            <p:cNvSpPr>
              <a:spLocks noChangeShapeType="1"/>
            </p:cNvSpPr>
            <p:nvPr/>
          </p:nvSpPr>
          <p:spPr bwMode="auto">
            <a:xfrm>
              <a:off x="6632708" y="2044593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5" name="Groupe 677"/>
          <p:cNvGrpSpPr>
            <a:grpSpLocks/>
          </p:cNvGrpSpPr>
          <p:nvPr/>
        </p:nvGrpSpPr>
        <p:grpSpPr bwMode="auto">
          <a:xfrm>
            <a:off x="4857749" y="2819399"/>
            <a:ext cx="2492990" cy="369332"/>
            <a:chOff x="4857750" y="2819400"/>
            <a:chExt cx="2493112" cy="368777"/>
          </a:xfrm>
        </p:grpSpPr>
        <p:sp>
          <p:nvSpPr>
            <p:cNvPr id="679" name="Rectangle 864"/>
            <p:cNvSpPr>
              <a:spLocks noChangeArrowheads="1"/>
            </p:cNvSpPr>
            <p:nvPr/>
          </p:nvSpPr>
          <p:spPr bwMode="auto">
            <a:xfrm>
              <a:off x="4857750" y="2819400"/>
              <a:ext cx="2493112" cy="368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>
                <a:tabLst>
                  <a:tab pos="5029200" algn="l"/>
                </a:tabLst>
                <a:defRPr/>
              </a:pP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S = c(a + b) + c(a + b)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grpSp>
          <p:nvGrpSpPr>
            <p:cNvPr id="6" name="Group 865"/>
            <p:cNvGrpSpPr>
              <a:grpSpLocks/>
            </p:cNvGrpSpPr>
            <p:nvPr/>
          </p:nvGrpSpPr>
          <p:grpSpPr bwMode="auto">
            <a:xfrm>
              <a:off x="5370513" y="2857500"/>
              <a:ext cx="1771650" cy="247650"/>
              <a:chOff x="322" y="2295"/>
              <a:chExt cx="1116" cy="156"/>
            </a:xfrm>
          </p:grpSpPr>
          <p:sp>
            <p:nvSpPr>
              <p:cNvPr id="681" name="Oval 866"/>
              <p:cNvSpPr>
                <a:spLocks noChangeAspect="1" noChangeArrowheads="1"/>
              </p:cNvSpPr>
              <p:nvPr/>
            </p:nvSpPr>
            <p:spPr bwMode="auto">
              <a:xfrm>
                <a:off x="545" y="2329"/>
                <a:ext cx="122" cy="122"/>
              </a:xfrm>
              <a:prstGeom prst="ellipse">
                <a:avLst/>
              </a:prstGeom>
              <a:no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/>
              </a:p>
            </p:txBody>
          </p:sp>
          <p:sp>
            <p:nvSpPr>
              <p:cNvPr id="682" name="Line 867"/>
              <p:cNvSpPr>
                <a:spLocks noChangeShapeType="1"/>
              </p:cNvSpPr>
              <p:nvPr/>
            </p:nvSpPr>
            <p:spPr bwMode="auto">
              <a:xfrm>
                <a:off x="1075" y="2295"/>
                <a:ext cx="3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683" name="Oval 868"/>
              <p:cNvSpPr>
                <a:spLocks noChangeAspect="1" noChangeArrowheads="1"/>
              </p:cNvSpPr>
              <p:nvPr/>
            </p:nvSpPr>
            <p:spPr bwMode="auto">
              <a:xfrm>
                <a:off x="1215" y="2329"/>
                <a:ext cx="122" cy="122"/>
              </a:xfrm>
              <a:prstGeom prst="ellipse">
                <a:avLst/>
              </a:prstGeom>
              <a:no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/>
              </a:p>
            </p:txBody>
          </p:sp>
          <p:sp>
            <p:nvSpPr>
              <p:cNvPr id="684" name="Line 869"/>
              <p:cNvSpPr>
                <a:spLocks noChangeShapeType="1"/>
              </p:cNvSpPr>
              <p:nvPr/>
            </p:nvSpPr>
            <p:spPr bwMode="auto">
              <a:xfrm>
                <a:off x="322" y="2332"/>
                <a:ext cx="6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</p:grpSp>
      <p:grpSp>
        <p:nvGrpSpPr>
          <p:cNvPr id="7" name="Groupe 684"/>
          <p:cNvGrpSpPr>
            <a:grpSpLocks/>
          </p:cNvGrpSpPr>
          <p:nvPr/>
        </p:nvGrpSpPr>
        <p:grpSpPr bwMode="auto">
          <a:xfrm>
            <a:off x="4800601" y="3270249"/>
            <a:ext cx="1765227" cy="369332"/>
            <a:chOff x="4800881" y="3270222"/>
            <a:chExt cx="1764901" cy="368777"/>
          </a:xfrm>
        </p:grpSpPr>
        <p:sp>
          <p:nvSpPr>
            <p:cNvPr id="686" name="Oval 871"/>
            <p:cNvSpPr>
              <a:spLocks noChangeAspect="1" noChangeArrowheads="1"/>
            </p:cNvSpPr>
            <p:nvPr/>
          </p:nvSpPr>
          <p:spPr bwMode="auto">
            <a:xfrm>
              <a:off x="5529410" y="3357404"/>
              <a:ext cx="193639" cy="193384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687" name="Rectangle 872"/>
            <p:cNvSpPr>
              <a:spLocks noChangeArrowheads="1"/>
            </p:cNvSpPr>
            <p:nvPr/>
          </p:nvSpPr>
          <p:spPr bwMode="auto">
            <a:xfrm>
              <a:off x="4800881" y="3270222"/>
              <a:ext cx="1764901" cy="368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eaLnBrk="0" hangingPunct="0">
                <a:tabLst>
                  <a:tab pos="5029200" algn="l"/>
                </a:tabLst>
                <a:defRPr/>
              </a:pPr>
              <a:r>
                <a:rPr lang="en-GB" sz="1200" b="1" dirty="0">
                  <a:solidFill>
                    <a:schemeClr val="tx1"/>
                  </a:solidFill>
                  <a:cs typeface="Times New Roman" pitchFamily="18" charset="0"/>
                </a:rPr>
                <a:t>  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S = c + (a + b)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688" name="Oval 874"/>
            <p:cNvSpPr>
              <a:spLocks noChangeAspect="1" noChangeArrowheads="1"/>
            </p:cNvSpPr>
            <p:nvPr/>
          </p:nvSpPr>
          <p:spPr bwMode="auto">
            <a:xfrm>
              <a:off x="5986525" y="3358988"/>
              <a:ext cx="193639" cy="193384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</p:grpSp>
      <p:grpSp>
        <p:nvGrpSpPr>
          <p:cNvPr id="8" name="Groupe 688"/>
          <p:cNvGrpSpPr>
            <a:grpSpLocks/>
          </p:cNvGrpSpPr>
          <p:nvPr/>
        </p:nvGrpSpPr>
        <p:grpSpPr bwMode="auto">
          <a:xfrm>
            <a:off x="4786313" y="3795713"/>
            <a:ext cx="2303462" cy="395287"/>
            <a:chOff x="4786314" y="3795713"/>
            <a:chExt cx="2303463" cy="395287"/>
          </a:xfrm>
        </p:grpSpPr>
        <p:sp>
          <p:nvSpPr>
            <p:cNvPr id="30950" name="Rectangle 873"/>
            <p:cNvSpPr>
              <a:spLocks noChangeArrowheads="1"/>
            </p:cNvSpPr>
            <p:nvPr/>
          </p:nvSpPr>
          <p:spPr bwMode="auto">
            <a:xfrm>
              <a:off x="4791075" y="3862388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691" name="Oval 896"/>
            <p:cNvSpPr>
              <a:spLocks noChangeAspect="1" noChangeArrowheads="1"/>
            </p:cNvSpPr>
            <p:nvPr/>
          </p:nvSpPr>
          <p:spPr bwMode="auto">
            <a:xfrm>
              <a:off x="5889626" y="3910013"/>
              <a:ext cx="193675" cy="193675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692" name="Rectangle 897"/>
            <p:cNvSpPr>
              <a:spLocks noChangeArrowheads="1"/>
            </p:cNvSpPr>
            <p:nvPr/>
          </p:nvSpPr>
          <p:spPr bwMode="auto">
            <a:xfrm>
              <a:off x="4786314" y="3805852"/>
              <a:ext cx="2303463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eaLnBrk="0" hangingPunct="0">
                <a:tabLst>
                  <a:tab pos="5029200" algn="l"/>
                </a:tabLst>
                <a:defRPr/>
              </a:pPr>
              <a:r>
                <a:rPr lang="en-GB" sz="1200" b="1" dirty="0">
                  <a:solidFill>
                    <a:schemeClr val="tx1"/>
                  </a:solidFill>
                  <a:cs typeface="Times New Roman" pitchFamily="18" charset="0"/>
                </a:rPr>
                <a:t>  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S = Rn-1 + (a + b)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693" name="Oval 899"/>
            <p:cNvSpPr>
              <a:spLocks noChangeAspect="1" noChangeArrowheads="1"/>
            </p:cNvSpPr>
            <p:nvPr/>
          </p:nvSpPr>
          <p:spPr bwMode="auto">
            <a:xfrm>
              <a:off x="6357940" y="3911600"/>
              <a:ext cx="193675" cy="193675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30956" name="AutoShape 900"/>
            <p:cNvSpPr>
              <a:spLocks noChangeArrowheads="1"/>
            </p:cNvSpPr>
            <p:nvPr/>
          </p:nvSpPr>
          <p:spPr bwMode="auto">
            <a:xfrm>
              <a:off x="4913313" y="3795713"/>
              <a:ext cx="1944687" cy="395287"/>
            </a:xfrm>
            <a:prstGeom prst="roundRect">
              <a:avLst>
                <a:gd name="adj" fmla="val 16667"/>
              </a:avLst>
            </a:prstGeom>
            <a:solidFill>
              <a:srgbClr val="FF3300">
                <a:alpha val="16862"/>
              </a:srgbClr>
            </a:solidFill>
            <a:ln w="9525">
              <a:solidFill>
                <a:srgbClr val="3333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endParaRPr lang="fr-FR" b="1"/>
            </a:p>
          </p:txBody>
        </p:sp>
      </p:grpSp>
      <p:grpSp>
        <p:nvGrpSpPr>
          <p:cNvPr id="9" name="Groupe 694"/>
          <p:cNvGrpSpPr>
            <a:grpSpLocks/>
          </p:cNvGrpSpPr>
          <p:nvPr/>
        </p:nvGrpSpPr>
        <p:grpSpPr bwMode="auto">
          <a:xfrm>
            <a:off x="4857749" y="2416174"/>
            <a:ext cx="2818400" cy="369332"/>
            <a:chOff x="4857752" y="2416726"/>
            <a:chExt cx="2818239" cy="368777"/>
          </a:xfrm>
        </p:grpSpPr>
        <p:sp>
          <p:nvSpPr>
            <p:cNvPr id="696" name="Rectangle 854"/>
            <p:cNvSpPr>
              <a:spLocks noChangeArrowheads="1"/>
            </p:cNvSpPr>
            <p:nvPr/>
          </p:nvSpPr>
          <p:spPr bwMode="auto">
            <a:xfrm>
              <a:off x="4857752" y="2416726"/>
              <a:ext cx="2818239" cy="368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eaLnBrk="0" hangingPunct="0">
                <a:tabLst>
                  <a:tab pos="5029200" algn="l"/>
                </a:tabLst>
                <a:defRPr/>
              </a:pPr>
              <a:r>
                <a:rPr lang="de-DE" sz="1200" b="1" dirty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de-DE" b="1" dirty="0">
                  <a:solidFill>
                    <a:schemeClr val="tx1"/>
                  </a:solidFill>
                  <a:cs typeface="Times New Roman" pitchFamily="18" charset="0"/>
                </a:rPr>
                <a:t>S = c(</a:t>
              </a:r>
              <a:r>
                <a:rPr lang="de-DE" b="1" dirty="0" err="1">
                  <a:solidFill>
                    <a:schemeClr val="tx1"/>
                  </a:solidFill>
                  <a:cs typeface="Times New Roman" pitchFamily="18" charset="0"/>
                </a:rPr>
                <a:t>ab+ab</a:t>
              </a:r>
              <a:r>
                <a:rPr lang="de-DE" b="1" dirty="0">
                  <a:solidFill>
                    <a:schemeClr val="tx1"/>
                  </a:solidFill>
                  <a:cs typeface="Times New Roman" pitchFamily="18" charset="0"/>
                </a:rPr>
                <a:t>) + c(</a:t>
              </a:r>
              <a:r>
                <a:rPr lang="de-DE" b="1" dirty="0" err="1">
                  <a:solidFill>
                    <a:schemeClr val="tx1"/>
                  </a:solidFill>
                  <a:cs typeface="Times New Roman" pitchFamily="18" charset="0"/>
                </a:rPr>
                <a:t>ab+ab</a:t>
              </a:r>
              <a:r>
                <a:rPr lang="de-DE" b="1" dirty="0">
                  <a:solidFill>
                    <a:schemeClr val="tx1"/>
                  </a:solidFill>
                  <a:cs typeface="Times New Roman" pitchFamily="18" charset="0"/>
                </a:rPr>
                <a:t>)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30940" name="Line 852"/>
            <p:cNvSpPr>
              <a:spLocks noChangeShapeType="1"/>
            </p:cNvSpPr>
            <p:nvPr/>
          </p:nvSpPr>
          <p:spPr bwMode="auto">
            <a:xfrm>
              <a:off x="5422900" y="246380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698" name="Line 853"/>
            <p:cNvSpPr>
              <a:spLocks noChangeShapeType="1"/>
            </p:cNvSpPr>
            <p:nvPr/>
          </p:nvSpPr>
          <p:spPr bwMode="auto">
            <a:xfrm>
              <a:off x="5384772" y="2521344"/>
              <a:ext cx="1079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0942" name="Line 855"/>
            <p:cNvSpPr>
              <a:spLocks noChangeShapeType="1"/>
            </p:cNvSpPr>
            <p:nvPr/>
          </p:nvSpPr>
          <p:spPr bwMode="auto">
            <a:xfrm>
              <a:off x="5729288" y="245427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700" name="Line 856"/>
            <p:cNvSpPr>
              <a:spLocks noChangeShapeType="1"/>
            </p:cNvSpPr>
            <p:nvPr/>
          </p:nvSpPr>
          <p:spPr bwMode="auto">
            <a:xfrm>
              <a:off x="5704791" y="2472207"/>
              <a:ext cx="1079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0944" name="Line 857"/>
            <p:cNvSpPr>
              <a:spLocks noChangeShapeType="1"/>
            </p:cNvSpPr>
            <p:nvPr/>
          </p:nvSpPr>
          <p:spPr bwMode="auto">
            <a:xfrm>
              <a:off x="6002338" y="248285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702" name="Line 858"/>
            <p:cNvSpPr>
              <a:spLocks noChangeShapeType="1"/>
            </p:cNvSpPr>
            <p:nvPr/>
          </p:nvSpPr>
          <p:spPr bwMode="auto">
            <a:xfrm>
              <a:off x="5991472" y="2492812"/>
              <a:ext cx="1079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0946" name="Line 859"/>
            <p:cNvSpPr>
              <a:spLocks noChangeShapeType="1"/>
            </p:cNvSpPr>
            <p:nvPr/>
          </p:nvSpPr>
          <p:spPr bwMode="auto">
            <a:xfrm>
              <a:off x="6794500" y="247332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704" name="Line 860"/>
            <p:cNvSpPr>
              <a:spLocks noChangeShapeType="1"/>
            </p:cNvSpPr>
            <p:nvPr/>
          </p:nvSpPr>
          <p:spPr bwMode="auto">
            <a:xfrm>
              <a:off x="6756293" y="2475376"/>
              <a:ext cx="1079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0948" name="Line 861"/>
            <p:cNvSpPr>
              <a:spLocks noChangeShapeType="1"/>
            </p:cNvSpPr>
            <p:nvPr/>
          </p:nvSpPr>
          <p:spPr bwMode="auto">
            <a:xfrm>
              <a:off x="6904038" y="246380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706" name="Line 860"/>
            <p:cNvSpPr>
              <a:spLocks noChangeShapeType="1"/>
            </p:cNvSpPr>
            <p:nvPr/>
          </p:nvSpPr>
          <p:spPr bwMode="auto">
            <a:xfrm>
              <a:off x="6908685" y="2476960"/>
              <a:ext cx="1079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0" name="Group 885"/>
          <p:cNvGrpSpPr>
            <a:grpSpLocks/>
          </p:cNvGrpSpPr>
          <p:nvPr/>
        </p:nvGrpSpPr>
        <p:grpSpPr bwMode="auto">
          <a:xfrm>
            <a:off x="4787900" y="5429250"/>
            <a:ext cx="2232025" cy="366713"/>
            <a:chOff x="431" y="795"/>
            <a:chExt cx="1406" cy="231"/>
          </a:xfrm>
          <a:noFill/>
        </p:grpSpPr>
        <p:sp>
          <p:nvSpPr>
            <p:cNvPr id="708" name="Rectangle 886"/>
            <p:cNvSpPr>
              <a:spLocks noChangeArrowheads="1"/>
            </p:cNvSpPr>
            <p:nvPr/>
          </p:nvSpPr>
          <p:spPr bwMode="auto">
            <a:xfrm>
              <a:off x="431" y="795"/>
              <a:ext cx="1406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GB" b="1" dirty="0" err="1">
                  <a:solidFill>
                    <a:schemeClr val="tx1"/>
                  </a:solidFill>
                </a:rPr>
                <a:t>Rn</a:t>
              </a:r>
              <a:r>
                <a:rPr lang="en-GB" b="1" dirty="0">
                  <a:solidFill>
                    <a:schemeClr val="tx1"/>
                  </a:solidFill>
                </a:rPr>
                <a:t> =</a:t>
              </a:r>
              <a:r>
                <a:rPr lang="fr-FR" b="1" dirty="0">
                  <a:solidFill>
                    <a:schemeClr val="tx1"/>
                  </a:solidFill>
                </a:rPr>
                <a:t>ab + c(ab+ab)</a:t>
              </a:r>
            </a:p>
          </p:txBody>
        </p:sp>
        <p:sp>
          <p:nvSpPr>
            <p:cNvPr id="709" name="Line 887"/>
            <p:cNvSpPr>
              <a:spLocks noChangeShapeType="1"/>
            </p:cNvSpPr>
            <p:nvPr/>
          </p:nvSpPr>
          <p:spPr bwMode="auto">
            <a:xfrm>
              <a:off x="1233" y="842"/>
              <a:ext cx="68" cy="0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710" name="Line 888"/>
            <p:cNvSpPr>
              <a:spLocks noChangeShapeType="1"/>
            </p:cNvSpPr>
            <p:nvPr/>
          </p:nvSpPr>
          <p:spPr bwMode="auto">
            <a:xfrm>
              <a:off x="1330" y="832"/>
              <a:ext cx="68" cy="0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1" name="Groupe 710"/>
          <p:cNvGrpSpPr>
            <a:grpSpLocks/>
          </p:cNvGrpSpPr>
          <p:nvPr/>
        </p:nvGrpSpPr>
        <p:grpSpPr bwMode="auto">
          <a:xfrm>
            <a:off x="4787900" y="4414838"/>
            <a:ext cx="3570314" cy="731837"/>
            <a:chOff x="4787900" y="4414838"/>
            <a:chExt cx="3095625" cy="731837"/>
          </a:xfrm>
        </p:grpSpPr>
        <p:grpSp>
          <p:nvGrpSpPr>
            <p:cNvPr id="12" name="Group 875"/>
            <p:cNvGrpSpPr>
              <a:grpSpLocks/>
            </p:cNvGrpSpPr>
            <p:nvPr/>
          </p:nvGrpSpPr>
          <p:grpSpPr bwMode="auto">
            <a:xfrm>
              <a:off x="4787900" y="4500563"/>
              <a:ext cx="3095625" cy="646112"/>
              <a:chOff x="431" y="210"/>
              <a:chExt cx="1950" cy="407"/>
            </a:xfrm>
          </p:grpSpPr>
          <p:sp>
            <p:nvSpPr>
              <p:cNvPr id="717" name="Rectangle 876"/>
              <p:cNvSpPr>
                <a:spLocks noChangeArrowheads="1"/>
              </p:cNvSpPr>
              <p:nvPr/>
            </p:nvSpPr>
            <p:spPr bwMode="auto">
              <a:xfrm>
                <a:off x="431" y="210"/>
                <a:ext cx="1950" cy="40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b="1" dirty="0" err="1">
                    <a:solidFill>
                      <a:schemeClr val="tx1"/>
                    </a:solidFill>
                  </a:rPr>
                  <a:t>Rn</a:t>
                </a:r>
                <a:r>
                  <a:rPr lang="en-GB" b="1" dirty="0">
                    <a:solidFill>
                      <a:schemeClr val="tx1"/>
                    </a:solidFill>
                  </a:rPr>
                  <a:t> = </a:t>
                </a:r>
                <a:r>
                  <a:rPr lang="en-GB" b="1" dirty="0" err="1">
                    <a:solidFill>
                      <a:schemeClr val="tx1"/>
                    </a:solidFill>
                  </a:rPr>
                  <a:t>abc</a:t>
                </a:r>
                <a:r>
                  <a:rPr lang="en-GB" b="1" dirty="0">
                    <a:solidFill>
                      <a:schemeClr val="tx1"/>
                    </a:solidFill>
                  </a:rPr>
                  <a:t> + </a:t>
                </a:r>
                <a:r>
                  <a:rPr lang="fr-FR" b="1" dirty="0">
                    <a:solidFill>
                      <a:schemeClr val="tx1"/>
                    </a:solidFill>
                  </a:rPr>
                  <a:t>a</a:t>
                </a:r>
                <a:r>
                  <a:rPr lang="en-GB" b="1" dirty="0" err="1">
                    <a:solidFill>
                      <a:schemeClr val="tx1"/>
                    </a:solidFill>
                  </a:rPr>
                  <a:t>bc</a:t>
                </a:r>
                <a:r>
                  <a:rPr lang="en-GB" b="1" dirty="0">
                    <a:solidFill>
                      <a:schemeClr val="tx1"/>
                    </a:solidFill>
                  </a:rPr>
                  <a:t> + </a:t>
                </a:r>
                <a:r>
                  <a:rPr lang="en-GB" b="1" dirty="0" err="1">
                    <a:solidFill>
                      <a:schemeClr val="tx1"/>
                    </a:solidFill>
                  </a:rPr>
                  <a:t>abc</a:t>
                </a:r>
                <a:r>
                  <a:rPr lang="en-GB" b="1" dirty="0">
                    <a:solidFill>
                      <a:schemeClr val="tx1"/>
                    </a:solidFill>
                  </a:rPr>
                  <a:t> + </a:t>
                </a:r>
                <a:r>
                  <a:rPr lang="en-GB" b="1" dirty="0" err="1">
                    <a:solidFill>
                      <a:schemeClr val="tx1"/>
                    </a:solidFill>
                  </a:rPr>
                  <a:t>abc</a:t>
                </a:r>
                <a:endParaRPr lang="fr-FR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18" name="Line 877"/>
              <p:cNvSpPr>
                <a:spLocks noChangeShapeType="1"/>
              </p:cNvSpPr>
              <p:nvPr/>
            </p:nvSpPr>
            <p:spPr bwMode="auto">
              <a:xfrm>
                <a:off x="1004" y="271"/>
                <a:ext cx="6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719" name="Line 878"/>
              <p:cNvSpPr>
                <a:spLocks noChangeShapeType="1"/>
              </p:cNvSpPr>
              <p:nvPr/>
            </p:nvSpPr>
            <p:spPr bwMode="auto">
              <a:xfrm>
                <a:off x="1305" y="255"/>
                <a:ext cx="6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720" name="Line 879"/>
              <p:cNvSpPr>
                <a:spLocks noChangeShapeType="1"/>
              </p:cNvSpPr>
              <p:nvPr/>
            </p:nvSpPr>
            <p:spPr bwMode="auto">
              <a:xfrm>
                <a:off x="1629" y="263"/>
                <a:ext cx="6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30927" name="Rectangle 898"/>
            <p:cNvSpPr>
              <a:spLocks noChangeArrowheads="1"/>
            </p:cNvSpPr>
            <p:nvPr/>
          </p:nvSpPr>
          <p:spPr bwMode="auto">
            <a:xfrm>
              <a:off x="4787900" y="4414838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714" name="Line 877"/>
            <p:cNvSpPr>
              <a:spLocks noChangeShapeType="1"/>
            </p:cNvSpPr>
            <p:nvPr/>
          </p:nvSpPr>
          <p:spPr bwMode="auto">
            <a:xfrm>
              <a:off x="5429250" y="4595813"/>
              <a:ext cx="1079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715" name="Line 878"/>
            <p:cNvSpPr>
              <a:spLocks noChangeShapeType="1"/>
            </p:cNvSpPr>
            <p:nvPr/>
          </p:nvSpPr>
          <p:spPr bwMode="auto">
            <a:xfrm>
              <a:off x="6035675" y="4572000"/>
              <a:ext cx="1079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716" name="Line 878"/>
            <p:cNvSpPr>
              <a:spLocks noChangeShapeType="1"/>
            </p:cNvSpPr>
            <p:nvPr/>
          </p:nvSpPr>
          <p:spPr bwMode="auto">
            <a:xfrm>
              <a:off x="5368925" y="5083175"/>
              <a:ext cx="1079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3" name="Groupe 720"/>
          <p:cNvGrpSpPr>
            <a:grpSpLocks/>
          </p:cNvGrpSpPr>
          <p:nvPr/>
        </p:nvGrpSpPr>
        <p:grpSpPr bwMode="auto">
          <a:xfrm>
            <a:off x="4787900" y="4997450"/>
            <a:ext cx="3095625" cy="527050"/>
            <a:chOff x="4787900" y="4997450"/>
            <a:chExt cx="3095625" cy="527050"/>
          </a:xfrm>
        </p:grpSpPr>
        <p:grpSp>
          <p:nvGrpSpPr>
            <p:cNvPr id="14" name="Group 880"/>
            <p:cNvGrpSpPr>
              <a:grpSpLocks/>
            </p:cNvGrpSpPr>
            <p:nvPr/>
          </p:nvGrpSpPr>
          <p:grpSpPr bwMode="auto">
            <a:xfrm>
              <a:off x="4787900" y="4997450"/>
              <a:ext cx="3095625" cy="366713"/>
              <a:chOff x="431" y="523"/>
              <a:chExt cx="1950" cy="231"/>
            </a:xfrm>
            <a:noFill/>
          </p:grpSpPr>
          <p:sp>
            <p:nvSpPr>
              <p:cNvPr id="724" name="Rectangle 881"/>
              <p:cNvSpPr>
                <a:spLocks noChangeArrowheads="1"/>
              </p:cNvSpPr>
              <p:nvPr/>
            </p:nvSpPr>
            <p:spPr bwMode="auto">
              <a:xfrm>
                <a:off x="431" y="523"/>
                <a:ext cx="1950" cy="231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b="1">
                    <a:solidFill>
                      <a:schemeClr val="tx1"/>
                    </a:solidFill>
                  </a:rPr>
                  <a:t>Rn =</a:t>
                </a:r>
                <a:r>
                  <a:rPr lang="fr-FR" b="1">
                    <a:solidFill>
                      <a:schemeClr val="tx1"/>
                    </a:solidFill>
                  </a:rPr>
                  <a:t>ab(c+c) + c(ab+ab)</a:t>
                </a:r>
              </a:p>
            </p:txBody>
          </p:sp>
          <p:sp>
            <p:nvSpPr>
              <p:cNvPr id="725" name="Line 882"/>
              <p:cNvSpPr>
                <a:spLocks noChangeShapeType="1"/>
              </p:cNvSpPr>
              <p:nvPr/>
            </p:nvSpPr>
            <p:spPr bwMode="auto">
              <a:xfrm>
                <a:off x="1163" y="589"/>
                <a:ext cx="68" cy="0"/>
              </a:xfrm>
              <a:prstGeom prst="line">
                <a:avLst/>
              </a:prstGeom>
              <a:grp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726" name="Line 883"/>
              <p:cNvSpPr>
                <a:spLocks noChangeShapeType="1"/>
              </p:cNvSpPr>
              <p:nvPr/>
            </p:nvSpPr>
            <p:spPr bwMode="auto">
              <a:xfrm>
                <a:off x="1649" y="566"/>
                <a:ext cx="68" cy="0"/>
              </a:xfrm>
              <a:prstGeom prst="line">
                <a:avLst/>
              </a:prstGeom>
              <a:grp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727" name="Line 884"/>
              <p:cNvSpPr>
                <a:spLocks noChangeShapeType="1"/>
              </p:cNvSpPr>
              <p:nvPr/>
            </p:nvSpPr>
            <p:spPr bwMode="auto">
              <a:xfrm>
                <a:off x="1562" y="573"/>
                <a:ext cx="68" cy="0"/>
              </a:xfrm>
              <a:prstGeom prst="line">
                <a:avLst/>
              </a:prstGeom>
              <a:grp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723" name="Line 878"/>
            <p:cNvSpPr>
              <a:spLocks noChangeShapeType="1"/>
            </p:cNvSpPr>
            <p:nvPr/>
          </p:nvSpPr>
          <p:spPr bwMode="auto">
            <a:xfrm>
              <a:off x="5356225" y="5524500"/>
              <a:ext cx="1079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5" name="Groupe 727"/>
          <p:cNvGrpSpPr>
            <a:grpSpLocks/>
          </p:cNvGrpSpPr>
          <p:nvPr/>
        </p:nvGrpSpPr>
        <p:grpSpPr bwMode="auto">
          <a:xfrm>
            <a:off x="4787900" y="5861050"/>
            <a:ext cx="2232025" cy="366713"/>
            <a:chOff x="4787900" y="5861050"/>
            <a:chExt cx="2232025" cy="366713"/>
          </a:xfrm>
        </p:grpSpPr>
        <p:grpSp>
          <p:nvGrpSpPr>
            <p:cNvPr id="16" name="Group 889"/>
            <p:cNvGrpSpPr>
              <a:grpSpLocks/>
            </p:cNvGrpSpPr>
            <p:nvPr/>
          </p:nvGrpSpPr>
          <p:grpSpPr bwMode="auto">
            <a:xfrm>
              <a:off x="4787900" y="5861050"/>
              <a:ext cx="2232025" cy="366713"/>
              <a:chOff x="431" y="1067"/>
              <a:chExt cx="1406" cy="231"/>
            </a:xfrm>
            <a:noFill/>
          </p:grpSpPr>
          <p:sp>
            <p:nvSpPr>
              <p:cNvPr id="731" name="Rectangle 890"/>
              <p:cNvSpPr>
                <a:spLocks noChangeArrowheads="1"/>
              </p:cNvSpPr>
              <p:nvPr/>
            </p:nvSpPr>
            <p:spPr bwMode="auto">
              <a:xfrm>
                <a:off x="431" y="1067"/>
                <a:ext cx="1406" cy="231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b="1" dirty="0" err="1">
                    <a:solidFill>
                      <a:schemeClr val="tx1"/>
                    </a:solidFill>
                  </a:rPr>
                  <a:t>Rn</a:t>
                </a:r>
                <a:r>
                  <a:rPr lang="en-GB" b="1" dirty="0">
                    <a:solidFill>
                      <a:schemeClr val="tx1"/>
                    </a:solidFill>
                  </a:rPr>
                  <a:t> =</a:t>
                </a:r>
                <a:r>
                  <a:rPr lang="fr-FR" b="1" dirty="0">
                    <a:solidFill>
                      <a:schemeClr val="tx1"/>
                    </a:solidFill>
                  </a:rPr>
                  <a:t>ab + c(a + b)</a:t>
                </a:r>
              </a:p>
            </p:txBody>
          </p:sp>
          <p:sp>
            <p:nvSpPr>
              <p:cNvPr id="732" name="Oval 891"/>
              <p:cNvSpPr>
                <a:spLocks noChangeAspect="1" noChangeArrowheads="1"/>
              </p:cNvSpPr>
              <p:nvPr/>
            </p:nvSpPr>
            <p:spPr bwMode="auto">
              <a:xfrm>
                <a:off x="1341" y="1125"/>
                <a:ext cx="122" cy="122"/>
              </a:xfrm>
              <a:prstGeom prst="ellipse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30" name="Line 878"/>
            <p:cNvSpPr>
              <a:spLocks noChangeShapeType="1"/>
            </p:cNvSpPr>
            <p:nvPr/>
          </p:nvSpPr>
          <p:spPr bwMode="auto">
            <a:xfrm>
              <a:off x="5368925" y="5929313"/>
              <a:ext cx="1079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7" name="Groupe 732"/>
          <p:cNvGrpSpPr>
            <a:grpSpLocks/>
          </p:cNvGrpSpPr>
          <p:nvPr/>
        </p:nvGrpSpPr>
        <p:grpSpPr bwMode="auto">
          <a:xfrm>
            <a:off x="4787900" y="6302375"/>
            <a:ext cx="2570163" cy="400050"/>
            <a:chOff x="4787900" y="6302375"/>
            <a:chExt cx="2570182" cy="400050"/>
          </a:xfrm>
        </p:grpSpPr>
        <p:grpSp>
          <p:nvGrpSpPr>
            <p:cNvPr id="18" name="Group 892"/>
            <p:cNvGrpSpPr>
              <a:grpSpLocks/>
            </p:cNvGrpSpPr>
            <p:nvPr/>
          </p:nvGrpSpPr>
          <p:grpSpPr bwMode="auto">
            <a:xfrm>
              <a:off x="4787900" y="6302375"/>
              <a:ext cx="2570182" cy="366713"/>
              <a:chOff x="431" y="1481"/>
              <a:chExt cx="1769" cy="231"/>
            </a:xfrm>
            <a:noFill/>
          </p:grpSpPr>
          <p:sp>
            <p:nvSpPr>
              <p:cNvPr id="739" name="Rectangle 893"/>
              <p:cNvSpPr>
                <a:spLocks noChangeArrowheads="1"/>
              </p:cNvSpPr>
              <p:nvPr/>
            </p:nvSpPr>
            <p:spPr bwMode="auto">
              <a:xfrm>
                <a:off x="431" y="1481"/>
                <a:ext cx="1769" cy="231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b="1">
                    <a:solidFill>
                      <a:schemeClr val="tx1"/>
                    </a:solidFill>
                  </a:rPr>
                  <a:t>Rn =</a:t>
                </a:r>
                <a:r>
                  <a:rPr lang="fr-FR" b="1">
                    <a:solidFill>
                      <a:schemeClr val="tx1"/>
                    </a:solidFill>
                  </a:rPr>
                  <a:t>ab + R</a:t>
                </a:r>
                <a:r>
                  <a:rPr lang="fr-FR" sz="1600" b="1">
                    <a:solidFill>
                      <a:schemeClr val="tx1"/>
                    </a:solidFill>
                  </a:rPr>
                  <a:t>n-1</a:t>
                </a:r>
                <a:r>
                  <a:rPr lang="fr-FR" b="1">
                    <a:solidFill>
                      <a:schemeClr val="tx1"/>
                    </a:solidFill>
                  </a:rPr>
                  <a:t>(a + b)</a:t>
                </a:r>
              </a:p>
            </p:txBody>
          </p:sp>
          <p:sp>
            <p:nvSpPr>
              <p:cNvPr id="740" name="Oval 894"/>
              <p:cNvSpPr>
                <a:spLocks noChangeAspect="1" noChangeArrowheads="1"/>
              </p:cNvSpPr>
              <p:nvPr/>
            </p:nvSpPr>
            <p:spPr bwMode="auto">
              <a:xfrm>
                <a:off x="1559" y="1532"/>
                <a:ext cx="122" cy="122"/>
              </a:xfrm>
              <a:prstGeom prst="ellipse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0918" name="AutoShape 901"/>
            <p:cNvSpPr>
              <a:spLocks noChangeArrowheads="1"/>
            </p:cNvSpPr>
            <p:nvPr/>
          </p:nvSpPr>
          <p:spPr bwMode="auto">
            <a:xfrm>
              <a:off x="4841875" y="6307138"/>
              <a:ext cx="2268538" cy="395287"/>
            </a:xfrm>
            <a:prstGeom prst="roundRect">
              <a:avLst>
                <a:gd name="adj" fmla="val 16667"/>
              </a:avLst>
            </a:prstGeom>
            <a:solidFill>
              <a:srgbClr val="FF3300">
                <a:alpha val="16862"/>
              </a:srgbClr>
            </a:solidFill>
            <a:ln w="9525">
              <a:solidFill>
                <a:srgbClr val="3333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endParaRPr lang="fr-FR" b="1"/>
            </a:p>
          </p:txBody>
        </p:sp>
        <p:sp>
          <p:nvSpPr>
            <p:cNvPr id="736" name="Oval 498"/>
            <p:cNvSpPr>
              <a:spLocks noChangeAspect="1" noChangeArrowheads="1"/>
            </p:cNvSpPr>
            <p:nvPr/>
          </p:nvSpPr>
          <p:spPr bwMode="auto">
            <a:xfrm>
              <a:off x="6570676" y="6403975"/>
              <a:ext cx="193676" cy="193675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737" name="Line 501"/>
            <p:cNvSpPr>
              <a:spLocks noChangeShapeType="1"/>
            </p:cNvSpPr>
            <p:nvPr/>
          </p:nvSpPr>
          <p:spPr bwMode="auto">
            <a:xfrm>
              <a:off x="6346837" y="6369050"/>
              <a:ext cx="64770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738" name="Line 878"/>
            <p:cNvSpPr>
              <a:spLocks noChangeShapeType="1"/>
            </p:cNvSpPr>
            <p:nvPr/>
          </p:nvSpPr>
          <p:spPr bwMode="auto">
            <a:xfrm>
              <a:off x="5368929" y="6392863"/>
              <a:ext cx="107951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7" dur="500"/>
                                        <p:tgtEl>
                                          <p:spTgt spid="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2" dur="5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2" dur="5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7" dur="500"/>
                                        <p:tgtEl>
                                          <p:spTgt spid="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2" dur="500"/>
                                        <p:tgtEl>
                                          <p:spTgt spid="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7" dur="500"/>
                                        <p:tgtEl>
                                          <p:spTgt spid="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2" dur="5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7" dur="500"/>
                                        <p:tgtEl>
                                          <p:spTgt spid="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2" dur="500"/>
                                        <p:tgtEl>
                                          <p:spTgt spid="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7" dur="500"/>
                                        <p:tgtEl>
                                          <p:spTgt spid="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2" dur="5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7"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2" dur="500"/>
                                        <p:tgtEl>
                                          <p:spTgt spid="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7" dur="500"/>
                                        <p:tgtEl>
                                          <p:spTgt spid="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2" dur="5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7" dur="500"/>
                                        <p:tgtEl>
                                          <p:spTgt spid="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2" dur="500"/>
                                        <p:tgtEl>
                                          <p:spTgt spid="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0" name="Rectangle 4"/>
          <p:cNvSpPr>
            <a:spLocks noChangeArrowheads="1"/>
          </p:cNvSpPr>
          <p:nvPr/>
        </p:nvSpPr>
        <p:spPr bwMode="auto">
          <a:xfrm>
            <a:off x="7308850" y="836613"/>
            <a:ext cx="14033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 eaLnBrk="0" hangingPunct="0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التمثيل المنطقي:</a:t>
            </a:r>
            <a:endParaRPr lang="fr-FR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2" name="Groupe 153"/>
          <p:cNvGrpSpPr>
            <a:grpSpLocks/>
          </p:cNvGrpSpPr>
          <p:nvPr/>
        </p:nvGrpSpPr>
        <p:grpSpPr bwMode="auto">
          <a:xfrm>
            <a:off x="0" y="214313"/>
            <a:ext cx="3308919" cy="523220"/>
            <a:chOff x="0" y="214313"/>
            <a:chExt cx="3309118" cy="522566"/>
          </a:xfrm>
        </p:grpSpPr>
        <p:sp>
          <p:nvSpPr>
            <p:cNvPr id="115810" name="Rectangle 10"/>
            <p:cNvSpPr>
              <a:spLocks noChangeAspect="1" noChangeArrowheads="1"/>
            </p:cNvSpPr>
            <p:nvPr/>
          </p:nvSpPr>
          <p:spPr bwMode="auto">
            <a:xfrm>
              <a:off x="0" y="214313"/>
              <a:ext cx="3309118" cy="522566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>
                <a:tabLst>
                  <a:tab pos="5029200" algn="l"/>
                </a:tabLst>
                <a:defRPr/>
              </a:pPr>
              <a:r>
                <a:rPr lang="en-GB" sz="2800" b="1" dirty="0">
                  <a:solidFill>
                    <a:srgbClr val="000000"/>
                  </a:solidFill>
                  <a:cs typeface="Times New Roman" pitchFamily="18" charset="0"/>
                </a:rPr>
                <a:t>  </a:t>
              </a:r>
              <a:r>
                <a:rPr lang="en-GB" sz="2800" b="1" dirty="0">
                  <a:solidFill>
                    <a:srgbClr val="0000FF"/>
                  </a:solidFill>
                  <a:cs typeface="Times New Roman" pitchFamily="18" charset="0"/>
                </a:rPr>
                <a:t>S</a:t>
              </a:r>
              <a:r>
                <a:rPr lang="en-GB" sz="2800" b="1" dirty="0">
                  <a:solidFill>
                    <a:srgbClr val="000000"/>
                  </a:solidFill>
                  <a:cs typeface="Times New Roman" pitchFamily="18" charset="0"/>
                </a:rPr>
                <a:t> = Rn-1 + (a + b)</a:t>
              </a:r>
              <a:endParaRPr lang="fr-FR" sz="2800" b="1" dirty="0"/>
            </a:p>
          </p:txBody>
        </p:sp>
        <p:sp>
          <p:nvSpPr>
            <p:cNvPr id="115809" name="Oval 9"/>
            <p:cNvSpPr>
              <a:spLocks noChangeAspect="1" noChangeArrowheads="1"/>
            </p:cNvSpPr>
            <p:nvPr/>
          </p:nvSpPr>
          <p:spPr bwMode="auto">
            <a:xfrm>
              <a:off x="1777468" y="319595"/>
              <a:ext cx="292118" cy="304419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115811" name="Oval 11"/>
            <p:cNvSpPr>
              <a:spLocks noChangeAspect="1" noChangeArrowheads="1"/>
            </p:cNvSpPr>
            <p:nvPr/>
          </p:nvSpPr>
          <p:spPr bwMode="auto">
            <a:xfrm>
              <a:off x="2483947" y="332279"/>
              <a:ext cx="292118" cy="304419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</p:grpSp>
      <p:grpSp>
        <p:nvGrpSpPr>
          <p:cNvPr id="3" name="Group 111"/>
          <p:cNvGrpSpPr>
            <a:grpSpLocks/>
          </p:cNvGrpSpPr>
          <p:nvPr/>
        </p:nvGrpSpPr>
        <p:grpSpPr bwMode="auto">
          <a:xfrm>
            <a:off x="174625" y="735013"/>
            <a:ext cx="3702050" cy="519112"/>
            <a:chOff x="110" y="463"/>
            <a:chExt cx="2332" cy="327"/>
          </a:xfrm>
          <a:noFill/>
        </p:grpSpPr>
        <p:grpSp>
          <p:nvGrpSpPr>
            <p:cNvPr id="4" name="Group 5"/>
            <p:cNvGrpSpPr>
              <a:grpSpLocks/>
            </p:cNvGrpSpPr>
            <p:nvPr/>
          </p:nvGrpSpPr>
          <p:grpSpPr bwMode="auto">
            <a:xfrm>
              <a:off x="110" y="463"/>
              <a:ext cx="2332" cy="327"/>
              <a:chOff x="110" y="463"/>
              <a:chExt cx="2332" cy="327"/>
            </a:xfrm>
            <a:grpFill/>
          </p:grpSpPr>
          <p:sp>
            <p:nvSpPr>
              <p:cNvPr id="115769" name="Rectangle 6"/>
              <p:cNvSpPr>
                <a:spLocks noChangeAspect="1" noChangeArrowheads="1"/>
              </p:cNvSpPr>
              <p:nvPr/>
            </p:nvSpPr>
            <p:spPr bwMode="auto">
              <a:xfrm>
                <a:off x="110" y="463"/>
                <a:ext cx="2332" cy="327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sz="2800" b="1" dirty="0" err="1">
                    <a:solidFill>
                      <a:srgbClr val="FF0000"/>
                    </a:solidFill>
                  </a:rPr>
                  <a:t>Rn</a:t>
                </a:r>
                <a:r>
                  <a:rPr lang="en-GB" sz="2800" b="1" dirty="0">
                    <a:solidFill>
                      <a:srgbClr val="FF0000"/>
                    </a:solidFill>
                  </a:rPr>
                  <a:t> </a:t>
                </a:r>
                <a:r>
                  <a:rPr lang="en-GB" sz="2800" b="1" dirty="0">
                    <a:solidFill>
                      <a:schemeClr val="tx1"/>
                    </a:solidFill>
                  </a:rPr>
                  <a:t>=</a:t>
                </a:r>
                <a:r>
                  <a:rPr lang="fr-FR" sz="2800" b="1" dirty="0">
                    <a:solidFill>
                      <a:schemeClr val="tx1"/>
                    </a:solidFill>
                  </a:rPr>
                  <a:t>ab + Rn-1(a + b)</a:t>
                </a:r>
              </a:p>
            </p:txBody>
          </p:sp>
          <p:sp>
            <p:nvSpPr>
              <p:cNvPr id="115770" name="Oval 7"/>
              <p:cNvSpPr>
                <a:spLocks noChangeAspect="1" noChangeArrowheads="1"/>
              </p:cNvSpPr>
              <p:nvPr/>
            </p:nvSpPr>
            <p:spPr bwMode="auto">
              <a:xfrm>
                <a:off x="1878" y="533"/>
                <a:ext cx="184" cy="191"/>
              </a:xfrm>
              <a:prstGeom prst="ellipse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r">
                  <a:defRPr/>
                </a:pPr>
                <a:endParaRPr lang="fr-FR" b="1"/>
              </a:p>
            </p:txBody>
          </p:sp>
        </p:grpSp>
        <p:sp>
          <p:nvSpPr>
            <p:cNvPr id="115767" name="Line 97"/>
            <p:cNvSpPr>
              <a:spLocks noChangeShapeType="1"/>
            </p:cNvSpPr>
            <p:nvPr/>
          </p:nvSpPr>
          <p:spPr bwMode="auto">
            <a:xfrm>
              <a:off x="1681" y="491"/>
              <a:ext cx="590" cy="0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15768" name="Line 98"/>
            <p:cNvSpPr>
              <a:spLocks noChangeShapeType="1"/>
            </p:cNvSpPr>
            <p:nvPr/>
          </p:nvSpPr>
          <p:spPr bwMode="auto">
            <a:xfrm>
              <a:off x="644" y="518"/>
              <a:ext cx="11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5" name="Groupe 58"/>
          <p:cNvGrpSpPr>
            <a:grpSpLocks/>
          </p:cNvGrpSpPr>
          <p:nvPr/>
        </p:nvGrpSpPr>
        <p:grpSpPr bwMode="auto">
          <a:xfrm>
            <a:off x="3286125" y="1636713"/>
            <a:ext cx="5254625" cy="2314575"/>
            <a:chOff x="3889375" y="1636713"/>
            <a:chExt cx="5254657" cy="2314575"/>
          </a:xfrm>
        </p:grpSpPr>
        <p:sp>
          <p:nvSpPr>
            <p:cNvPr id="102" name="Text Box 347"/>
            <p:cNvSpPr txBox="1">
              <a:spLocks noChangeAspect="1" noChangeArrowheads="1"/>
            </p:cNvSpPr>
            <p:nvPr/>
          </p:nvSpPr>
          <p:spPr bwMode="auto">
            <a:xfrm>
              <a:off x="3889375" y="2022467"/>
              <a:ext cx="750888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R</a:t>
              </a:r>
              <a:r>
                <a:rPr lang="fr-FR" sz="1600" b="1" dirty="0">
                  <a:solidFill>
                    <a:schemeClr val="tx1"/>
                  </a:solidFill>
                </a:rPr>
                <a:t>n-</a:t>
              </a:r>
              <a:r>
                <a:rPr lang="fr-FR" sz="1400" b="1" dirty="0">
                  <a:solidFill>
                    <a:schemeClr val="tx1"/>
                  </a:solidFill>
                </a:rPr>
                <a:t>1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  <p:grpSp>
          <p:nvGrpSpPr>
            <p:cNvPr id="6" name="Groupe 238"/>
            <p:cNvGrpSpPr>
              <a:grpSpLocks/>
            </p:cNvGrpSpPr>
            <p:nvPr/>
          </p:nvGrpSpPr>
          <p:grpSpPr bwMode="auto">
            <a:xfrm>
              <a:off x="4321207" y="1636713"/>
              <a:ext cx="4822825" cy="2314575"/>
              <a:chOff x="4297363" y="1636704"/>
              <a:chExt cx="4822887" cy="2314577"/>
            </a:xfrm>
          </p:grpSpPr>
          <p:sp>
            <p:nvSpPr>
              <p:cNvPr id="136" name="Text Box 399"/>
              <p:cNvSpPr txBox="1">
                <a:spLocks noChangeAspect="1" noChangeArrowheads="1"/>
              </p:cNvSpPr>
              <p:nvPr/>
            </p:nvSpPr>
            <p:spPr bwMode="auto">
              <a:xfrm>
                <a:off x="8456675" y="2985317"/>
                <a:ext cx="663575" cy="358775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R</a:t>
                </a:r>
                <a:r>
                  <a:rPr lang="fr-FR" sz="1600" b="1" dirty="0">
                    <a:solidFill>
                      <a:schemeClr val="tx1"/>
                    </a:solidFill>
                  </a:rPr>
                  <a:t>n</a:t>
                </a:r>
              </a:p>
            </p:txBody>
          </p:sp>
          <p:sp>
            <p:nvSpPr>
              <p:cNvPr id="100" name="Text Box 342"/>
              <p:cNvSpPr txBox="1">
                <a:spLocks noChangeAspect="1" noChangeArrowheads="1"/>
              </p:cNvSpPr>
              <p:nvPr/>
            </p:nvSpPr>
            <p:spPr bwMode="auto">
              <a:xfrm>
                <a:off x="4297363" y="2468554"/>
                <a:ext cx="323850" cy="357188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b="1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101" name="Text Box 343"/>
              <p:cNvSpPr txBox="1">
                <a:spLocks noChangeAspect="1" noChangeArrowheads="1"/>
              </p:cNvSpPr>
              <p:nvPr/>
            </p:nvSpPr>
            <p:spPr bwMode="auto">
              <a:xfrm>
                <a:off x="4322763" y="3286117"/>
                <a:ext cx="323850" cy="357187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b="1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103" name="Text Box 378"/>
              <p:cNvSpPr txBox="1">
                <a:spLocks noChangeAspect="1" noChangeArrowheads="1"/>
              </p:cNvSpPr>
              <p:nvPr/>
            </p:nvSpPr>
            <p:spPr bwMode="auto">
              <a:xfrm>
                <a:off x="8428863" y="2086854"/>
                <a:ext cx="322262" cy="358775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b="1">
                    <a:solidFill>
                      <a:schemeClr val="tx1"/>
                    </a:solidFill>
                  </a:rPr>
                  <a:t>S</a:t>
                </a:r>
              </a:p>
            </p:txBody>
          </p:sp>
          <p:sp>
            <p:nvSpPr>
              <p:cNvPr id="104" name="Line 332"/>
              <p:cNvSpPr>
                <a:spLocks noChangeAspect="1" noChangeShapeType="1"/>
              </p:cNvSpPr>
              <p:nvPr/>
            </p:nvSpPr>
            <p:spPr bwMode="auto">
              <a:xfrm rot="5400000">
                <a:off x="4641834" y="2960680"/>
                <a:ext cx="682626" cy="0"/>
              </a:xfrm>
              <a:prstGeom prst="line">
                <a:avLst/>
              </a:prstGeom>
              <a:ln>
                <a:headEnd type="oval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05" name="Line 333"/>
              <p:cNvSpPr>
                <a:spLocks noChangeAspect="1" noChangeShapeType="1"/>
              </p:cNvSpPr>
              <p:nvPr/>
            </p:nvSpPr>
            <p:spPr bwMode="auto">
              <a:xfrm flipV="1">
                <a:off x="4600553" y="3479793"/>
                <a:ext cx="1098571" cy="0"/>
              </a:xfrm>
              <a:prstGeom prst="line">
                <a:avLst/>
              </a:prstGeom>
              <a:ln>
                <a:headEnd type="oval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06" name="AutoShape 334"/>
              <p:cNvSpPr>
                <a:spLocks noChangeAspect="1" noChangeArrowheads="1"/>
              </p:cNvSpPr>
              <p:nvPr/>
            </p:nvSpPr>
            <p:spPr bwMode="auto">
              <a:xfrm>
                <a:off x="5707061" y="3233730"/>
                <a:ext cx="249243" cy="285750"/>
              </a:xfrm>
              <a:prstGeom prst="flowChartDelay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/>
              </a:p>
            </p:txBody>
          </p:sp>
          <p:sp>
            <p:nvSpPr>
              <p:cNvPr id="107" name="Line 335"/>
              <p:cNvSpPr>
                <a:spLocks noChangeAspect="1" noChangeShapeType="1"/>
              </p:cNvSpPr>
              <p:nvPr/>
            </p:nvSpPr>
            <p:spPr bwMode="auto">
              <a:xfrm>
                <a:off x="4613253" y="2627305"/>
                <a:ext cx="1095396" cy="0"/>
              </a:xfrm>
              <a:prstGeom prst="line">
                <a:avLst/>
              </a:prstGeom>
              <a:ln>
                <a:headEnd type="oval" w="sm" len="sm"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08" name="Line 336"/>
              <p:cNvSpPr>
                <a:spLocks noChangeAspect="1" noChangeShapeType="1"/>
              </p:cNvSpPr>
              <p:nvPr/>
            </p:nvSpPr>
            <p:spPr bwMode="auto">
              <a:xfrm rot="16200000">
                <a:off x="4910126" y="3167055"/>
                <a:ext cx="609601" cy="0"/>
              </a:xfrm>
              <a:prstGeom prst="line">
                <a:avLst/>
              </a:prstGeom>
              <a:ln>
                <a:headEnd type="oval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grpSp>
            <p:nvGrpSpPr>
              <p:cNvPr id="7" name="Group 459"/>
              <p:cNvGrpSpPr>
                <a:grpSpLocks/>
              </p:cNvGrpSpPr>
              <p:nvPr/>
            </p:nvGrpSpPr>
            <p:grpSpPr bwMode="auto">
              <a:xfrm>
                <a:off x="5407025" y="2571742"/>
                <a:ext cx="587375" cy="368300"/>
                <a:chOff x="1976" y="1751"/>
                <a:chExt cx="370" cy="232"/>
              </a:xfrm>
              <a:noFill/>
            </p:grpSpPr>
            <p:sp>
              <p:nvSpPr>
                <p:cNvPr id="110" name="AutoShape 339"/>
                <p:cNvSpPr>
                  <a:spLocks noChangeAspect="1" noChangeArrowheads="1"/>
                </p:cNvSpPr>
                <p:nvPr/>
              </p:nvSpPr>
              <p:spPr bwMode="auto">
                <a:xfrm rot="-10620000">
                  <a:off x="2182" y="1751"/>
                  <a:ext cx="164" cy="232"/>
                </a:xfrm>
                <a:prstGeom prst="moon">
                  <a:avLst>
                    <a:gd name="adj" fmla="val 75778"/>
                  </a:avLst>
                </a:prstGeom>
                <a:grp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/>
                </a:p>
              </p:txBody>
            </p:sp>
            <p:sp>
              <p:nvSpPr>
                <p:cNvPr id="111" name="Arc 340"/>
                <p:cNvSpPr>
                  <a:spLocks noChangeAspect="1"/>
                </p:cNvSpPr>
                <p:nvPr/>
              </p:nvSpPr>
              <p:spPr bwMode="auto">
                <a:xfrm rot="2710121">
                  <a:off x="1982" y="1745"/>
                  <a:ext cx="231" cy="244"/>
                </a:xfrm>
                <a:custGeom>
                  <a:avLst/>
                  <a:gdLst>
                    <a:gd name="T0" fmla="*/ 0 w 20663"/>
                    <a:gd name="T1" fmla="*/ 0 h 20652"/>
                    <a:gd name="T2" fmla="*/ 0 w 20663"/>
                    <a:gd name="T3" fmla="*/ 0 h 20652"/>
                    <a:gd name="T4" fmla="*/ 0 w 20663"/>
                    <a:gd name="T5" fmla="*/ 0 h 20652"/>
                    <a:gd name="T6" fmla="*/ 0 60000 65536"/>
                    <a:gd name="T7" fmla="*/ 0 60000 65536"/>
                    <a:gd name="T8" fmla="*/ 0 60000 65536"/>
                    <a:gd name="T9" fmla="*/ 0 w 20663"/>
                    <a:gd name="T10" fmla="*/ 0 h 20652"/>
                    <a:gd name="T11" fmla="*/ 20663 w 20663"/>
                    <a:gd name="T12" fmla="*/ 20652 h 2065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663" h="20652" fill="none" extrusionOk="0">
                      <a:moveTo>
                        <a:pt x="6329" y="0"/>
                      </a:moveTo>
                      <a:cubicBezTo>
                        <a:pt x="13197" y="2105"/>
                        <a:pt x="18570" y="7487"/>
                        <a:pt x="20662" y="14359"/>
                      </a:cubicBezTo>
                    </a:path>
                    <a:path w="20663" h="20652" stroke="0" extrusionOk="0">
                      <a:moveTo>
                        <a:pt x="6329" y="0"/>
                      </a:moveTo>
                      <a:cubicBezTo>
                        <a:pt x="13197" y="2105"/>
                        <a:pt x="18570" y="7487"/>
                        <a:pt x="20662" y="14359"/>
                      </a:cubicBezTo>
                      <a:lnTo>
                        <a:pt x="0" y="20652"/>
                      </a:lnTo>
                      <a:close/>
                    </a:path>
                  </a:pathLst>
                </a:custGeom>
                <a:grp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/>
                </a:p>
              </p:txBody>
            </p:sp>
          </p:grpSp>
          <p:sp>
            <p:nvSpPr>
              <p:cNvPr id="112" name="Line 341"/>
              <p:cNvSpPr>
                <a:spLocks noChangeAspect="1" noChangeShapeType="1"/>
              </p:cNvSpPr>
              <p:nvPr/>
            </p:nvSpPr>
            <p:spPr bwMode="auto">
              <a:xfrm>
                <a:off x="5981704" y="2744780"/>
                <a:ext cx="466734" cy="0"/>
              </a:xfrm>
              <a:prstGeom prst="line">
                <a:avLst/>
              </a:prstGeom>
              <a:ln>
                <a:headEnd/>
                <a:tailEnd type="oval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13" name="Line 344"/>
              <p:cNvSpPr>
                <a:spLocks noChangeAspect="1" noChangeShapeType="1"/>
              </p:cNvSpPr>
              <p:nvPr/>
            </p:nvSpPr>
            <p:spPr bwMode="auto">
              <a:xfrm flipH="1">
                <a:off x="5226040" y="2874955"/>
                <a:ext cx="46832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14" name="Line 345"/>
              <p:cNvSpPr>
                <a:spLocks noChangeAspect="1" noChangeShapeType="1"/>
              </p:cNvSpPr>
              <p:nvPr/>
            </p:nvSpPr>
            <p:spPr bwMode="auto">
              <a:xfrm flipH="1">
                <a:off x="4983147" y="3286117"/>
                <a:ext cx="71438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15" name="Line 346"/>
              <p:cNvSpPr>
                <a:spLocks noChangeAspect="1" noChangeShapeType="1"/>
              </p:cNvSpPr>
              <p:nvPr/>
            </p:nvSpPr>
            <p:spPr bwMode="auto">
              <a:xfrm>
                <a:off x="4605315" y="2192329"/>
                <a:ext cx="2381295" cy="0"/>
              </a:xfrm>
              <a:prstGeom prst="line">
                <a:avLst/>
              </a:prstGeom>
              <a:ln>
                <a:headEnd type="oval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16" name="Line 355"/>
              <p:cNvSpPr>
                <a:spLocks noChangeAspect="1" noChangeShapeType="1"/>
              </p:cNvSpPr>
              <p:nvPr/>
            </p:nvSpPr>
            <p:spPr bwMode="auto">
              <a:xfrm>
                <a:off x="8245521" y="3160705"/>
                <a:ext cx="214316" cy="0"/>
              </a:xfrm>
              <a:prstGeom prst="line">
                <a:avLst/>
              </a:prstGeom>
              <a:ln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17" name="AutoShape 357"/>
              <p:cNvSpPr>
                <a:spLocks noChangeAspect="1" noChangeArrowheads="1"/>
              </p:cNvSpPr>
              <p:nvPr/>
            </p:nvSpPr>
            <p:spPr bwMode="auto">
              <a:xfrm rot="10980000">
                <a:off x="7972466" y="2986080"/>
                <a:ext cx="258767" cy="368300"/>
              </a:xfrm>
              <a:prstGeom prst="moon">
                <a:avLst>
                  <a:gd name="adj" fmla="val 75778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/>
              </a:p>
            </p:txBody>
          </p:sp>
          <p:sp>
            <p:nvSpPr>
              <p:cNvPr id="118" name="AutoShape 370"/>
              <p:cNvSpPr>
                <a:spLocks noChangeAspect="1" noChangeArrowheads="1"/>
              </p:cNvSpPr>
              <p:nvPr/>
            </p:nvSpPr>
            <p:spPr bwMode="auto">
              <a:xfrm>
                <a:off x="6951684" y="2843205"/>
                <a:ext cx="249243" cy="285750"/>
              </a:xfrm>
              <a:prstGeom prst="flowChartDelay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/>
              </a:p>
            </p:txBody>
          </p:sp>
          <p:sp>
            <p:nvSpPr>
              <p:cNvPr id="119" name="Line 373"/>
              <p:cNvSpPr>
                <a:spLocks noChangeAspect="1" noChangeShapeType="1"/>
              </p:cNvSpPr>
              <p:nvPr/>
            </p:nvSpPr>
            <p:spPr bwMode="auto">
              <a:xfrm>
                <a:off x="7259665" y="2285992"/>
                <a:ext cx="1189060" cy="0"/>
              </a:xfrm>
              <a:prstGeom prst="line">
                <a:avLst/>
              </a:prstGeom>
              <a:ln>
                <a:headEnd/>
                <a:tailEnd type="oval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grpSp>
            <p:nvGrpSpPr>
              <p:cNvPr id="8" name="Group 382"/>
              <p:cNvGrpSpPr>
                <a:grpSpLocks noChangeAspect="1"/>
              </p:cNvGrpSpPr>
              <p:nvPr/>
            </p:nvGrpSpPr>
            <p:grpSpPr bwMode="auto">
              <a:xfrm>
                <a:off x="6678613" y="2122479"/>
                <a:ext cx="585787" cy="368300"/>
                <a:chOff x="3620" y="2682"/>
                <a:chExt cx="391" cy="242"/>
              </a:xfrm>
            </p:grpSpPr>
            <p:sp>
              <p:nvSpPr>
                <p:cNvPr id="121" name="AutoShape 375"/>
                <p:cNvSpPr>
                  <a:spLocks noChangeAspect="1" noChangeArrowheads="1"/>
                </p:cNvSpPr>
                <p:nvPr/>
              </p:nvSpPr>
              <p:spPr bwMode="auto">
                <a:xfrm rot="-10620000">
                  <a:off x="3838" y="2682"/>
                  <a:ext cx="173" cy="242"/>
                </a:xfrm>
                <a:prstGeom prst="moon">
                  <a:avLst>
                    <a:gd name="adj" fmla="val 75778"/>
                  </a:avLst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/>
                </a:p>
              </p:txBody>
            </p:sp>
            <p:sp>
              <p:nvSpPr>
                <p:cNvPr id="122" name="Arc 376"/>
                <p:cNvSpPr>
                  <a:spLocks noChangeAspect="1"/>
                </p:cNvSpPr>
                <p:nvPr/>
              </p:nvSpPr>
              <p:spPr bwMode="auto">
                <a:xfrm rot="2710121">
                  <a:off x="3628" y="2674"/>
                  <a:ext cx="241" cy="257"/>
                </a:xfrm>
                <a:custGeom>
                  <a:avLst/>
                  <a:gdLst>
                    <a:gd name="T0" fmla="*/ 0 w 20663"/>
                    <a:gd name="T1" fmla="*/ 0 h 20652"/>
                    <a:gd name="T2" fmla="*/ 0 w 20663"/>
                    <a:gd name="T3" fmla="*/ 0 h 20652"/>
                    <a:gd name="T4" fmla="*/ 0 w 20663"/>
                    <a:gd name="T5" fmla="*/ 0 h 20652"/>
                    <a:gd name="T6" fmla="*/ 0 60000 65536"/>
                    <a:gd name="T7" fmla="*/ 0 60000 65536"/>
                    <a:gd name="T8" fmla="*/ 0 60000 65536"/>
                    <a:gd name="T9" fmla="*/ 0 w 20663"/>
                    <a:gd name="T10" fmla="*/ 0 h 20652"/>
                    <a:gd name="T11" fmla="*/ 20663 w 20663"/>
                    <a:gd name="T12" fmla="*/ 20652 h 20652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0663" h="20652" fill="none" extrusionOk="0">
                      <a:moveTo>
                        <a:pt x="6329" y="0"/>
                      </a:moveTo>
                      <a:cubicBezTo>
                        <a:pt x="13197" y="2105"/>
                        <a:pt x="18570" y="7487"/>
                        <a:pt x="20662" y="14359"/>
                      </a:cubicBezTo>
                    </a:path>
                    <a:path w="20663" h="20652" stroke="0" extrusionOk="0">
                      <a:moveTo>
                        <a:pt x="6329" y="0"/>
                      </a:moveTo>
                      <a:cubicBezTo>
                        <a:pt x="13197" y="2105"/>
                        <a:pt x="18570" y="7487"/>
                        <a:pt x="20662" y="14359"/>
                      </a:cubicBezTo>
                      <a:lnTo>
                        <a:pt x="0" y="20652"/>
                      </a:lnTo>
                      <a:close/>
                    </a:path>
                  </a:pathLst>
                </a:custGeom>
                <a:noFill/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/>
                </a:p>
              </p:txBody>
            </p:sp>
          </p:grpSp>
          <p:sp>
            <p:nvSpPr>
              <p:cNvPr id="123" name="Line 386"/>
              <p:cNvSpPr>
                <a:spLocks noChangeAspect="1" noChangeShapeType="1"/>
              </p:cNvSpPr>
              <p:nvPr/>
            </p:nvSpPr>
            <p:spPr bwMode="auto">
              <a:xfrm flipH="1" flipV="1">
                <a:off x="6440499" y="2411405"/>
                <a:ext cx="54134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24" name="Line 387"/>
              <p:cNvSpPr>
                <a:spLocks noChangeAspect="1" noChangeShapeType="1"/>
              </p:cNvSpPr>
              <p:nvPr/>
            </p:nvSpPr>
            <p:spPr bwMode="auto">
              <a:xfrm>
                <a:off x="6453200" y="2411405"/>
                <a:ext cx="0" cy="657226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25" name="Line 388"/>
              <p:cNvSpPr>
                <a:spLocks noChangeAspect="1" noChangeShapeType="1"/>
              </p:cNvSpPr>
              <p:nvPr/>
            </p:nvSpPr>
            <p:spPr bwMode="auto">
              <a:xfrm>
                <a:off x="6251584" y="2192329"/>
                <a:ext cx="0" cy="690563"/>
              </a:xfrm>
              <a:prstGeom prst="line">
                <a:avLst/>
              </a:prstGeom>
              <a:ln>
                <a:headEnd type="oval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26" name="Line 389"/>
              <p:cNvSpPr>
                <a:spLocks noChangeAspect="1" noChangeShapeType="1"/>
              </p:cNvSpPr>
              <p:nvPr/>
            </p:nvSpPr>
            <p:spPr bwMode="auto">
              <a:xfrm flipH="1">
                <a:off x="6440499" y="3070217"/>
                <a:ext cx="504835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27" name="Line 390"/>
              <p:cNvSpPr>
                <a:spLocks noChangeAspect="1" noChangeShapeType="1"/>
              </p:cNvSpPr>
              <p:nvPr/>
            </p:nvSpPr>
            <p:spPr bwMode="auto">
              <a:xfrm flipV="1">
                <a:off x="7199339" y="2976555"/>
                <a:ext cx="6112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28" name="Line 391"/>
              <p:cNvSpPr>
                <a:spLocks noChangeAspect="1" noChangeShapeType="1"/>
              </p:cNvSpPr>
              <p:nvPr/>
            </p:nvSpPr>
            <p:spPr bwMode="auto">
              <a:xfrm flipH="1">
                <a:off x="6238884" y="2882892"/>
                <a:ext cx="72073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29" name="Line 392"/>
              <p:cNvSpPr>
                <a:spLocks noChangeAspect="1" noChangeShapeType="1"/>
              </p:cNvSpPr>
              <p:nvPr/>
            </p:nvSpPr>
            <p:spPr bwMode="auto">
              <a:xfrm>
                <a:off x="5965828" y="3379781"/>
                <a:ext cx="1846297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grpSp>
            <p:nvGrpSpPr>
              <p:cNvPr id="9" name="Group 465"/>
              <p:cNvGrpSpPr>
                <a:grpSpLocks/>
              </p:cNvGrpSpPr>
              <p:nvPr/>
            </p:nvGrpSpPr>
            <p:grpSpPr bwMode="auto">
              <a:xfrm>
                <a:off x="7810500" y="2965442"/>
                <a:ext cx="203200" cy="427037"/>
                <a:chOff x="3490" y="1999"/>
                <a:chExt cx="128" cy="269"/>
              </a:xfrm>
            </p:grpSpPr>
            <p:sp>
              <p:nvSpPr>
                <p:cNvPr id="131" name="Line 393"/>
                <p:cNvSpPr>
                  <a:spLocks noChangeAspect="1" noChangeShapeType="1"/>
                </p:cNvSpPr>
                <p:nvPr/>
              </p:nvSpPr>
              <p:spPr bwMode="auto">
                <a:xfrm>
                  <a:off x="3490" y="1999"/>
                  <a:ext cx="0" cy="54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  <p:sp>
              <p:nvSpPr>
                <p:cNvPr id="132" name="Line 394"/>
                <p:cNvSpPr>
                  <a:spLocks noChangeAspect="1" noChangeShapeType="1"/>
                </p:cNvSpPr>
                <p:nvPr/>
              </p:nvSpPr>
              <p:spPr bwMode="auto">
                <a:xfrm>
                  <a:off x="3498" y="2200"/>
                  <a:ext cx="0" cy="68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  <p:sp>
              <p:nvSpPr>
                <p:cNvPr id="133" name="Line 395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490" y="2048"/>
                  <a:ext cx="128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  <p:sp>
              <p:nvSpPr>
                <p:cNvPr id="134" name="Line 396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3494" y="2204"/>
                  <a:ext cx="107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</p:grpSp>
          <p:sp>
            <p:nvSpPr>
              <p:cNvPr id="137" name="Text Box 402"/>
              <p:cNvSpPr txBox="1">
                <a:spLocks noChangeAspect="1" noChangeArrowheads="1"/>
              </p:cNvSpPr>
              <p:nvPr/>
            </p:nvSpPr>
            <p:spPr bwMode="auto">
              <a:xfrm>
                <a:off x="4976813" y="3549642"/>
                <a:ext cx="1193800" cy="36671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0000"/>
                    </a:solidFill>
                    <a:cs typeface="Arabic Transparent" pitchFamily="2" charset="-78"/>
                  </a:rPr>
                  <a:t>½ </a:t>
                </a:r>
                <a:r>
                  <a:rPr lang="ar-DZ" b="1" dirty="0">
                    <a:solidFill>
                      <a:srgbClr val="FF0000"/>
                    </a:solidFill>
                    <a:cs typeface="Arabic Transparent" pitchFamily="2" charset="-78"/>
                  </a:rPr>
                  <a:t>طارح</a:t>
                </a:r>
                <a:endParaRPr lang="fr-FR" b="1" dirty="0">
                  <a:solidFill>
                    <a:srgbClr val="FF0000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139" name="Text Box 458"/>
              <p:cNvSpPr txBox="1">
                <a:spLocks noChangeAspect="1" noChangeArrowheads="1"/>
              </p:cNvSpPr>
              <p:nvPr/>
            </p:nvSpPr>
            <p:spPr bwMode="auto">
              <a:xfrm>
                <a:off x="6142038" y="1636704"/>
                <a:ext cx="1335087" cy="36671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r" rtl="1"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0000"/>
                    </a:solidFill>
                    <a:cs typeface="Arabic Transparent" pitchFamily="2" charset="-78"/>
                  </a:rPr>
                  <a:t>½ </a:t>
                </a:r>
                <a:r>
                  <a:rPr lang="ar-DZ" b="1" dirty="0">
                    <a:solidFill>
                      <a:srgbClr val="FF0000"/>
                    </a:solidFill>
                    <a:cs typeface="Arabic Transparent" pitchFamily="2" charset="-78"/>
                  </a:rPr>
                  <a:t>طارح</a:t>
                </a:r>
                <a:endParaRPr lang="fr-FR" b="1" dirty="0">
                  <a:solidFill>
                    <a:srgbClr val="FF0000"/>
                  </a:solidFill>
                  <a:cs typeface="Arabic Transparent" pitchFamily="2" charset="-78"/>
                </a:endParaRPr>
              </a:p>
            </p:txBody>
          </p:sp>
          <p:grpSp>
            <p:nvGrpSpPr>
              <p:cNvPr id="10" name="Groupe 141"/>
              <p:cNvGrpSpPr>
                <a:grpSpLocks/>
              </p:cNvGrpSpPr>
              <p:nvPr/>
            </p:nvGrpSpPr>
            <p:grpSpPr bwMode="auto">
              <a:xfrm>
                <a:off x="5334068" y="3143248"/>
                <a:ext cx="273623" cy="287338"/>
                <a:chOff x="5405318" y="3143248"/>
                <a:chExt cx="273623" cy="287338"/>
              </a:xfrm>
            </p:grpSpPr>
            <p:sp>
              <p:nvSpPr>
                <p:cNvPr id="140" name="Triangle isocèle 139"/>
                <p:cNvSpPr/>
                <p:nvPr/>
              </p:nvSpPr>
              <p:spPr bwMode="auto">
                <a:xfrm rot="5400000">
                  <a:off x="5369525" y="3178959"/>
                  <a:ext cx="287338" cy="2159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1" name="Ellipse 170"/>
                <p:cNvSpPr>
                  <a:spLocks noChangeAspect="1" noChangeArrowheads="1"/>
                </p:cNvSpPr>
                <p:nvPr/>
              </p:nvSpPr>
              <p:spPr bwMode="auto">
                <a:xfrm>
                  <a:off x="5606858" y="3254367"/>
                  <a:ext cx="71439" cy="7302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/>
                </a:p>
              </p:txBody>
            </p:sp>
          </p:grpSp>
          <p:grpSp>
            <p:nvGrpSpPr>
              <p:cNvPr id="11" name="Groupe 142"/>
              <p:cNvGrpSpPr>
                <a:grpSpLocks/>
              </p:cNvGrpSpPr>
              <p:nvPr/>
            </p:nvGrpSpPr>
            <p:grpSpPr bwMode="auto">
              <a:xfrm>
                <a:off x="6631827" y="2750245"/>
                <a:ext cx="273623" cy="287338"/>
                <a:chOff x="5405318" y="3143248"/>
                <a:chExt cx="273623" cy="287338"/>
              </a:xfrm>
            </p:grpSpPr>
            <p:sp>
              <p:nvSpPr>
                <p:cNvPr id="144" name="Triangle isocèle 143"/>
                <p:cNvSpPr/>
                <p:nvPr/>
              </p:nvSpPr>
              <p:spPr bwMode="auto">
                <a:xfrm rot="5400000">
                  <a:off x="5370365" y="3178262"/>
                  <a:ext cx="287338" cy="215904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5" name="Ellipse 170"/>
                <p:cNvSpPr>
                  <a:spLocks noChangeAspect="1" noChangeArrowheads="1"/>
                </p:cNvSpPr>
                <p:nvPr/>
              </p:nvSpPr>
              <p:spPr bwMode="auto">
                <a:xfrm>
                  <a:off x="5607698" y="3253670"/>
                  <a:ext cx="71439" cy="7302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/>
                </a:p>
              </p:txBody>
            </p:sp>
          </p:grpSp>
          <p:sp>
            <p:nvSpPr>
              <p:cNvPr id="31799" name="Rectangle 398"/>
              <p:cNvSpPr>
                <a:spLocks noChangeAspect="1" noChangeArrowheads="1"/>
              </p:cNvSpPr>
              <p:nvPr/>
            </p:nvSpPr>
            <p:spPr bwMode="auto">
              <a:xfrm>
                <a:off x="5143504" y="2500306"/>
                <a:ext cx="928694" cy="1450975"/>
              </a:xfrm>
              <a:prstGeom prst="rect">
                <a:avLst/>
              </a:prstGeom>
              <a:solidFill>
                <a:srgbClr val="FF0000">
                  <a:alpha val="12157"/>
                </a:srgbClr>
              </a:solidFill>
              <a:ln w="3175">
                <a:solidFill>
                  <a:srgbClr val="3333FF"/>
                </a:solidFill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endParaRPr lang="fr-FR" b="1"/>
              </a:p>
            </p:txBody>
          </p:sp>
          <p:sp>
            <p:nvSpPr>
              <p:cNvPr id="31800" name="Rectangle 457"/>
              <p:cNvSpPr>
                <a:spLocks noChangeAspect="1" noChangeArrowheads="1"/>
              </p:cNvSpPr>
              <p:nvPr/>
            </p:nvSpPr>
            <p:spPr bwMode="auto">
              <a:xfrm>
                <a:off x="6541358" y="1653404"/>
                <a:ext cx="876287" cy="1557338"/>
              </a:xfrm>
              <a:prstGeom prst="rect">
                <a:avLst/>
              </a:prstGeom>
              <a:solidFill>
                <a:srgbClr val="FF0000">
                  <a:alpha val="12157"/>
                </a:srgbClr>
              </a:solidFill>
              <a:ln w="3175">
                <a:solidFill>
                  <a:srgbClr val="3333FF"/>
                </a:solidFill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r"/>
                <a:endParaRPr lang="fr-FR" b="1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98"/>
          <p:cNvPicPr>
            <a:picLocks noChangeAspect="1" noChangeArrowheads="1"/>
          </p:cNvPicPr>
          <p:nvPr/>
        </p:nvPicPr>
        <p:blipFill>
          <a:blip r:embed="rId2"/>
          <a:srcRect l="9587" t="2582" r="23225" b="3906"/>
          <a:stretch>
            <a:fillRect/>
          </a:stretch>
        </p:blipFill>
        <p:spPr bwMode="auto">
          <a:xfrm>
            <a:off x="357188" y="642938"/>
            <a:ext cx="5407025" cy="564356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714744" y="71414"/>
            <a:ext cx="5286413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انجاز الدارة المندمجة للطارح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 :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357950" y="1214422"/>
            <a:ext cx="2500330" cy="9233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FF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5400" b="1" dirty="0">
                <a:solidFill>
                  <a:srgbClr val="FF0000"/>
                </a:solidFill>
              </a:rPr>
              <a:t>Rappel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84"/>
          <p:cNvGrpSpPr>
            <a:grpSpLocks/>
          </p:cNvGrpSpPr>
          <p:nvPr/>
        </p:nvGrpSpPr>
        <p:grpSpPr bwMode="auto">
          <a:xfrm>
            <a:off x="500063" y="500063"/>
            <a:ext cx="5400675" cy="369887"/>
            <a:chOff x="500034" y="500042"/>
            <a:chExt cx="5400675" cy="369332"/>
          </a:xfrm>
        </p:grpSpPr>
        <p:sp>
          <p:nvSpPr>
            <p:cNvPr id="84997" name="Text Box 5"/>
            <p:cNvSpPr txBox="1">
              <a:spLocks noChangeArrowheads="1"/>
            </p:cNvSpPr>
            <p:nvPr/>
          </p:nvSpPr>
          <p:spPr bwMode="auto">
            <a:xfrm>
              <a:off x="500034" y="500042"/>
              <a:ext cx="5400675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A – B = </a:t>
              </a:r>
              <a:r>
                <a:rPr lang="fr-FR" b="1" dirty="0">
                  <a:solidFill>
                    <a:srgbClr val="FF0000"/>
                  </a:solidFill>
                </a:rPr>
                <a:t>A + B + 1 </a:t>
              </a:r>
              <a:r>
                <a:rPr lang="en-US" b="1" dirty="0">
                  <a:solidFill>
                    <a:schemeClr val="tx1"/>
                  </a:solidFill>
                </a:rPr>
                <a:t>( complement à 2) (</a:t>
              </a:r>
              <a:r>
                <a:rPr lang="ar-DZ" b="1" dirty="0">
                  <a:solidFill>
                    <a:schemeClr val="tx1"/>
                  </a:solidFill>
                </a:rPr>
                <a:t>مكمل 2</a:t>
              </a:r>
              <a:r>
                <a:rPr lang="en-US" b="1" dirty="0">
                  <a:solidFill>
                    <a:schemeClr val="tx1"/>
                  </a:solidFill>
                </a:rPr>
                <a:t>)</a:t>
              </a:r>
              <a:endParaRPr lang="en-US" b="1" dirty="0"/>
            </a:p>
          </p:txBody>
        </p:sp>
        <p:sp>
          <p:nvSpPr>
            <p:cNvPr id="84998" name="Line 6"/>
            <p:cNvSpPr>
              <a:spLocks noChangeShapeType="1"/>
            </p:cNvSpPr>
            <p:nvPr/>
          </p:nvSpPr>
          <p:spPr bwMode="auto">
            <a:xfrm>
              <a:off x="1833534" y="544425"/>
              <a:ext cx="14446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3" name="Groupe 85"/>
          <p:cNvGrpSpPr>
            <a:grpSpLocks/>
          </p:cNvGrpSpPr>
          <p:nvPr/>
        </p:nvGrpSpPr>
        <p:grpSpPr bwMode="auto">
          <a:xfrm>
            <a:off x="476250" y="1268413"/>
            <a:ext cx="3357563" cy="366712"/>
            <a:chOff x="476284" y="1268413"/>
            <a:chExt cx="3357586" cy="366712"/>
          </a:xfrm>
        </p:grpSpPr>
        <p:sp>
          <p:nvSpPr>
            <p:cNvPr id="85000" name="Text Box 8"/>
            <p:cNvSpPr txBox="1">
              <a:spLocks noChangeArrowheads="1"/>
            </p:cNvSpPr>
            <p:nvPr/>
          </p:nvSpPr>
          <p:spPr bwMode="auto">
            <a:xfrm>
              <a:off x="476284" y="1268413"/>
              <a:ext cx="3357586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1) B </a:t>
              </a:r>
              <a:r>
                <a:rPr lang="fr-FR" b="1" dirty="0">
                  <a:solidFill>
                    <a:srgbClr val="FF0000"/>
                  </a:solidFill>
                  <a:sym typeface="Symbol" pitchFamily="18" charset="2"/>
                </a:rPr>
                <a:t> B </a:t>
              </a: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→ B              </a:t>
              </a:r>
              <a:r>
                <a:rPr lang="fr-FR" b="1" dirty="0">
                  <a:solidFill>
                    <a:srgbClr val="FF0000"/>
                  </a:solidFill>
                  <a:sym typeface="Symbol" pitchFamily="18" charset="2"/>
                </a:rPr>
                <a:t>B</a:t>
              </a: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 </a:t>
              </a:r>
            </a:p>
          </p:txBody>
        </p:sp>
        <p:sp>
          <p:nvSpPr>
            <p:cNvPr id="85002" name="Line 10"/>
            <p:cNvSpPr>
              <a:spLocks noChangeShapeType="1"/>
            </p:cNvSpPr>
            <p:nvPr/>
          </p:nvSpPr>
          <p:spPr bwMode="auto">
            <a:xfrm>
              <a:off x="2090783" y="1465263"/>
              <a:ext cx="755655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85003" name="AutoShape 11"/>
            <p:cNvSpPr>
              <a:spLocks noChangeArrowheads="1"/>
            </p:cNvSpPr>
            <p:nvPr/>
          </p:nvSpPr>
          <p:spPr bwMode="auto">
            <a:xfrm rot="5400000">
              <a:off x="2297954" y="1353343"/>
              <a:ext cx="287337" cy="206376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85004" name="Oval 12"/>
            <p:cNvSpPr>
              <a:spLocks noChangeArrowheads="1"/>
            </p:cNvSpPr>
            <p:nvPr/>
          </p:nvSpPr>
          <p:spPr bwMode="auto">
            <a:xfrm>
              <a:off x="2524173" y="1422400"/>
              <a:ext cx="71438" cy="73025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85005" name="Line 13"/>
            <p:cNvSpPr>
              <a:spLocks noChangeShapeType="1"/>
            </p:cNvSpPr>
            <p:nvPr/>
          </p:nvSpPr>
          <p:spPr bwMode="auto">
            <a:xfrm>
              <a:off x="1331953" y="1309688"/>
              <a:ext cx="1444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85006" name="Line 14"/>
            <p:cNvSpPr>
              <a:spLocks noChangeShapeType="1"/>
            </p:cNvSpPr>
            <p:nvPr/>
          </p:nvSpPr>
          <p:spPr bwMode="auto">
            <a:xfrm>
              <a:off x="2916289" y="1301750"/>
              <a:ext cx="1444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4" name="Groupe 86"/>
          <p:cNvGrpSpPr>
            <a:grpSpLocks/>
          </p:cNvGrpSpPr>
          <p:nvPr/>
        </p:nvGrpSpPr>
        <p:grpSpPr bwMode="auto">
          <a:xfrm>
            <a:off x="417513" y="1857375"/>
            <a:ext cx="5226050" cy="369888"/>
            <a:chOff x="417963" y="1857364"/>
            <a:chExt cx="5225607" cy="369332"/>
          </a:xfrm>
        </p:grpSpPr>
        <p:sp>
          <p:nvSpPr>
            <p:cNvPr id="85008" name="Text Box 16"/>
            <p:cNvSpPr txBox="1">
              <a:spLocks noChangeArrowheads="1"/>
            </p:cNvSpPr>
            <p:nvPr/>
          </p:nvSpPr>
          <p:spPr bwMode="auto">
            <a:xfrm>
              <a:off x="417963" y="1857364"/>
              <a:ext cx="5225607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  <a:defRPr/>
              </a:pPr>
              <a:r>
                <a:rPr lang="ar-DZ" b="1" dirty="0">
                  <a:solidFill>
                    <a:schemeClr val="tx1"/>
                  </a:solidFill>
                  <a:cs typeface="Arabic Transparent" pitchFamily="2" charset="-78"/>
                </a:rPr>
                <a:t>هذا يعني أن يكون الاحتفاظ الأول </a:t>
              </a:r>
              <a:r>
                <a:rPr lang="fr-FR" b="1" dirty="0">
                  <a:solidFill>
                    <a:schemeClr val="tx1"/>
                  </a:solidFill>
                  <a:cs typeface="Arabic Transparent" pitchFamily="2" charset="-78"/>
                </a:rPr>
                <a:t> C0</a:t>
              </a:r>
              <a:r>
                <a:rPr lang="ar-DZ" b="1" dirty="0">
                  <a:solidFill>
                    <a:schemeClr val="tx1"/>
                  </a:solidFill>
                  <a:cs typeface="Arabic Transparent" pitchFamily="2" charset="-78"/>
                </a:rPr>
                <a:t> يساوي ”1“    </a:t>
              </a:r>
              <a:r>
                <a:rPr lang="fr-FR" b="1" dirty="0">
                  <a:solidFill>
                    <a:srgbClr val="FF0000"/>
                  </a:solidFill>
                  <a:cs typeface="Arabic Transparent" pitchFamily="2" charset="-78"/>
                </a:rPr>
                <a:t>2) B + 1</a:t>
              </a:r>
              <a:endParaRPr lang="en-US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85009" name="Line 17"/>
            <p:cNvSpPr>
              <a:spLocks noChangeShapeType="1"/>
            </p:cNvSpPr>
            <p:nvPr/>
          </p:nvSpPr>
          <p:spPr bwMode="auto">
            <a:xfrm>
              <a:off x="860837" y="1857364"/>
              <a:ext cx="1428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85010" name="Text Box 18"/>
          <p:cNvSpPr txBox="1">
            <a:spLocks noChangeArrowheads="1"/>
          </p:cNvSpPr>
          <p:nvPr/>
        </p:nvSpPr>
        <p:spPr bwMode="auto">
          <a:xfrm>
            <a:off x="7715272" y="42842"/>
            <a:ext cx="13684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400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الشرح:</a:t>
            </a:r>
            <a:endParaRPr lang="fr-FR" sz="2400" b="1" u="sng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5" name="Groupe 87"/>
          <p:cNvGrpSpPr>
            <a:grpSpLocks/>
          </p:cNvGrpSpPr>
          <p:nvPr/>
        </p:nvGrpSpPr>
        <p:grpSpPr bwMode="auto">
          <a:xfrm>
            <a:off x="71438" y="2717800"/>
            <a:ext cx="1030287" cy="1127125"/>
            <a:chOff x="71438" y="2717800"/>
            <a:chExt cx="1030287" cy="1127125"/>
          </a:xfrm>
        </p:grpSpPr>
        <p:sp>
          <p:nvSpPr>
            <p:cNvPr id="33883" name="AutoShape 22"/>
            <p:cNvSpPr>
              <a:spLocks noChangeArrowheads="1"/>
            </p:cNvSpPr>
            <p:nvPr/>
          </p:nvSpPr>
          <p:spPr bwMode="auto">
            <a:xfrm>
              <a:off x="584200" y="3030538"/>
              <a:ext cx="287338" cy="144462"/>
            </a:xfrm>
            <a:prstGeom prst="rightArrow">
              <a:avLst>
                <a:gd name="adj1" fmla="val 50000"/>
                <a:gd name="adj2" fmla="val 49726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grpSp>
          <p:nvGrpSpPr>
            <p:cNvPr id="6" name="Group 30"/>
            <p:cNvGrpSpPr>
              <a:grpSpLocks/>
            </p:cNvGrpSpPr>
            <p:nvPr/>
          </p:nvGrpSpPr>
          <p:grpSpPr bwMode="auto">
            <a:xfrm>
              <a:off x="71438" y="2717800"/>
              <a:ext cx="1030287" cy="1127125"/>
              <a:chOff x="63" y="2123"/>
              <a:chExt cx="649" cy="710"/>
            </a:xfrm>
          </p:grpSpPr>
          <p:grpSp>
            <p:nvGrpSpPr>
              <p:cNvPr id="7" name="Group 31"/>
              <p:cNvGrpSpPr>
                <a:grpSpLocks/>
              </p:cNvGrpSpPr>
              <p:nvPr/>
            </p:nvGrpSpPr>
            <p:grpSpPr bwMode="auto">
              <a:xfrm>
                <a:off x="65" y="2123"/>
                <a:ext cx="647" cy="491"/>
                <a:chOff x="449" y="2069"/>
                <a:chExt cx="647" cy="491"/>
              </a:xfrm>
            </p:grpSpPr>
            <p:sp>
              <p:nvSpPr>
                <p:cNvPr id="33889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461" y="2069"/>
                  <a:ext cx="635" cy="4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  3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  </a:t>
                  </a:r>
                  <a:r>
                    <a:rPr lang="fr-FR" b="1">
                      <a:solidFill>
                        <a:srgbClr val="0000FF"/>
                      </a:solidFill>
                    </a:rPr>
                    <a:t>1</a:t>
                  </a:r>
                </a:p>
              </p:txBody>
            </p:sp>
            <p:sp>
              <p:nvSpPr>
                <p:cNvPr id="33890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449" y="2193"/>
                  <a:ext cx="27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-</a:t>
                  </a:r>
                </a:p>
              </p:txBody>
            </p:sp>
          </p:grpSp>
          <p:grpSp>
            <p:nvGrpSpPr>
              <p:cNvPr id="8" name="Group 34"/>
              <p:cNvGrpSpPr>
                <a:grpSpLocks/>
              </p:cNvGrpSpPr>
              <p:nvPr/>
            </p:nvGrpSpPr>
            <p:grpSpPr bwMode="auto">
              <a:xfrm>
                <a:off x="63" y="2602"/>
                <a:ext cx="399" cy="231"/>
                <a:chOff x="394" y="3158"/>
                <a:chExt cx="399" cy="231"/>
              </a:xfrm>
            </p:grpSpPr>
            <p:sp>
              <p:nvSpPr>
                <p:cNvPr id="33887" name="Line 35"/>
                <p:cNvSpPr>
                  <a:spLocks noChangeShapeType="1"/>
                </p:cNvSpPr>
                <p:nvPr/>
              </p:nvSpPr>
              <p:spPr bwMode="auto">
                <a:xfrm>
                  <a:off x="476" y="3203"/>
                  <a:ext cx="317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b="1"/>
                </a:p>
              </p:txBody>
            </p:sp>
            <p:sp>
              <p:nvSpPr>
                <p:cNvPr id="33888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94" y="3158"/>
                  <a:ext cx="22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=</a:t>
                  </a:r>
                </a:p>
              </p:txBody>
            </p:sp>
          </p:grpSp>
        </p:grpSp>
      </p:grp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898525" y="2724150"/>
            <a:ext cx="1090613" cy="1098550"/>
            <a:chOff x="1467" y="2115"/>
            <a:chExt cx="687" cy="692"/>
          </a:xfrm>
        </p:grpSpPr>
        <p:grpSp>
          <p:nvGrpSpPr>
            <p:cNvPr id="10" name="Group 38"/>
            <p:cNvGrpSpPr>
              <a:grpSpLocks/>
            </p:cNvGrpSpPr>
            <p:nvPr/>
          </p:nvGrpSpPr>
          <p:grpSpPr bwMode="auto">
            <a:xfrm>
              <a:off x="1467" y="2115"/>
              <a:ext cx="687" cy="491"/>
              <a:chOff x="424" y="2069"/>
              <a:chExt cx="687" cy="491"/>
            </a:xfrm>
          </p:grpSpPr>
          <p:sp>
            <p:nvSpPr>
              <p:cNvPr id="33881" name="Text Box 39"/>
              <p:cNvSpPr txBox="1">
                <a:spLocks noChangeArrowheads="1"/>
              </p:cNvSpPr>
              <p:nvPr/>
            </p:nvSpPr>
            <p:spPr bwMode="auto">
              <a:xfrm>
                <a:off x="476" y="2069"/>
                <a:ext cx="635" cy="4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  1 1</a:t>
                </a:r>
              </a:p>
              <a:p>
                <a:pPr>
                  <a:spcBef>
                    <a:spcPct val="50000"/>
                  </a:spcBef>
                </a:pPr>
                <a:r>
                  <a:rPr lang="fr-FR" b="1"/>
                  <a:t>  </a:t>
                </a:r>
                <a:r>
                  <a:rPr lang="fr-FR" b="1">
                    <a:solidFill>
                      <a:srgbClr val="0000FF"/>
                    </a:solidFill>
                  </a:rPr>
                  <a:t>0 1</a:t>
                </a:r>
              </a:p>
            </p:txBody>
          </p:sp>
          <p:sp>
            <p:nvSpPr>
              <p:cNvPr id="33882" name="Text Box 40"/>
              <p:cNvSpPr txBox="1">
                <a:spLocks noChangeArrowheads="1"/>
              </p:cNvSpPr>
              <p:nvPr/>
            </p:nvSpPr>
            <p:spPr bwMode="auto">
              <a:xfrm>
                <a:off x="424" y="2193"/>
                <a:ext cx="27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-</a:t>
                </a:r>
              </a:p>
            </p:txBody>
          </p:sp>
        </p:grpSp>
        <p:grpSp>
          <p:nvGrpSpPr>
            <p:cNvPr id="11" name="Group 41"/>
            <p:cNvGrpSpPr>
              <a:grpSpLocks/>
            </p:cNvGrpSpPr>
            <p:nvPr/>
          </p:nvGrpSpPr>
          <p:grpSpPr bwMode="auto">
            <a:xfrm>
              <a:off x="1520" y="2574"/>
              <a:ext cx="446" cy="233"/>
              <a:chOff x="370" y="3158"/>
              <a:chExt cx="446" cy="233"/>
            </a:xfrm>
          </p:grpSpPr>
          <p:sp>
            <p:nvSpPr>
              <p:cNvPr id="33879" name="Line 42"/>
              <p:cNvSpPr>
                <a:spLocks noChangeShapeType="1"/>
              </p:cNvSpPr>
              <p:nvPr/>
            </p:nvSpPr>
            <p:spPr bwMode="auto">
              <a:xfrm>
                <a:off x="476" y="3203"/>
                <a:ext cx="34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b="1"/>
              </a:p>
            </p:txBody>
          </p:sp>
          <p:sp>
            <p:nvSpPr>
              <p:cNvPr id="33880" name="Text Box 43"/>
              <p:cNvSpPr txBox="1">
                <a:spLocks noChangeArrowheads="1"/>
              </p:cNvSpPr>
              <p:nvPr/>
            </p:nvSpPr>
            <p:spPr bwMode="auto">
              <a:xfrm>
                <a:off x="370" y="3158"/>
                <a:ext cx="409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=</a:t>
                </a:r>
              </a:p>
            </p:txBody>
          </p:sp>
        </p:grpSp>
      </p:grpSp>
      <p:sp>
        <p:nvSpPr>
          <p:cNvPr id="50205" name="AutoShape 49"/>
          <p:cNvSpPr>
            <a:spLocks noChangeArrowheads="1"/>
          </p:cNvSpPr>
          <p:nvPr/>
        </p:nvSpPr>
        <p:spPr bwMode="auto">
          <a:xfrm>
            <a:off x="7143768" y="3214686"/>
            <a:ext cx="1571636" cy="357190"/>
          </a:xfrm>
          <a:prstGeom prst="wedgeRoundRectCallout">
            <a:avLst>
              <a:gd name="adj1" fmla="val -103429"/>
              <a:gd name="adj2" fmla="val 325125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الربط مع المولد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12" name="Groupe 88"/>
          <p:cNvGrpSpPr>
            <a:grpSpLocks/>
          </p:cNvGrpSpPr>
          <p:nvPr/>
        </p:nvGrpSpPr>
        <p:grpSpPr bwMode="auto">
          <a:xfrm>
            <a:off x="1714500" y="2662238"/>
            <a:ext cx="1489075" cy="1147762"/>
            <a:chOff x="1714500" y="2662238"/>
            <a:chExt cx="1489075" cy="1147762"/>
          </a:xfrm>
        </p:grpSpPr>
        <p:sp>
          <p:nvSpPr>
            <p:cNvPr id="33867" name="AutoShape 21"/>
            <p:cNvSpPr>
              <a:spLocks noChangeArrowheads="1"/>
            </p:cNvSpPr>
            <p:nvPr/>
          </p:nvSpPr>
          <p:spPr bwMode="auto">
            <a:xfrm>
              <a:off x="1714500" y="3005138"/>
              <a:ext cx="287338" cy="144462"/>
            </a:xfrm>
            <a:prstGeom prst="rightArrow">
              <a:avLst>
                <a:gd name="adj1" fmla="val 50000"/>
                <a:gd name="adj2" fmla="val 49726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grpSp>
          <p:nvGrpSpPr>
            <p:cNvPr id="13" name="Group 23"/>
            <p:cNvGrpSpPr>
              <a:grpSpLocks/>
            </p:cNvGrpSpPr>
            <p:nvPr/>
          </p:nvGrpSpPr>
          <p:grpSpPr bwMode="auto">
            <a:xfrm>
              <a:off x="2147888" y="2674938"/>
              <a:ext cx="1055687" cy="1135062"/>
              <a:chOff x="633" y="2084"/>
              <a:chExt cx="665" cy="715"/>
            </a:xfrm>
          </p:grpSpPr>
          <p:grpSp>
            <p:nvGrpSpPr>
              <p:cNvPr id="14" name="Group 24"/>
              <p:cNvGrpSpPr>
                <a:grpSpLocks/>
              </p:cNvGrpSpPr>
              <p:nvPr/>
            </p:nvGrpSpPr>
            <p:grpSpPr bwMode="auto">
              <a:xfrm>
                <a:off x="635" y="2084"/>
                <a:ext cx="663" cy="491"/>
                <a:chOff x="902" y="2795"/>
                <a:chExt cx="663" cy="491"/>
              </a:xfrm>
            </p:grpSpPr>
            <p:sp>
              <p:nvSpPr>
                <p:cNvPr id="33875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930" y="2795"/>
                  <a:ext cx="635" cy="4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  a</a:t>
                  </a:r>
                  <a:r>
                    <a:rPr lang="fr-FR" sz="1200" b="1"/>
                    <a:t>1</a:t>
                  </a:r>
                  <a:r>
                    <a:rPr lang="fr-FR" b="1"/>
                    <a:t>   a</a:t>
                  </a:r>
                  <a:r>
                    <a:rPr lang="fr-FR" sz="1200" b="1"/>
                    <a:t>0</a:t>
                  </a:r>
                  <a:endParaRPr lang="fr-FR" b="1"/>
                </a:p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  </a:t>
                  </a:r>
                  <a:r>
                    <a:rPr lang="fr-FR" b="1">
                      <a:solidFill>
                        <a:srgbClr val="0000FF"/>
                      </a:solidFill>
                    </a:rPr>
                    <a:t>b</a:t>
                  </a:r>
                  <a:r>
                    <a:rPr lang="fr-FR" sz="1200" b="1">
                      <a:solidFill>
                        <a:srgbClr val="0000FF"/>
                      </a:solidFill>
                    </a:rPr>
                    <a:t>1 </a:t>
                  </a:r>
                  <a:r>
                    <a:rPr lang="fr-FR" b="1">
                      <a:solidFill>
                        <a:srgbClr val="0000FF"/>
                      </a:solidFill>
                    </a:rPr>
                    <a:t>  b</a:t>
                  </a:r>
                  <a:r>
                    <a:rPr lang="fr-FR" sz="1200" b="1">
                      <a:solidFill>
                        <a:srgbClr val="0000FF"/>
                      </a:solidFill>
                    </a:rPr>
                    <a:t>0</a:t>
                  </a:r>
                </a:p>
              </p:txBody>
            </p:sp>
            <p:sp>
              <p:nvSpPr>
                <p:cNvPr id="33876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902" y="2912"/>
                  <a:ext cx="27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-</a:t>
                  </a:r>
                </a:p>
              </p:txBody>
            </p:sp>
          </p:grpSp>
          <p:grpSp>
            <p:nvGrpSpPr>
              <p:cNvPr id="15" name="Group 27"/>
              <p:cNvGrpSpPr>
                <a:grpSpLocks/>
              </p:cNvGrpSpPr>
              <p:nvPr/>
            </p:nvGrpSpPr>
            <p:grpSpPr bwMode="auto">
              <a:xfrm>
                <a:off x="633" y="2568"/>
                <a:ext cx="586" cy="231"/>
                <a:chOff x="297" y="3158"/>
                <a:chExt cx="586" cy="231"/>
              </a:xfrm>
            </p:grpSpPr>
            <p:sp>
              <p:nvSpPr>
                <p:cNvPr id="33873" name="Line 28"/>
                <p:cNvSpPr>
                  <a:spLocks noChangeShapeType="1"/>
                </p:cNvSpPr>
                <p:nvPr/>
              </p:nvSpPr>
              <p:spPr bwMode="auto">
                <a:xfrm>
                  <a:off x="429" y="3203"/>
                  <a:ext cx="454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b="1"/>
                </a:p>
              </p:txBody>
            </p:sp>
            <p:sp>
              <p:nvSpPr>
                <p:cNvPr id="33874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7" y="3158"/>
                  <a:ext cx="22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=</a:t>
                  </a:r>
                </a:p>
              </p:txBody>
            </p:sp>
          </p:grpSp>
        </p:grpSp>
        <p:sp>
          <p:nvSpPr>
            <p:cNvPr id="33869" name="Rectangle 121"/>
            <p:cNvSpPr>
              <a:spLocks noChangeArrowheads="1"/>
            </p:cNvSpPr>
            <p:nvPr/>
          </p:nvSpPr>
          <p:spPr bwMode="auto">
            <a:xfrm>
              <a:off x="2768600" y="2662238"/>
              <a:ext cx="285750" cy="78581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33870" name="Rectangle 122"/>
            <p:cNvSpPr>
              <a:spLocks noChangeArrowheads="1"/>
            </p:cNvSpPr>
            <p:nvPr/>
          </p:nvSpPr>
          <p:spPr bwMode="auto">
            <a:xfrm>
              <a:off x="2374900" y="2662238"/>
              <a:ext cx="285750" cy="78581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</p:grpSp>
      <p:grpSp>
        <p:nvGrpSpPr>
          <p:cNvPr id="16" name="Groupe 89"/>
          <p:cNvGrpSpPr>
            <a:grpSpLocks/>
          </p:cNvGrpSpPr>
          <p:nvPr/>
        </p:nvGrpSpPr>
        <p:grpSpPr bwMode="auto">
          <a:xfrm>
            <a:off x="3355975" y="2630488"/>
            <a:ext cx="1347788" cy="1147762"/>
            <a:chOff x="3355975" y="2630488"/>
            <a:chExt cx="1347788" cy="1147762"/>
          </a:xfrm>
        </p:grpSpPr>
        <p:sp>
          <p:nvSpPr>
            <p:cNvPr id="33857" name="AutoShape 21"/>
            <p:cNvSpPr>
              <a:spLocks noChangeArrowheads="1"/>
            </p:cNvSpPr>
            <p:nvPr/>
          </p:nvSpPr>
          <p:spPr bwMode="auto">
            <a:xfrm>
              <a:off x="3355975" y="2973388"/>
              <a:ext cx="287338" cy="144462"/>
            </a:xfrm>
            <a:prstGeom prst="rightArrow">
              <a:avLst>
                <a:gd name="adj1" fmla="val 50000"/>
                <a:gd name="adj2" fmla="val 49726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grpSp>
          <p:nvGrpSpPr>
            <p:cNvPr id="17" name="Group 23"/>
            <p:cNvGrpSpPr>
              <a:grpSpLocks/>
            </p:cNvGrpSpPr>
            <p:nvPr/>
          </p:nvGrpSpPr>
          <p:grpSpPr bwMode="auto">
            <a:xfrm>
              <a:off x="3648075" y="2643188"/>
              <a:ext cx="1055688" cy="1135062"/>
              <a:chOff x="633" y="2084"/>
              <a:chExt cx="665" cy="715"/>
            </a:xfrm>
          </p:grpSpPr>
          <p:sp>
            <p:nvSpPr>
              <p:cNvPr id="33863" name="Text Box 25"/>
              <p:cNvSpPr txBox="1">
                <a:spLocks noChangeArrowheads="1"/>
              </p:cNvSpPr>
              <p:nvPr/>
            </p:nvSpPr>
            <p:spPr bwMode="auto">
              <a:xfrm>
                <a:off x="663" y="2084"/>
                <a:ext cx="635" cy="4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  a</a:t>
                </a:r>
                <a:r>
                  <a:rPr lang="fr-FR" sz="1200" b="1"/>
                  <a:t>1</a:t>
                </a:r>
                <a:r>
                  <a:rPr lang="fr-FR" b="1"/>
                  <a:t>   a</a:t>
                </a:r>
                <a:r>
                  <a:rPr lang="fr-FR" sz="1200" b="1"/>
                  <a:t>0</a:t>
                </a:r>
                <a:endParaRPr lang="fr-FR" b="1"/>
              </a:p>
              <a:p>
                <a:pPr>
                  <a:spcBef>
                    <a:spcPct val="50000"/>
                  </a:spcBef>
                </a:pPr>
                <a:r>
                  <a:rPr lang="fr-FR" b="1"/>
                  <a:t>  </a:t>
                </a:r>
                <a:r>
                  <a:rPr lang="fr-FR" b="1">
                    <a:solidFill>
                      <a:srgbClr val="0000FF"/>
                    </a:solidFill>
                  </a:rPr>
                  <a:t>b</a:t>
                </a:r>
                <a:r>
                  <a:rPr lang="fr-FR" sz="1200" b="1">
                    <a:solidFill>
                      <a:srgbClr val="0000FF"/>
                    </a:solidFill>
                  </a:rPr>
                  <a:t>1 </a:t>
                </a:r>
                <a:r>
                  <a:rPr lang="fr-FR" b="1">
                    <a:solidFill>
                      <a:srgbClr val="0000FF"/>
                    </a:solidFill>
                  </a:rPr>
                  <a:t>  b</a:t>
                </a:r>
                <a:r>
                  <a:rPr lang="fr-FR" sz="1200" b="1">
                    <a:solidFill>
                      <a:srgbClr val="0000FF"/>
                    </a:solidFill>
                  </a:rPr>
                  <a:t>0</a:t>
                </a:r>
              </a:p>
            </p:txBody>
          </p:sp>
          <p:grpSp>
            <p:nvGrpSpPr>
              <p:cNvPr id="18" name="Group 27"/>
              <p:cNvGrpSpPr>
                <a:grpSpLocks/>
              </p:cNvGrpSpPr>
              <p:nvPr/>
            </p:nvGrpSpPr>
            <p:grpSpPr bwMode="auto">
              <a:xfrm>
                <a:off x="633" y="2568"/>
                <a:ext cx="586" cy="231"/>
                <a:chOff x="297" y="3158"/>
                <a:chExt cx="586" cy="231"/>
              </a:xfrm>
            </p:grpSpPr>
            <p:sp>
              <p:nvSpPr>
                <p:cNvPr id="33865" name="Line 28"/>
                <p:cNvSpPr>
                  <a:spLocks noChangeShapeType="1"/>
                </p:cNvSpPr>
                <p:nvPr/>
              </p:nvSpPr>
              <p:spPr bwMode="auto">
                <a:xfrm>
                  <a:off x="429" y="3203"/>
                  <a:ext cx="454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b="1"/>
                </a:p>
              </p:txBody>
            </p:sp>
            <p:sp>
              <p:nvSpPr>
                <p:cNvPr id="33866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7" y="3158"/>
                  <a:ext cx="22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=</a:t>
                  </a:r>
                </a:p>
              </p:txBody>
            </p:sp>
          </p:grpSp>
        </p:grpSp>
        <p:sp>
          <p:nvSpPr>
            <p:cNvPr id="33859" name="Rectangle 164"/>
            <p:cNvSpPr>
              <a:spLocks noChangeArrowheads="1"/>
            </p:cNvSpPr>
            <p:nvPr/>
          </p:nvSpPr>
          <p:spPr bwMode="auto">
            <a:xfrm>
              <a:off x="4268788" y="2630488"/>
              <a:ext cx="285750" cy="78581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33860" name="Rectangle 165"/>
            <p:cNvSpPr>
              <a:spLocks noChangeArrowheads="1"/>
            </p:cNvSpPr>
            <p:nvPr/>
          </p:nvSpPr>
          <p:spPr bwMode="auto">
            <a:xfrm>
              <a:off x="3875088" y="2630488"/>
              <a:ext cx="285750" cy="78581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67" name="Line 17"/>
            <p:cNvSpPr>
              <a:spLocks noChangeShapeType="1"/>
            </p:cNvSpPr>
            <p:nvPr/>
          </p:nvSpPr>
          <p:spPr bwMode="auto">
            <a:xfrm>
              <a:off x="4311650" y="3090863"/>
              <a:ext cx="1428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68" name="Line 17"/>
            <p:cNvSpPr>
              <a:spLocks noChangeShapeType="1"/>
            </p:cNvSpPr>
            <p:nvPr/>
          </p:nvSpPr>
          <p:spPr bwMode="auto">
            <a:xfrm>
              <a:off x="3922713" y="3078163"/>
              <a:ext cx="1428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9" name="Groupe 90"/>
          <p:cNvGrpSpPr>
            <a:grpSpLocks/>
          </p:cNvGrpSpPr>
          <p:nvPr/>
        </p:nvGrpSpPr>
        <p:grpSpPr bwMode="auto">
          <a:xfrm>
            <a:off x="4724400" y="2297113"/>
            <a:ext cx="1922463" cy="2108200"/>
            <a:chOff x="4724400" y="2297113"/>
            <a:chExt cx="1922463" cy="2108200"/>
          </a:xfrm>
        </p:grpSpPr>
        <p:sp>
          <p:nvSpPr>
            <p:cNvPr id="33843" name="AutoShape 21"/>
            <p:cNvSpPr>
              <a:spLocks noChangeArrowheads="1"/>
            </p:cNvSpPr>
            <p:nvPr/>
          </p:nvSpPr>
          <p:spPr bwMode="auto">
            <a:xfrm>
              <a:off x="4724400" y="2981325"/>
              <a:ext cx="287338" cy="144463"/>
            </a:xfrm>
            <a:prstGeom prst="rightArrow">
              <a:avLst>
                <a:gd name="adj1" fmla="val 50000"/>
                <a:gd name="adj2" fmla="val 49725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sp>
          <p:nvSpPr>
            <p:cNvPr id="33844" name="Text Box 25"/>
            <p:cNvSpPr txBox="1">
              <a:spLocks noChangeArrowheads="1"/>
            </p:cNvSpPr>
            <p:nvPr/>
          </p:nvSpPr>
          <p:spPr bwMode="auto">
            <a:xfrm>
              <a:off x="5349875" y="2651125"/>
              <a:ext cx="1008063" cy="1754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  a</a:t>
              </a:r>
              <a:r>
                <a:rPr lang="fr-FR" sz="1200" b="1"/>
                <a:t>1</a:t>
              </a:r>
              <a:r>
                <a:rPr lang="fr-FR" b="1"/>
                <a:t>   a</a:t>
              </a:r>
              <a:r>
                <a:rPr lang="fr-FR" sz="1200" b="1"/>
                <a:t>0</a:t>
              </a:r>
              <a:endParaRPr lang="fr-FR" b="1"/>
            </a:p>
            <a:p>
              <a:pPr>
                <a:spcBef>
                  <a:spcPct val="50000"/>
                </a:spcBef>
              </a:pPr>
              <a:r>
                <a:rPr lang="fr-FR" b="1"/>
                <a:t>  </a:t>
              </a:r>
              <a:r>
                <a:rPr lang="fr-FR" b="1">
                  <a:solidFill>
                    <a:srgbClr val="0000FF"/>
                  </a:solidFill>
                </a:rPr>
                <a:t>b</a:t>
              </a:r>
              <a:r>
                <a:rPr lang="ar-DZ" sz="1400" b="1">
                  <a:solidFill>
                    <a:srgbClr val="0000FF"/>
                  </a:solidFill>
                </a:rPr>
                <a:t>1</a:t>
              </a:r>
              <a:r>
                <a:rPr lang="fr-FR" sz="1200" b="1">
                  <a:solidFill>
                    <a:srgbClr val="0000FF"/>
                  </a:solidFill>
                </a:rPr>
                <a:t> </a:t>
              </a:r>
              <a:r>
                <a:rPr lang="fr-FR" b="1">
                  <a:solidFill>
                    <a:srgbClr val="0000FF"/>
                  </a:solidFill>
                </a:rPr>
                <a:t>  b</a:t>
              </a:r>
              <a:r>
                <a:rPr lang="ar-DZ" sz="1400" b="1">
                  <a:solidFill>
                    <a:srgbClr val="0000FF"/>
                  </a:solidFill>
                </a:rPr>
                <a:t>0</a:t>
              </a:r>
              <a:endParaRPr lang="ar-DZ" b="1">
                <a:solidFill>
                  <a:srgbClr val="0000FF"/>
                </a:solidFill>
              </a:endParaRPr>
            </a:p>
            <a:p>
              <a:pPr algn="r" rtl="1">
                <a:spcBef>
                  <a:spcPct val="50000"/>
                </a:spcBef>
              </a:pPr>
              <a:r>
                <a:rPr lang="ar-DZ" b="1">
                  <a:solidFill>
                    <a:srgbClr val="0000FF"/>
                  </a:solidFill>
                </a:rPr>
                <a:t>  1</a:t>
              </a:r>
            </a:p>
            <a:p>
              <a:pPr>
                <a:spcBef>
                  <a:spcPct val="50000"/>
                </a:spcBef>
              </a:pPr>
              <a:endParaRPr lang="ar-DZ" sz="1200" b="1">
                <a:solidFill>
                  <a:srgbClr val="0000FF"/>
                </a:solidFill>
              </a:endParaRPr>
            </a:p>
            <a:p>
              <a:pPr algn="r" rtl="1">
                <a:spcBef>
                  <a:spcPct val="50000"/>
                </a:spcBef>
              </a:pPr>
              <a:r>
                <a:rPr lang="ar-DZ" sz="1200" b="1">
                  <a:solidFill>
                    <a:srgbClr val="0000FF"/>
                  </a:solidFill>
                </a:rPr>
                <a:t> </a:t>
              </a:r>
              <a:endParaRPr lang="fr-FR" sz="1200" b="1">
                <a:solidFill>
                  <a:srgbClr val="0000FF"/>
                </a:solidFill>
              </a:endParaRPr>
            </a:p>
          </p:txBody>
        </p:sp>
        <p:grpSp>
          <p:nvGrpSpPr>
            <p:cNvPr id="20" name="Group 27"/>
            <p:cNvGrpSpPr>
              <a:grpSpLocks/>
            </p:cNvGrpSpPr>
            <p:nvPr/>
          </p:nvGrpSpPr>
          <p:grpSpPr bwMode="auto">
            <a:xfrm>
              <a:off x="5305425" y="3776663"/>
              <a:ext cx="930275" cy="366712"/>
              <a:chOff x="297" y="3158"/>
              <a:chExt cx="586" cy="231"/>
            </a:xfrm>
          </p:grpSpPr>
          <p:sp>
            <p:nvSpPr>
              <p:cNvPr id="33855" name="Line 28"/>
              <p:cNvSpPr>
                <a:spLocks noChangeShapeType="1"/>
              </p:cNvSpPr>
              <p:nvPr/>
            </p:nvSpPr>
            <p:spPr bwMode="auto">
              <a:xfrm>
                <a:off x="429" y="3203"/>
                <a:ext cx="45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b="1"/>
              </a:p>
            </p:txBody>
          </p:sp>
          <p:sp>
            <p:nvSpPr>
              <p:cNvPr id="33856" name="Text Box 29"/>
              <p:cNvSpPr txBox="1">
                <a:spLocks noChangeArrowheads="1"/>
              </p:cNvSpPr>
              <p:nvPr/>
            </p:nvSpPr>
            <p:spPr bwMode="auto">
              <a:xfrm>
                <a:off x="297" y="3158"/>
                <a:ext cx="22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=</a:t>
                </a:r>
              </a:p>
            </p:txBody>
          </p:sp>
        </p:grpSp>
        <p:sp>
          <p:nvSpPr>
            <p:cNvPr id="33846" name="Rectangle 174"/>
            <p:cNvSpPr>
              <a:spLocks noChangeArrowheads="1"/>
            </p:cNvSpPr>
            <p:nvPr/>
          </p:nvSpPr>
          <p:spPr bwMode="auto">
            <a:xfrm>
              <a:off x="5932488" y="2643188"/>
              <a:ext cx="285750" cy="114776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33847" name="Rectangle 175"/>
            <p:cNvSpPr>
              <a:spLocks noChangeArrowheads="1"/>
            </p:cNvSpPr>
            <p:nvPr/>
          </p:nvSpPr>
          <p:spPr bwMode="auto">
            <a:xfrm>
              <a:off x="5526088" y="2651125"/>
              <a:ext cx="285750" cy="785813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77" name="Line 17"/>
            <p:cNvSpPr>
              <a:spLocks noChangeShapeType="1"/>
            </p:cNvSpPr>
            <p:nvPr/>
          </p:nvSpPr>
          <p:spPr bwMode="auto">
            <a:xfrm>
              <a:off x="6008688" y="3098800"/>
              <a:ext cx="1428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78" name="Line 17"/>
            <p:cNvSpPr>
              <a:spLocks noChangeShapeType="1"/>
            </p:cNvSpPr>
            <p:nvPr/>
          </p:nvSpPr>
          <p:spPr bwMode="auto">
            <a:xfrm>
              <a:off x="5592763" y="3100388"/>
              <a:ext cx="1428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3850" name="Text Box 26"/>
            <p:cNvSpPr txBox="1">
              <a:spLocks noChangeArrowheads="1"/>
            </p:cNvSpPr>
            <p:nvPr/>
          </p:nvSpPr>
          <p:spPr bwMode="auto">
            <a:xfrm>
              <a:off x="5211763" y="2857500"/>
              <a:ext cx="4318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b="1"/>
                <a:t>+</a:t>
              </a:r>
              <a:endParaRPr lang="fr-FR" b="1"/>
            </a:p>
          </p:txBody>
        </p:sp>
        <p:sp>
          <p:nvSpPr>
            <p:cNvPr id="33851" name="Text Box 26"/>
            <p:cNvSpPr txBox="1">
              <a:spLocks noChangeArrowheads="1"/>
            </p:cNvSpPr>
            <p:nvPr/>
          </p:nvSpPr>
          <p:spPr bwMode="auto">
            <a:xfrm>
              <a:off x="6215063" y="2825750"/>
              <a:ext cx="4318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b="1"/>
                <a:t>+</a:t>
              </a:r>
              <a:endParaRPr lang="fr-FR" b="1"/>
            </a:p>
          </p:txBody>
        </p:sp>
        <p:sp>
          <p:nvSpPr>
            <p:cNvPr id="33852" name="Text Box 26"/>
            <p:cNvSpPr txBox="1">
              <a:spLocks noChangeArrowheads="1"/>
            </p:cNvSpPr>
            <p:nvPr/>
          </p:nvSpPr>
          <p:spPr bwMode="auto">
            <a:xfrm>
              <a:off x="6215063" y="3286125"/>
              <a:ext cx="4318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b="1"/>
                <a:t>+</a:t>
              </a:r>
              <a:endParaRPr lang="fr-FR" b="1"/>
            </a:p>
          </p:txBody>
        </p:sp>
        <p:sp>
          <p:nvSpPr>
            <p:cNvPr id="33853" name="ZoneTexte 181"/>
            <p:cNvSpPr txBox="1">
              <a:spLocks noChangeArrowheads="1"/>
            </p:cNvSpPr>
            <p:nvPr/>
          </p:nvSpPr>
          <p:spPr bwMode="auto">
            <a:xfrm>
              <a:off x="5857875" y="2305050"/>
              <a:ext cx="500063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>
                  <a:sym typeface="Symbol" pitchFamily="18" charset="2"/>
                </a:rPr>
                <a:t></a:t>
              </a:r>
              <a:r>
                <a:rPr lang="ar-DZ" b="1">
                  <a:sym typeface="Symbol" pitchFamily="18" charset="2"/>
                </a:rPr>
                <a:t>1</a:t>
              </a:r>
              <a:endParaRPr lang="fr-FR" b="1"/>
            </a:p>
          </p:txBody>
        </p:sp>
        <p:sp>
          <p:nvSpPr>
            <p:cNvPr id="33854" name="ZoneTexte 182"/>
            <p:cNvSpPr txBox="1">
              <a:spLocks noChangeArrowheads="1"/>
            </p:cNvSpPr>
            <p:nvPr/>
          </p:nvSpPr>
          <p:spPr bwMode="auto">
            <a:xfrm>
              <a:off x="5429250" y="2297113"/>
              <a:ext cx="500063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>
                  <a:sym typeface="Symbol" pitchFamily="18" charset="2"/>
                </a:rPr>
                <a:t></a:t>
              </a:r>
              <a:r>
                <a:rPr lang="ar-DZ" b="1">
                  <a:sym typeface="Symbol" pitchFamily="18" charset="2"/>
                </a:rPr>
                <a:t>2</a:t>
              </a:r>
              <a:endParaRPr lang="fr-FR" b="1"/>
            </a:p>
          </p:txBody>
        </p:sp>
      </p:grpSp>
      <p:grpSp>
        <p:nvGrpSpPr>
          <p:cNvPr id="21" name="Groupe 93"/>
          <p:cNvGrpSpPr>
            <a:grpSpLocks/>
          </p:cNvGrpSpPr>
          <p:nvPr/>
        </p:nvGrpSpPr>
        <p:grpSpPr bwMode="auto">
          <a:xfrm>
            <a:off x="142875" y="5489575"/>
            <a:ext cx="3286125" cy="1296988"/>
            <a:chOff x="142875" y="5489575"/>
            <a:chExt cx="3286125" cy="1296988"/>
          </a:xfrm>
        </p:grpSpPr>
        <p:sp>
          <p:nvSpPr>
            <p:cNvPr id="33832" name="Rectangle 184"/>
            <p:cNvSpPr>
              <a:spLocks noChangeArrowheads="1"/>
            </p:cNvSpPr>
            <p:nvPr/>
          </p:nvSpPr>
          <p:spPr bwMode="auto">
            <a:xfrm>
              <a:off x="142875" y="5500688"/>
              <a:ext cx="3286125" cy="1285875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86" name="Text Box 8"/>
            <p:cNvSpPr txBox="1">
              <a:spLocks noChangeArrowheads="1"/>
            </p:cNvSpPr>
            <p:nvPr/>
          </p:nvSpPr>
          <p:spPr bwMode="auto">
            <a:xfrm>
              <a:off x="214314" y="5857892"/>
              <a:ext cx="2357454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1) </a:t>
              </a:r>
              <a:r>
                <a:rPr lang="fr-FR" b="1" dirty="0">
                  <a:solidFill>
                    <a:schemeClr val="tx1"/>
                  </a:solidFill>
                </a:rPr>
                <a:t>b1 = 0 </a:t>
              </a: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 b1 =1</a:t>
              </a:r>
            </a:p>
          </p:txBody>
        </p:sp>
        <p:sp>
          <p:nvSpPr>
            <p:cNvPr id="187" name="Line 10"/>
            <p:cNvSpPr>
              <a:spLocks noChangeShapeType="1"/>
            </p:cNvSpPr>
            <p:nvPr/>
          </p:nvSpPr>
          <p:spPr bwMode="auto">
            <a:xfrm>
              <a:off x="915988" y="6537325"/>
              <a:ext cx="75565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88" name="AutoShape 11"/>
            <p:cNvSpPr>
              <a:spLocks noChangeArrowheads="1"/>
            </p:cNvSpPr>
            <p:nvPr/>
          </p:nvSpPr>
          <p:spPr bwMode="auto">
            <a:xfrm rot="5400000">
              <a:off x="1123157" y="6425406"/>
              <a:ext cx="287338" cy="20637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89" name="Oval 12"/>
            <p:cNvSpPr>
              <a:spLocks noChangeArrowheads="1"/>
            </p:cNvSpPr>
            <p:nvPr/>
          </p:nvSpPr>
          <p:spPr bwMode="auto">
            <a:xfrm>
              <a:off x="1349375" y="6507163"/>
              <a:ext cx="73025" cy="71437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90" name="Line 13"/>
            <p:cNvSpPr>
              <a:spLocks noChangeShapeType="1"/>
            </p:cNvSpPr>
            <p:nvPr/>
          </p:nvSpPr>
          <p:spPr bwMode="auto">
            <a:xfrm>
              <a:off x="1570038" y="5899150"/>
              <a:ext cx="2159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91" name="Line 14"/>
            <p:cNvSpPr>
              <a:spLocks noChangeShapeType="1"/>
            </p:cNvSpPr>
            <p:nvPr/>
          </p:nvSpPr>
          <p:spPr bwMode="auto">
            <a:xfrm>
              <a:off x="1741488" y="6373813"/>
              <a:ext cx="2159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3841" name="ZoneTexte 191"/>
            <p:cNvSpPr txBox="1">
              <a:spLocks noChangeArrowheads="1"/>
            </p:cNvSpPr>
            <p:nvPr/>
          </p:nvSpPr>
          <p:spPr bwMode="auto">
            <a:xfrm>
              <a:off x="285750" y="5489575"/>
              <a:ext cx="714375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 u="sng">
                  <a:solidFill>
                    <a:srgbClr val="0000FF"/>
                  </a:solidFill>
                </a:rPr>
                <a:t>b1=0</a:t>
              </a:r>
            </a:p>
          </p:txBody>
        </p:sp>
        <p:sp>
          <p:nvSpPr>
            <p:cNvPr id="33842" name="Rectangle 192"/>
            <p:cNvSpPr>
              <a:spLocks noChangeArrowheads="1"/>
            </p:cNvSpPr>
            <p:nvPr/>
          </p:nvSpPr>
          <p:spPr bwMode="auto">
            <a:xfrm>
              <a:off x="519113" y="6335713"/>
              <a:ext cx="1684337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b="1">
                  <a:sym typeface="Symbol" pitchFamily="18" charset="2"/>
                </a:rPr>
                <a:t>b1              b1 </a:t>
              </a:r>
              <a:endParaRPr lang="fr-FR" b="1"/>
            </a:p>
          </p:txBody>
        </p:sp>
      </p:grpSp>
      <p:grpSp>
        <p:nvGrpSpPr>
          <p:cNvPr id="22" name="Groupe 91"/>
          <p:cNvGrpSpPr>
            <a:grpSpLocks/>
          </p:cNvGrpSpPr>
          <p:nvPr/>
        </p:nvGrpSpPr>
        <p:grpSpPr bwMode="auto">
          <a:xfrm>
            <a:off x="142875" y="4060825"/>
            <a:ext cx="3857625" cy="1296988"/>
            <a:chOff x="142875" y="4060825"/>
            <a:chExt cx="3857621" cy="1296988"/>
          </a:xfrm>
        </p:grpSpPr>
        <p:sp>
          <p:nvSpPr>
            <p:cNvPr id="33818" name="Rectangle 155"/>
            <p:cNvSpPr>
              <a:spLocks noChangeArrowheads="1"/>
            </p:cNvSpPr>
            <p:nvPr/>
          </p:nvSpPr>
          <p:spPr bwMode="auto">
            <a:xfrm>
              <a:off x="142875" y="4071938"/>
              <a:ext cx="3286125" cy="1285875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15" name="Text Box 8"/>
            <p:cNvSpPr txBox="1">
              <a:spLocks noChangeArrowheads="1"/>
            </p:cNvSpPr>
            <p:nvPr/>
          </p:nvSpPr>
          <p:spPr bwMode="auto">
            <a:xfrm>
              <a:off x="214282" y="4429132"/>
              <a:ext cx="2357454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1) </a:t>
              </a:r>
              <a:r>
                <a:rPr lang="fr-FR" b="1" dirty="0">
                  <a:solidFill>
                    <a:schemeClr val="tx1"/>
                  </a:solidFill>
                </a:rPr>
                <a:t>b0 = 1 </a:t>
              </a: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 b0 =0</a:t>
              </a:r>
            </a:p>
          </p:txBody>
        </p:sp>
        <p:sp>
          <p:nvSpPr>
            <p:cNvPr id="116" name="Line 10"/>
            <p:cNvSpPr>
              <a:spLocks noChangeShapeType="1"/>
            </p:cNvSpPr>
            <p:nvPr/>
          </p:nvSpPr>
          <p:spPr bwMode="auto">
            <a:xfrm>
              <a:off x="915987" y="5108575"/>
              <a:ext cx="755649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17" name="AutoShape 11"/>
            <p:cNvSpPr>
              <a:spLocks noChangeArrowheads="1"/>
            </p:cNvSpPr>
            <p:nvPr/>
          </p:nvSpPr>
          <p:spPr bwMode="auto">
            <a:xfrm rot="5400000">
              <a:off x="1123156" y="4996656"/>
              <a:ext cx="287338" cy="20637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18" name="Oval 12"/>
            <p:cNvSpPr>
              <a:spLocks noChangeArrowheads="1"/>
            </p:cNvSpPr>
            <p:nvPr/>
          </p:nvSpPr>
          <p:spPr bwMode="auto">
            <a:xfrm>
              <a:off x="1349374" y="5078413"/>
              <a:ext cx="73025" cy="71437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19" name="Line 13"/>
            <p:cNvSpPr>
              <a:spLocks noChangeShapeType="1"/>
            </p:cNvSpPr>
            <p:nvPr/>
          </p:nvSpPr>
          <p:spPr bwMode="auto">
            <a:xfrm>
              <a:off x="1570037" y="4470400"/>
              <a:ext cx="2159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20" name="Line 14"/>
            <p:cNvSpPr>
              <a:spLocks noChangeShapeType="1"/>
            </p:cNvSpPr>
            <p:nvPr/>
          </p:nvSpPr>
          <p:spPr bwMode="auto">
            <a:xfrm>
              <a:off x="1741486" y="4945063"/>
              <a:ext cx="2159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3827" name="ZoneTexte 127"/>
            <p:cNvSpPr txBox="1">
              <a:spLocks noChangeArrowheads="1"/>
            </p:cNvSpPr>
            <p:nvPr/>
          </p:nvSpPr>
          <p:spPr bwMode="auto">
            <a:xfrm>
              <a:off x="285750" y="4060825"/>
              <a:ext cx="714375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 u="sng">
                  <a:solidFill>
                    <a:srgbClr val="0000FF"/>
                  </a:solidFill>
                </a:rPr>
                <a:t>b0=1</a:t>
              </a:r>
            </a:p>
          </p:txBody>
        </p:sp>
        <p:sp>
          <p:nvSpPr>
            <p:cNvPr id="33828" name="Rectangle 183"/>
            <p:cNvSpPr>
              <a:spLocks noChangeArrowheads="1"/>
            </p:cNvSpPr>
            <p:nvPr/>
          </p:nvSpPr>
          <p:spPr bwMode="auto">
            <a:xfrm>
              <a:off x="517525" y="4906963"/>
              <a:ext cx="1685925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b="1">
                  <a:sym typeface="Symbol" pitchFamily="18" charset="2"/>
                </a:rPr>
                <a:t>b0              b0 </a:t>
              </a:r>
              <a:endParaRPr lang="fr-FR" b="1"/>
            </a:p>
          </p:txBody>
        </p:sp>
        <p:sp>
          <p:nvSpPr>
            <p:cNvPr id="194" name="Flèche droite 193"/>
            <p:cNvSpPr/>
            <p:nvPr/>
          </p:nvSpPr>
          <p:spPr bwMode="auto">
            <a:xfrm>
              <a:off x="3500430" y="4600914"/>
              <a:ext cx="500066" cy="214314"/>
            </a:xfrm>
            <a:prstGeom prst="rightArrow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e 92"/>
          <p:cNvGrpSpPr>
            <a:grpSpLocks/>
          </p:cNvGrpSpPr>
          <p:nvPr/>
        </p:nvGrpSpPr>
        <p:grpSpPr bwMode="auto">
          <a:xfrm>
            <a:off x="4000500" y="4500563"/>
            <a:ext cx="2473325" cy="369887"/>
            <a:chOff x="4000496" y="4500570"/>
            <a:chExt cx="2473754" cy="369332"/>
          </a:xfrm>
        </p:grpSpPr>
        <p:sp>
          <p:nvSpPr>
            <p:cNvPr id="195" name="Rectangle 194"/>
            <p:cNvSpPr/>
            <p:nvPr/>
          </p:nvSpPr>
          <p:spPr>
            <a:xfrm>
              <a:off x="4000496" y="4500570"/>
              <a:ext cx="247375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a0 – b0 = </a:t>
              </a:r>
              <a:r>
                <a:rPr lang="fr-FR" b="1" dirty="0">
                  <a:solidFill>
                    <a:srgbClr val="FF0000"/>
                  </a:solidFill>
                </a:rPr>
                <a:t>a0 + b0 + 1 </a:t>
              </a:r>
              <a:endParaRPr lang="fr-FR" b="1" dirty="0"/>
            </a:p>
          </p:txBody>
        </p:sp>
        <p:sp>
          <p:nvSpPr>
            <p:cNvPr id="197" name="Line 6"/>
            <p:cNvSpPr>
              <a:spLocks noChangeShapeType="1"/>
            </p:cNvSpPr>
            <p:nvPr/>
          </p:nvSpPr>
          <p:spPr bwMode="auto">
            <a:xfrm>
              <a:off x="5640668" y="4540197"/>
              <a:ext cx="2159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198" name="ZoneTexte 197"/>
          <p:cNvSpPr txBox="1"/>
          <p:nvPr/>
        </p:nvSpPr>
        <p:spPr>
          <a:xfrm>
            <a:off x="4429124" y="5429264"/>
            <a:ext cx="328614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</a:rPr>
              <a:t>يضاف ”1“ فقط للمجموع الأول (</a:t>
            </a:r>
            <a:r>
              <a:rPr lang="fr-FR" b="1" dirty="0">
                <a:solidFill>
                  <a:schemeClr val="tx1"/>
                </a:solidFill>
                <a:sym typeface="Symbol"/>
              </a:rPr>
              <a:t>1</a:t>
            </a:r>
            <a:r>
              <a:rPr lang="ar-DZ" b="1" dirty="0">
                <a:solidFill>
                  <a:schemeClr val="tx1"/>
                </a:solidFill>
                <a:sym typeface="Symbol"/>
              </a:rPr>
              <a:t>)</a:t>
            </a:r>
            <a:r>
              <a:rPr lang="ar-DZ" b="1" dirty="0">
                <a:solidFill>
                  <a:schemeClr val="tx1"/>
                </a:solidFill>
              </a:rPr>
              <a:t> .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5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0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04"/>
          <p:cNvGrpSpPr>
            <a:grpSpLocks/>
          </p:cNvGrpSpPr>
          <p:nvPr/>
        </p:nvGrpSpPr>
        <p:grpSpPr bwMode="auto">
          <a:xfrm>
            <a:off x="1714500" y="1214438"/>
            <a:ext cx="5072063" cy="3003550"/>
            <a:chOff x="1643042" y="2071678"/>
            <a:chExt cx="5072098" cy="3003570"/>
          </a:xfrm>
        </p:grpSpPr>
        <p:grpSp>
          <p:nvGrpSpPr>
            <p:cNvPr id="3" name="Group 92"/>
            <p:cNvGrpSpPr>
              <a:grpSpLocks/>
            </p:cNvGrpSpPr>
            <p:nvPr/>
          </p:nvGrpSpPr>
          <p:grpSpPr bwMode="auto">
            <a:xfrm>
              <a:off x="2428860" y="2071678"/>
              <a:ext cx="792163" cy="360363"/>
              <a:chOff x="4543" y="707"/>
              <a:chExt cx="499" cy="227"/>
            </a:xfrm>
            <a:noFill/>
          </p:grpSpPr>
          <p:sp>
            <p:nvSpPr>
              <p:cNvPr id="51251" name="AutoShape 93"/>
              <p:cNvSpPr>
                <a:spLocks noChangeArrowheads="1"/>
              </p:cNvSpPr>
              <p:nvPr/>
            </p:nvSpPr>
            <p:spPr bwMode="auto">
              <a:xfrm>
                <a:off x="4543" y="707"/>
                <a:ext cx="499" cy="227"/>
              </a:xfrm>
              <a:prstGeom prst="wedgeRoundRectCallout">
                <a:avLst>
                  <a:gd name="adj1" fmla="val 139805"/>
                  <a:gd name="adj2" fmla="val 272404"/>
                  <a:gd name="adj3" fmla="val 16667"/>
                </a:avLst>
              </a:prstGeom>
              <a:grpFill/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fr-FR" b="1">
                    <a:solidFill>
                      <a:schemeClr val="tx1"/>
                    </a:solidFill>
                    <a:cs typeface="Arabic Transparent" pitchFamily="2" charset="-78"/>
                  </a:rPr>
                  <a:t>B</a:t>
                </a:r>
                <a:r>
                  <a:rPr lang="ar-DZ" b="1">
                    <a:solidFill>
                      <a:schemeClr val="tx1"/>
                    </a:solidFill>
                    <a:cs typeface="Arabic Transparent" pitchFamily="2" charset="-78"/>
                  </a:rPr>
                  <a:t> </a:t>
                </a:r>
                <a:endParaRPr lang="fr-FR" b="1">
                  <a:solidFill>
                    <a:schemeClr val="tx1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51252" name="Line 94"/>
              <p:cNvSpPr>
                <a:spLocks noChangeShapeType="1"/>
              </p:cNvSpPr>
              <p:nvPr/>
            </p:nvSpPr>
            <p:spPr bwMode="auto">
              <a:xfrm>
                <a:off x="4723" y="739"/>
                <a:ext cx="9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51234" name="AutoShape 95"/>
            <p:cNvSpPr>
              <a:spLocks noChangeArrowheads="1"/>
            </p:cNvSpPr>
            <p:nvPr/>
          </p:nvSpPr>
          <p:spPr bwMode="auto">
            <a:xfrm>
              <a:off x="5500694" y="4714885"/>
              <a:ext cx="928707" cy="360363"/>
            </a:xfrm>
            <a:prstGeom prst="wedgeRoundRectCallout">
              <a:avLst>
                <a:gd name="adj1" fmla="val -64829"/>
                <a:gd name="adj2" fmla="val -248681"/>
                <a:gd name="adj3" fmla="val 16667"/>
              </a:avLst>
            </a:prstGeom>
            <a:noFill/>
            <a:ln>
              <a:solidFill>
                <a:srgbClr val="FF0000"/>
              </a:solidFill>
              <a:prstDash val="dash"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 rtl="1">
                <a:defRPr/>
              </a:pPr>
              <a:r>
                <a:rPr lang="ar-DZ" b="1" dirty="0" smtClean="0">
                  <a:solidFill>
                    <a:srgbClr val="0000FF"/>
                  </a:solidFill>
                  <a:cs typeface="Arabic Transparent" pitchFamily="2" charset="-78"/>
                </a:rPr>
                <a:t>(</a:t>
              </a:r>
              <a:r>
                <a:rPr lang="en-US" b="1" dirty="0" smtClean="0">
                  <a:solidFill>
                    <a:srgbClr val="0000FF"/>
                  </a:solidFill>
                  <a:cs typeface="Arabic Transparent" pitchFamily="2" charset="-78"/>
                </a:rPr>
                <a:t>C0</a:t>
              </a:r>
              <a:r>
                <a:rPr lang="ar-DZ" b="1" dirty="0" smtClean="0">
                  <a:solidFill>
                    <a:srgbClr val="0000FF"/>
                  </a:solidFill>
                  <a:cs typeface="Arabic Transparent" pitchFamily="2" charset="-78"/>
                </a:rPr>
                <a:t>)</a:t>
              </a:r>
              <a:r>
                <a:rPr lang="fr-FR" b="1" dirty="0" smtClean="0">
                  <a:solidFill>
                    <a:schemeClr val="tx1"/>
                  </a:solidFill>
                  <a:cs typeface="Arabic Transparent" pitchFamily="2" charset="-78"/>
                </a:rPr>
                <a:t>+1</a:t>
              </a:r>
              <a:endParaRPr lang="fr-FR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grpSp>
          <p:nvGrpSpPr>
            <p:cNvPr id="4" name="Groupe 62"/>
            <p:cNvGrpSpPr>
              <a:grpSpLocks/>
            </p:cNvGrpSpPr>
            <p:nvPr/>
          </p:nvGrpSpPr>
          <p:grpSpPr bwMode="auto">
            <a:xfrm>
              <a:off x="1643042" y="2591789"/>
              <a:ext cx="5072098" cy="2421138"/>
              <a:chOff x="3071802" y="1234466"/>
              <a:chExt cx="5072098" cy="2421138"/>
            </a:xfrm>
          </p:grpSpPr>
          <p:sp>
            <p:nvSpPr>
              <p:cNvPr id="64" name="Rectangle 175"/>
              <p:cNvSpPr>
                <a:spLocks noChangeArrowheads="1"/>
              </p:cNvSpPr>
              <p:nvPr/>
            </p:nvSpPr>
            <p:spPr bwMode="auto">
              <a:xfrm flipH="1">
                <a:off x="5286380" y="2192326"/>
                <a:ext cx="998544" cy="819155"/>
              </a:xfrm>
              <a:prstGeom prst="rect">
                <a:avLst/>
              </a:prstGeom>
              <a:ln w="3810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fr-FR" sz="2800" b="1" dirty="0">
                    <a:solidFill>
                      <a:schemeClr val="tx1"/>
                    </a:solidFill>
                    <a:sym typeface="Symbol"/>
                  </a:rPr>
                  <a:t></a:t>
                </a:r>
                <a:r>
                  <a:rPr lang="fr-FR" sz="2800" b="1" dirty="0"/>
                  <a:t>1</a:t>
                </a:r>
                <a:endParaRPr lang="en-US" sz="2800" b="1" dirty="0"/>
              </a:p>
            </p:txBody>
          </p:sp>
          <p:sp>
            <p:nvSpPr>
              <p:cNvPr id="65" name="Line 177"/>
              <p:cNvSpPr>
                <a:spLocks noChangeShapeType="1"/>
              </p:cNvSpPr>
              <p:nvPr/>
            </p:nvSpPr>
            <p:spPr bwMode="auto">
              <a:xfrm flipH="1">
                <a:off x="6297624" y="2584442"/>
                <a:ext cx="37465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 dirty="0"/>
              </a:p>
            </p:txBody>
          </p:sp>
          <p:sp>
            <p:nvSpPr>
              <p:cNvPr id="66" name="Line 179"/>
              <p:cNvSpPr>
                <a:spLocks noChangeShapeType="1"/>
              </p:cNvSpPr>
              <p:nvPr/>
            </p:nvSpPr>
            <p:spPr bwMode="auto">
              <a:xfrm rot="5400000" flipH="1">
                <a:off x="5934085" y="3174996"/>
                <a:ext cx="32385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67" name="Line 180"/>
              <p:cNvSpPr>
                <a:spLocks noChangeShapeType="1"/>
              </p:cNvSpPr>
              <p:nvPr/>
            </p:nvSpPr>
            <p:spPr bwMode="auto">
              <a:xfrm rot="5400000" flipH="1">
                <a:off x="5362581" y="3174996"/>
                <a:ext cx="32385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68" name="Text Box 181"/>
              <p:cNvSpPr txBox="1">
                <a:spLocks noChangeArrowheads="1"/>
              </p:cNvSpPr>
              <p:nvPr/>
            </p:nvSpPr>
            <p:spPr bwMode="auto">
              <a:xfrm flipH="1">
                <a:off x="5941139" y="3274249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0000"/>
                    </a:solidFill>
                  </a:rPr>
                  <a:t>S</a:t>
                </a:r>
                <a:r>
                  <a:rPr lang="fr-FR" b="1" baseline="-25000" dirty="0">
                    <a:solidFill>
                      <a:srgbClr val="FF0000"/>
                    </a:solidFill>
                  </a:rPr>
                  <a:t>0</a:t>
                </a:r>
                <a:endParaRPr lang="en-US" b="1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9" name="Text Box 182"/>
              <p:cNvSpPr txBox="1">
                <a:spLocks noChangeArrowheads="1"/>
              </p:cNvSpPr>
              <p:nvPr/>
            </p:nvSpPr>
            <p:spPr bwMode="auto">
              <a:xfrm flipH="1">
                <a:off x="5334010" y="3286124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 smtClean="0">
                    <a:solidFill>
                      <a:srgbClr val="0000FF"/>
                    </a:solidFill>
                  </a:rPr>
                  <a:t>C</a:t>
                </a:r>
                <a:r>
                  <a:rPr lang="fr-FR" b="1" baseline="-25000" dirty="0" smtClean="0">
                    <a:solidFill>
                      <a:srgbClr val="0000FF"/>
                    </a:solidFill>
                  </a:rPr>
                  <a:t>1</a:t>
                </a:r>
                <a:endParaRPr lang="en-US" b="1" baseline="-25000" dirty="0">
                  <a:solidFill>
                    <a:srgbClr val="0000FF"/>
                  </a:solidFill>
                </a:endParaRPr>
              </a:p>
            </p:txBody>
          </p:sp>
          <p:grpSp>
            <p:nvGrpSpPr>
              <p:cNvPr id="5" name="Groupe 40"/>
              <p:cNvGrpSpPr>
                <a:grpSpLocks/>
              </p:cNvGrpSpPr>
              <p:nvPr/>
            </p:nvGrpSpPr>
            <p:grpSpPr bwMode="auto">
              <a:xfrm>
                <a:off x="5310260" y="1234466"/>
                <a:ext cx="985247" cy="571504"/>
                <a:chOff x="5357760" y="1353592"/>
                <a:chExt cx="985247" cy="571504"/>
              </a:xfrm>
            </p:grpSpPr>
            <p:sp>
              <p:nvSpPr>
                <p:cNvPr id="87" name="Text Box 183"/>
                <p:cNvSpPr txBox="1">
                  <a:spLocks noChangeArrowheads="1"/>
                </p:cNvSpPr>
                <p:nvPr/>
              </p:nvSpPr>
              <p:spPr bwMode="auto">
                <a:xfrm flipH="1">
                  <a:off x="5905514" y="1353592"/>
                  <a:ext cx="437493" cy="36948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b="1" dirty="0">
                      <a:solidFill>
                        <a:srgbClr val="336600"/>
                      </a:solidFill>
                    </a:rPr>
                    <a:t>a</a:t>
                  </a:r>
                  <a:r>
                    <a:rPr lang="fr-FR" b="1" baseline="-25000" dirty="0">
                      <a:solidFill>
                        <a:srgbClr val="336600"/>
                      </a:solidFill>
                    </a:rPr>
                    <a:t>0</a:t>
                  </a:r>
                  <a:endParaRPr lang="en-US" b="1" baseline="-25000" dirty="0">
                    <a:solidFill>
                      <a:srgbClr val="336600"/>
                    </a:solidFill>
                  </a:endParaRPr>
                </a:p>
              </p:txBody>
            </p:sp>
            <p:sp>
              <p:nvSpPr>
                <p:cNvPr id="88" name="Text Box 184"/>
                <p:cNvSpPr txBox="1">
                  <a:spLocks noChangeArrowheads="1"/>
                </p:cNvSpPr>
                <p:nvPr/>
              </p:nvSpPr>
              <p:spPr bwMode="auto">
                <a:xfrm flipH="1">
                  <a:off x="5357760" y="1353592"/>
                  <a:ext cx="437493" cy="36948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b="1" dirty="0">
                      <a:solidFill>
                        <a:srgbClr val="FFC000"/>
                      </a:solidFill>
                    </a:rPr>
                    <a:t>b</a:t>
                  </a:r>
                  <a:r>
                    <a:rPr lang="fr-FR" b="1" baseline="-25000" dirty="0">
                      <a:solidFill>
                        <a:srgbClr val="FFC000"/>
                      </a:solidFill>
                    </a:rPr>
                    <a:t>0</a:t>
                  </a:r>
                  <a:endParaRPr lang="en-US" b="1" baseline="-25000" dirty="0">
                    <a:solidFill>
                      <a:srgbClr val="FFC000"/>
                    </a:solidFill>
                  </a:endParaRPr>
                </a:p>
              </p:txBody>
            </p:sp>
            <p:sp>
              <p:nvSpPr>
                <p:cNvPr id="89" name="Line 17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5987934" y="1817737"/>
                  <a:ext cx="215902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  <p:sp>
              <p:nvSpPr>
                <p:cNvPr id="90" name="Line 180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5416430" y="1817737"/>
                  <a:ext cx="215902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</p:grpSp>
          <p:sp>
            <p:nvSpPr>
              <p:cNvPr id="71" name="Rectangle 175"/>
              <p:cNvSpPr>
                <a:spLocks noChangeArrowheads="1"/>
              </p:cNvSpPr>
              <p:nvPr/>
            </p:nvSpPr>
            <p:spPr bwMode="auto">
              <a:xfrm flipH="1">
                <a:off x="3071802" y="2168514"/>
                <a:ext cx="998545" cy="819155"/>
              </a:xfrm>
              <a:prstGeom prst="rect">
                <a:avLst/>
              </a:prstGeom>
              <a:ln w="3810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fr-FR" sz="2800" b="1" dirty="0">
                    <a:solidFill>
                      <a:schemeClr val="tx1"/>
                    </a:solidFill>
                    <a:sym typeface="Symbol"/>
                  </a:rPr>
                  <a:t></a:t>
                </a:r>
                <a:r>
                  <a:rPr lang="fr-FR" sz="2800" b="1" dirty="0"/>
                  <a:t>2</a:t>
                </a:r>
                <a:endParaRPr lang="en-US" sz="2800" b="1" dirty="0"/>
              </a:p>
            </p:txBody>
          </p:sp>
          <p:sp>
            <p:nvSpPr>
              <p:cNvPr id="72" name="Line 177"/>
              <p:cNvSpPr>
                <a:spLocks noChangeShapeType="1"/>
              </p:cNvSpPr>
              <p:nvPr/>
            </p:nvSpPr>
            <p:spPr bwMode="auto">
              <a:xfrm flipH="1">
                <a:off x="4083047" y="2560629"/>
                <a:ext cx="37465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 dirty="0"/>
              </a:p>
            </p:txBody>
          </p:sp>
          <p:sp>
            <p:nvSpPr>
              <p:cNvPr id="73" name="Line 179"/>
              <p:cNvSpPr>
                <a:spLocks noChangeShapeType="1"/>
              </p:cNvSpPr>
              <p:nvPr/>
            </p:nvSpPr>
            <p:spPr bwMode="auto">
              <a:xfrm rot="5400000" flipH="1">
                <a:off x="3719507" y="3151183"/>
                <a:ext cx="32385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74" name="Line 180"/>
              <p:cNvSpPr>
                <a:spLocks noChangeShapeType="1"/>
              </p:cNvSpPr>
              <p:nvPr/>
            </p:nvSpPr>
            <p:spPr bwMode="auto">
              <a:xfrm rot="5400000" flipH="1">
                <a:off x="3148003" y="3151183"/>
                <a:ext cx="32385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75" name="Text Box 181"/>
              <p:cNvSpPr txBox="1">
                <a:spLocks noChangeArrowheads="1"/>
              </p:cNvSpPr>
              <p:nvPr/>
            </p:nvSpPr>
            <p:spPr bwMode="auto">
              <a:xfrm flipH="1">
                <a:off x="3726561" y="3250311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0000"/>
                    </a:solidFill>
                  </a:rPr>
                  <a:t>S</a:t>
                </a:r>
                <a:r>
                  <a:rPr lang="fr-FR" b="1" baseline="-25000" dirty="0">
                    <a:solidFill>
                      <a:srgbClr val="FF0000"/>
                    </a:solidFill>
                  </a:rPr>
                  <a:t>1</a:t>
                </a:r>
                <a:endParaRPr lang="en-US" b="1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6" name="Text Box 182"/>
              <p:cNvSpPr txBox="1">
                <a:spLocks noChangeArrowheads="1"/>
              </p:cNvSpPr>
              <p:nvPr/>
            </p:nvSpPr>
            <p:spPr bwMode="auto">
              <a:xfrm flipH="1">
                <a:off x="3119432" y="3262186"/>
                <a:ext cx="437493" cy="369334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 smtClean="0">
                    <a:solidFill>
                      <a:srgbClr val="0000FF"/>
                    </a:solidFill>
                  </a:rPr>
                  <a:t>C</a:t>
                </a:r>
                <a:r>
                  <a:rPr lang="fr-FR" b="1" baseline="-25000" dirty="0" smtClean="0">
                    <a:solidFill>
                      <a:srgbClr val="0000FF"/>
                    </a:solidFill>
                  </a:rPr>
                  <a:t>2</a:t>
                </a:r>
                <a:endParaRPr lang="en-US" b="1" baseline="-25000" dirty="0">
                  <a:solidFill>
                    <a:srgbClr val="0000FF"/>
                  </a:solidFill>
                </a:endParaRPr>
              </a:p>
            </p:txBody>
          </p:sp>
          <p:grpSp>
            <p:nvGrpSpPr>
              <p:cNvPr id="6" name="Groupe 41"/>
              <p:cNvGrpSpPr>
                <a:grpSpLocks/>
              </p:cNvGrpSpPr>
              <p:nvPr/>
            </p:nvGrpSpPr>
            <p:grpSpPr bwMode="auto">
              <a:xfrm>
                <a:off x="3107557" y="1251312"/>
                <a:ext cx="985247" cy="549252"/>
                <a:chOff x="3143182" y="1275062"/>
                <a:chExt cx="985247" cy="549252"/>
              </a:xfrm>
            </p:grpSpPr>
            <p:sp>
              <p:nvSpPr>
                <p:cNvPr id="83" name="Text Box 183"/>
                <p:cNvSpPr txBox="1">
                  <a:spLocks noChangeArrowheads="1"/>
                </p:cNvSpPr>
                <p:nvPr/>
              </p:nvSpPr>
              <p:spPr bwMode="auto">
                <a:xfrm flipH="1">
                  <a:off x="3690936" y="1275062"/>
                  <a:ext cx="437493" cy="36948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b="1" dirty="0">
                      <a:solidFill>
                        <a:srgbClr val="336600"/>
                      </a:solidFill>
                    </a:rPr>
                    <a:t>a</a:t>
                  </a:r>
                  <a:r>
                    <a:rPr lang="fr-FR" b="1" baseline="-25000" dirty="0">
                      <a:solidFill>
                        <a:srgbClr val="336600"/>
                      </a:solidFill>
                    </a:rPr>
                    <a:t>1</a:t>
                  </a:r>
                  <a:endParaRPr lang="en-US" b="1" baseline="-25000" dirty="0">
                    <a:solidFill>
                      <a:srgbClr val="336600"/>
                    </a:solidFill>
                  </a:endParaRPr>
                </a:p>
              </p:txBody>
            </p:sp>
            <p:sp>
              <p:nvSpPr>
                <p:cNvPr id="84" name="Text Box 184"/>
                <p:cNvSpPr txBox="1">
                  <a:spLocks noChangeArrowheads="1"/>
                </p:cNvSpPr>
                <p:nvPr/>
              </p:nvSpPr>
              <p:spPr bwMode="auto">
                <a:xfrm flipH="1">
                  <a:off x="3143182" y="1275062"/>
                  <a:ext cx="437493" cy="36948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b="1" dirty="0">
                      <a:solidFill>
                        <a:srgbClr val="FFC000"/>
                      </a:solidFill>
                    </a:rPr>
                    <a:t>b</a:t>
                  </a:r>
                  <a:r>
                    <a:rPr lang="fr-FR" b="1" baseline="-25000" dirty="0">
                      <a:solidFill>
                        <a:srgbClr val="FFC000"/>
                      </a:solidFill>
                    </a:rPr>
                    <a:t>1</a:t>
                  </a:r>
                  <a:endParaRPr lang="en-US" b="1" baseline="-25000" dirty="0">
                    <a:solidFill>
                      <a:srgbClr val="FFC000"/>
                    </a:solidFill>
                  </a:endParaRPr>
                </a:p>
              </p:txBody>
            </p:sp>
            <p:sp>
              <p:nvSpPr>
                <p:cNvPr id="85" name="Line 17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3774181" y="1725536"/>
                  <a:ext cx="215902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  <p:sp>
              <p:nvSpPr>
                <p:cNvPr id="86" name="Line 180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3202677" y="1725536"/>
                  <a:ext cx="215902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</p:grpSp>
          <p:grpSp>
            <p:nvGrpSpPr>
              <p:cNvPr id="7" name="Groupe 39"/>
              <p:cNvGrpSpPr>
                <a:grpSpLocks/>
              </p:cNvGrpSpPr>
              <p:nvPr/>
            </p:nvGrpSpPr>
            <p:grpSpPr bwMode="auto">
              <a:xfrm>
                <a:off x="7084393" y="1488032"/>
                <a:ext cx="1059507" cy="1583778"/>
                <a:chOff x="7084393" y="1488032"/>
                <a:chExt cx="1059507" cy="1583778"/>
              </a:xfrm>
            </p:grpSpPr>
            <p:cxnSp>
              <p:nvCxnSpPr>
                <p:cNvPr id="79" name="Connecteur droit 78"/>
                <p:cNvCxnSpPr/>
                <p:nvPr/>
              </p:nvCxnSpPr>
              <p:spPr bwMode="auto">
                <a:xfrm rot="5400000">
                  <a:off x="6661959" y="2445534"/>
                  <a:ext cx="1250958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Connecteur droit 79"/>
                <p:cNvCxnSpPr/>
                <p:nvPr/>
              </p:nvCxnSpPr>
              <p:spPr bwMode="auto">
                <a:xfrm rot="5400000">
                  <a:off x="7161231" y="2444741"/>
                  <a:ext cx="1252545" cy="1588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81" name="ZoneTexte 80"/>
                <p:cNvSpPr txBox="1"/>
                <p:nvPr/>
              </p:nvSpPr>
              <p:spPr>
                <a:xfrm>
                  <a:off x="7084393" y="1488032"/>
                  <a:ext cx="64294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b="1" dirty="0">
                      <a:solidFill>
                        <a:schemeClr val="tx1"/>
                      </a:solidFill>
                    </a:rPr>
                    <a:t>0V</a:t>
                  </a:r>
                </a:p>
              </p:txBody>
            </p:sp>
            <p:sp>
              <p:nvSpPr>
                <p:cNvPr id="82" name="ZoneTexte 81"/>
                <p:cNvSpPr txBox="1"/>
                <p:nvPr/>
              </p:nvSpPr>
              <p:spPr>
                <a:xfrm>
                  <a:off x="7500958" y="1488032"/>
                  <a:ext cx="64294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b="1" dirty="0">
                      <a:solidFill>
                        <a:schemeClr val="tx1"/>
                      </a:solidFill>
                    </a:rPr>
                    <a:t>+5V</a:t>
                  </a:r>
                </a:p>
              </p:txBody>
            </p:sp>
          </p:grpSp>
        </p:grpSp>
        <p:cxnSp>
          <p:nvCxnSpPr>
            <p:cNvPr id="91" name="Connecteur droit 90"/>
            <p:cNvCxnSpPr/>
            <p:nvPr/>
          </p:nvCxnSpPr>
          <p:spPr bwMode="auto">
            <a:xfrm rot="5400000" flipH="1" flipV="1">
              <a:off x="5799940" y="3382168"/>
              <a:ext cx="1587" cy="1114433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oval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2" name="Connecteur droit 91"/>
            <p:cNvCxnSpPr/>
            <p:nvPr/>
          </p:nvCxnSpPr>
          <p:spPr bwMode="auto">
            <a:xfrm rot="5400000">
              <a:off x="4421186" y="3330573"/>
              <a:ext cx="395291" cy="1588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4" name="Connecteur droit 93"/>
            <p:cNvCxnSpPr/>
            <p:nvPr/>
          </p:nvCxnSpPr>
          <p:spPr bwMode="auto">
            <a:xfrm rot="5400000">
              <a:off x="2219280" y="3308348"/>
              <a:ext cx="395291" cy="1588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6" name="Connecteur en angle 95"/>
            <p:cNvCxnSpPr/>
            <p:nvPr/>
          </p:nvCxnSpPr>
          <p:spPr bwMode="auto">
            <a:xfrm>
              <a:off x="2925751" y="3919540"/>
              <a:ext cx="1187458" cy="755655"/>
            </a:xfrm>
            <a:prstGeom prst="bentConnector3">
              <a:avLst>
                <a:gd name="adj1" fmla="val 32007"/>
              </a:avLst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grpSp>
          <p:nvGrpSpPr>
            <p:cNvPr id="8" name="Groupe 98"/>
            <p:cNvGrpSpPr>
              <a:grpSpLocks/>
            </p:cNvGrpSpPr>
            <p:nvPr/>
          </p:nvGrpSpPr>
          <p:grpSpPr bwMode="auto">
            <a:xfrm>
              <a:off x="3921957" y="3136897"/>
              <a:ext cx="250827" cy="396878"/>
              <a:chOff x="2850387" y="1422384"/>
              <a:chExt cx="250827" cy="396878"/>
            </a:xfrm>
          </p:grpSpPr>
          <p:cxnSp>
            <p:nvCxnSpPr>
              <p:cNvPr id="93" name="Connecteur droit 92"/>
              <p:cNvCxnSpPr/>
              <p:nvPr/>
            </p:nvCxnSpPr>
            <p:spPr bwMode="auto">
              <a:xfrm rot="5400000">
                <a:off x="2782861" y="1620029"/>
                <a:ext cx="396878" cy="1588"/>
              </a:xfrm>
              <a:prstGeom prst="lin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97" name="Triangle isocèle 96"/>
              <p:cNvSpPr/>
              <p:nvPr/>
            </p:nvSpPr>
            <p:spPr bwMode="auto">
              <a:xfrm rot="10800000">
                <a:off x="2850387" y="1428734"/>
                <a:ext cx="250827" cy="252415"/>
              </a:xfrm>
              <a:prstGeom prst="triangl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Ellipse 97"/>
              <p:cNvSpPr/>
              <p:nvPr/>
            </p:nvSpPr>
            <p:spPr bwMode="auto">
              <a:xfrm>
                <a:off x="2947197" y="1668449"/>
                <a:ext cx="71439" cy="73026"/>
              </a:xfrm>
              <a:prstGeom prst="ellips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" name="Groupe 99"/>
            <p:cNvGrpSpPr>
              <a:grpSpLocks/>
            </p:cNvGrpSpPr>
            <p:nvPr/>
          </p:nvGrpSpPr>
          <p:grpSpPr bwMode="auto">
            <a:xfrm>
              <a:off x="1708187" y="3113085"/>
              <a:ext cx="252414" cy="395290"/>
              <a:chOff x="2843649" y="1423103"/>
              <a:chExt cx="252414" cy="395290"/>
            </a:xfrm>
          </p:grpSpPr>
          <p:cxnSp>
            <p:nvCxnSpPr>
              <p:cNvPr id="101" name="Connecteur droit 100"/>
              <p:cNvCxnSpPr/>
              <p:nvPr/>
            </p:nvCxnSpPr>
            <p:spPr bwMode="auto">
              <a:xfrm rot="5400000">
                <a:off x="2776917" y="1619954"/>
                <a:ext cx="395290" cy="1587"/>
              </a:xfrm>
              <a:prstGeom prst="lin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102" name="Triangle isocèle 101"/>
              <p:cNvSpPr/>
              <p:nvPr/>
            </p:nvSpPr>
            <p:spPr bwMode="auto">
              <a:xfrm rot="10800000">
                <a:off x="2843649" y="1429453"/>
                <a:ext cx="252414" cy="250827"/>
              </a:xfrm>
              <a:prstGeom prst="triangl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Ellipse 102"/>
              <p:cNvSpPr/>
              <p:nvPr/>
            </p:nvSpPr>
            <p:spPr bwMode="auto">
              <a:xfrm>
                <a:off x="2936504" y="1669167"/>
                <a:ext cx="71439" cy="71439"/>
              </a:xfrm>
              <a:prstGeom prst="ellips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06" name="Text Box 18"/>
          <p:cNvSpPr txBox="1">
            <a:spLocks noChangeArrowheads="1"/>
          </p:cNvSpPr>
          <p:nvPr/>
        </p:nvSpPr>
        <p:spPr bwMode="auto">
          <a:xfrm>
            <a:off x="7715272" y="42842"/>
            <a:ext cx="13684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400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التركيب:</a:t>
            </a:r>
            <a:endParaRPr lang="fr-FR" sz="2400" b="1" u="sng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4" descr="H:\ADD_SOUS_4bits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642938"/>
            <a:ext cx="9017000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714744" y="71414"/>
            <a:ext cx="5286413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انجاز الدارة المندمجة للجامع والطارح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 :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072198" y="5643578"/>
            <a:ext cx="2500330" cy="9233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FF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5400" b="1" dirty="0">
                <a:solidFill>
                  <a:srgbClr val="FF0000"/>
                </a:solidFill>
              </a:rPr>
              <a:t>Rappel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714375"/>
            <a:ext cx="7105650" cy="585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714744" y="71414"/>
            <a:ext cx="5286413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انجاز الدارة المندمجة للجامع والطارح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 :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500826" y="2428868"/>
            <a:ext cx="2500330" cy="9233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0000FF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5400" b="1" dirty="0">
                <a:solidFill>
                  <a:srgbClr val="FF0000"/>
                </a:solidFill>
              </a:rPr>
              <a:t>Rappel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84"/>
          <p:cNvGrpSpPr>
            <a:grpSpLocks/>
          </p:cNvGrpSpPr>
          <p:nvPr/>
        </p:nvGrpSpPr>
        <p:grpSpPr bwMode="auto">
          <a:xfrm>
            <a:off x="500063" y="500063"/>
            <a:ext cx="5400675" cy="369887"/>
            <a:chOff x="500034" y="500042"/>
            <a:chExt cx="5400675" cy="369332"/>
          </a:xfrm>
        </p:grpSpPr>
        <p:sp>
          <p:nvSpPr>
            <p:cNvPr id="86" name="Text Box 5"/>
            <p:cNvSpPr txBox="1">
              <a:spLocks noChangeArrowheads="1"/>
            </p:cNvSpPr>
            <p:nvPr/>
          </p:nvSpPr>
          <p:spPr bwMode="auto">
            <a:xfrm>
              <a:off x="500034" y="500042"/>
              <a:ext cx="5400675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A – B = </a:t>
              </a:r>
              <a:r>
                <a:rPr lang="fr-FR" b="1" dirty="0">
                  <a:solidFill>
                    <a:srgbClr val="FF0000"/>
                  </a:solidFill>
                </a:rPr>
                <a:t>A + B + 1 </a:t>
              </a:r>
              <a:r>
                <a:rPr lang="en-US" b="1" dirty="0">
                  <a:solidFill>
                    <a:schemeClr val="tx1"/>
                  </a:solidFill>
                </a:rPr>
                <a:t>( complement à 2) (</a:t>
              </a:r>
              <a:r>
                <a:rPr lang="ar-DZ" b="1" dirty="0">
                  <a:solidFill>
                    <a:schemeClr val="tx1"/>
                  </a:solidFill>
                </a:rPr>
                <a:t>مكمل 2</a:t>
              </a:r>
              <a:r>
                <a:rPr lang="en-US" b="1" dirty="0">
                  <a:solidFill>
                    <a:schemeClr val="tx1"/>
                  </a:solidFill>
                </a:rPr>
                <a:t>)</a:t>
              </a:r>
              <a:endParaRPr lang="en-US" b="1" dirty="0"/>
            </a:p>
          </p:txBody>
        </p:sp>
        <p:sp>
          <p:nvSpPr>
            <p:cNvPr id="87" name="Line 6"/>
            <p:cNvSpPr>
              <a:spLocks noChangeShapeType="1"/>
            </p:cNvSpPr>
            <p:nvPr/>
          </p:nvSpPr>
          <p:spPr bwMode="auto">
            <a:xfrm>
              <a:off x="1833534" y="544425"/>
              <a:ext cx="14446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3" name="Groupe 87"/>
          <p:cNvGrpSpPr>
            <a:grpSpLocks/>
          </p:cNvGrpSpPr>
          <p:nvPr/>
        </p:nvGrpSpPr>
        <p:grpSpPr bwMode="auto">
          <a:xfrm>
            <a:off x="476250" y="1268413"/>
            <a:ext cx="3357563" cy="366712"/>
            <a:chOff x="476284" y="1268413"/>
            <a:chExt cx="3357586" cy="366712"/>
          </a:xfrm>
        </p:grpSpPr>
        <p:sp>
          <p:nvSpPr>
            <p:cNvPr id="89" name="Text Box 8"/>
            <p:cNvSpPr txBox="1">
              <a:spLocks noChangeArrowheads="1"/>
            </p:cNvSpPr>
            <p:nvPr/>
          </p:nvSpPr>
          <p:spPr bwMode="auto">
            <a:xfrm>
              <a:off x="476284" y="1268413"/>
              <a:ext cx="3357586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1) B </a:t>
              </a:r>
              <a:r>
                <a:rPr lang="fr-FR" b="1" dirty="0">
                  <a:solidFill>
                    <a:srgbClr val="FF0000"/>
                  </a:solidFill>
                  <a:sym typeface="Symbol" pitchFamily="18" charset="2"/>
                </a:rPr>
                <a:t> B </a:t>
              </a: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→ B              </a:t>
              </a:r>
              <a:r>
                <a:rPr lang="fr-FR" b="1" dirty="0">
                  <a:solidFill>
                    <a:srgbClr val="FF0000"/>
                  </a:solidFill>
                  <a:sym typeface="Symbol" pitchFamily="18" charset="2"/>
                </a:rPr>
                <a:t>B</a:t>
              </a: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 </a:t>
              </a:r>
            </a:p>
          </p:txBody>
        </p:sp>
        <p:sp>
          <p:nvSpPr>
            <p:cNvPr id="90" name="Line 10"/>
            <p:cNvSpPr>
              <a:spLocks noChangeShapeType="1"/>
            </p:cNvSpPr>
            <p:nvPr/>
          </p:nvSpPr>
          <p:spPr bwMode="auto">
            <a:xfrm>
              <a:off x="2090783" y="1465263"/>
              <a:ext cx="755655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91" name="AutoShape 11"/>
            <p:cNvSpPr>
              <a:spLocks noChangeArrowheads="1"/>
            </p:cNvSpPr>
            <p:nvPr/>
          </p:nvSpPr>
          <p:spPr bwMode="auto">
            <a:xfrm rot="5400000">
              <a:off x="2297954" y="1353343"/>
              <a:ext cx="287337" cy="206376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92" name="Oval 12"/>
            <p:cNvSpPr>
              <a:spLocks noChangeArrowheads="1"/>
            </p:cNvSpPr>
            <p:nvPr/>
          </p:nvSpPr>
          <p:spPr bwMode="auto">
            <a:xfrm>
              <a:off x="2524173" y="1422400"/>
              <a:ext cx="71438" cy="73025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93" name="Line 13"/>
            <p:cNvSpPr>
              <a:spLocks noChangeShapeType="1"/>
            </p:cNvSpPr>
            <p:nvPr/>
          </p:nvSpPr>
          <p:spPr bwMode="auto">
            <a:xfrm>
              <a:off x="1331953" y="1309688"/>
              <a:ext cx="1444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94" name="Line 14"/>
            <p:cNvSpPr>
              <a:spLocks noChangeShapeType="1"/>
            </p:cNvSpPr>
            <p:nvPr/>
          </p:nvSpPr>
          <p:spPr bwMode="auto">
            <a:xfrm>
              <a:off x="2916289" y="1301750"/>
              <a:ext cx="1444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4" name="Groupe 94"/>
          <p:cNvGrpSpPr>
            <a:grpSpLocks/>
          </p:cNvGrpSpPr>
          <p:nvPr/>
        </p:nvGrpSpPr>
        <p:grpSpPr bwMode="auto">
          <a:xfrm>
            <a:off x="417513" y="1857375"/>
            <a:ext cx="5226050" cy="369888"/>
            <a:chOff x="417963" y="1857364"/>
            <a:chExt cx="5225607" cy="369332"/>
          </a:xfrm>
        </p:grpSpPr>
        <p:sp>
          <p:nvSpPr>
            <p:cNvPr id="96" name="Text Box 16"/>
            <p:cNvSpPr txBox="1">
              <a:spLocks noChangeArrowheads="1"/>
            </p:cNvSpPr>
            <p:nvPr/>
          </p:nvSpPr>
          <p:spPr bwMode="auto">
            <a:xfrm>
              <a:off x="417963" y="1857364"/>
              <a:ext cx="5225607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  <a:defRPr/>
              </a:pPr>
              <a:r>
                <a:rPr lang="ar-DZ" b="1" dirty="0">
                  <a:solidFill>
                    <a:schemeClr val="tx1"/>
                  </a:solidFill>
                  <a:cs typeface="Arabic Transparent" pitchFamily="2" charset="-78"/>
                </a:rPr>
                <a:t>هذا يعني أن يكون الاحتفاظ الأول </a:t>
              </a:r>
              <a:r>
                <a:rPr lang="fr-FR" b="1" dirty="0">
                  <a:solidFill>
                    <a:schemeClr val="tx1"/>
                  </a:solidFill>
                  <a:cs typeface="Arabic Transparent" pitchFamily="2" charset="-78"/>
                </a:rPr>
                <a:t> C0</a:t>
              </a:r>
              <a:r>
                <a:rPr lang="ar-DZ" b="1" dirty="0">
                  <a:solidFill>
                    <a:schemeClr val="tx1"/>
                  </a:solidFill>
                  <a:cs typeface="Arabic Transparent" pitchFamily="2" charset="-78"/>
                </a:rPr>
                <a:t> يساوي ”1“    </a:t>
              </a:r>
              <a:r>
                <a:rPr lang="fr-FR" b="1" dirty="0">
                  <a:solidFill>
                    <a:srgbClr val="FF0000"/>
                  </a:solidFill>
                  <a:cs typeface="Arabic Transparent" pitchFamily="2" charset="-78"/>
                </a:rPr>
                <a:t>2) B + 1</a:t>
              </a:r>
              <a:endParaRPr lang="en-US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97" name="Line 17"/>
            <p:cNvSpPr>
              <a:spLocks noChangeShapeType="1"/>
            </p:cNvSpPr>
            <p:nvPr/>
          </p:nvSpPr>
          <p:spPr bwMode="auto">
            <a:xfrm>
              <a:off x="860837" y="1857364"/>
              <a:ext cx="1428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98" name="Text Box 18"/>
          <p:cNvSpPr txBox="1">
            <a:spLocks noChangeArrowheads="1"/>
          </p:cNvSpPr>
          <p:nvPr/>
        </p:nvSpPr>
        <p:spPr bwMode="auto">
          <a:xfrm>
            <a:off x="7715272" y="42842"/>
            <a:ext cx="13684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400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الشرح:</a:t>
            </a:r>
            <a:endParaRPr lang="fr-FR" sz="2400" b="1" u="sng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5" name="Groupe 98"/>
          <p:cNvGrpSpPr>
            <a:grpSpLocks/>
          </p:cNvGrpSpPr>
          <p:nvPr/>
        </p:nvGrpSpPr>
        <p:grpSpPr bwMode="auto">
          <a:xfrm>
            <a:off x="71438" y="2717800"/>
            <a:ext cx="1030287" cy="1127125"/>
            <a:chOff x="71438" y="2717800"/>
            <a:chExt cx="1030287" cy="1127125"/>
          </a:xfrm>
        </p:grpSpPr>
        <p:sp>
          <p:nvSpPr>
            <p:cNvPr id="37979" name="AutoShape 22"/>
            <p:cNvSpPr>
              <a:spLocks noChangeArrowheads="1"/>
            </p:cNvSpPr>
            <p:nvPr/>
          </p:nvSpPr>
          <p:spPr bwMode="auto">
            <a:xfrm>
              <a:off x="584200" y="3030538"/>
              <a:ext cx="287338" cy="144462"/>
            </a:xfrm>
            <a:prstGeom prst="rightArrow">
              <a:avLst>
                <a:gd name="adj1" fmla="val 50000"/>
                <a:gd name="adj2" fmla="val 49726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grpSp>
          <p:nvGrpSpPr>
            <p:cNvPr id="6" name="Group 30"/>
            <p:cNvGrpSpPr>
              <a:grpSpLocks/>
            </p:cNvGrpSpPr>
            <p:nvPr/>
          </p:nvGrpSpPr>
          <p:grpSpPr bwMode="auto">
            <a:xfrm>
              <a:off x="71438" y="2717803"/>
              <a:ext cx="1030287" cy="1127126"/>
              <a:chOff x="63" y="2123"/>
              <a:chExt cx="649" cy="710"/>
            </a:xfrm>
          </p:grpSpPr>
          <p:grpSp>
            <p:nvGrpSpPr>
              <p:cNvPr id="7" name="Group 31"/>
              <p:cNvGrpSpPr>
                <a:grpSpLocks/>
              </p:cNvGrpSpPr>
              <p:nvPr/>
            </p:nvGrpSpPr>
            <p:grpSpPr bwMode="auto">
              <a:xfrm>
                <a:off x="65" y="2123"/>
                <a:ext cx="647" cy="491"/>
                <a:chOff x="449" y="2069"/>
                <a:chExt cx="647" cy="491"/>
              </a:xfrm>
            </p:grpSpPr>
            <p:sp>
              <p:nvSpPr>
                <p:cNvPr id="37985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461" y="2069"/>
                  <a:ext cx="635" cy="4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  3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  </a:t>
                  </a:r>
                  <a:r>
                    <a:rPr lang="fr-FR" b="1">
                      <a:solidFill>
                        <a:srgbClr val="0000FF"/>
                      </a:solidFill>
                    </a:rPr>
                    <a:t>1</a:t>
                  </a:r>
                </a:p>
              </p:txBody>
            </p:sp>
            <p:sp>
              <p:nvSpPr>
                <p:cNvPr id="37986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449" y="2193"/>
                  <a:ext cx="27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-</a:t>
                  </a:r>
                </a:p>
              </p:txBody>
            </p:sp>
          </p:grpSp>
          <p:grpSp>
            <p:nvGrpSpPr>
              <p:cNvPr id="8" name="Group 34"/>
              <p:cNvGrpSpPr>
                <a:grpSpLocks/>
              </p:cNvGrpSpPr>
              <p:nvPr/>
            </p:nvGrpSpPr>
            <p:grpSpPr bwMode="auto">
              <a:xfrm>
                <a:off x="63" y="2602"/>
                <a:ext cx="399" cy="231"/>
                <a:chOff x="394" y="3158"/>
                <a:chExt cx="399" cy="231"/>
              </a:xfrm>
            </p:grpSpPr>
            <p:sp>
              <p:nvSpPr>
                <p:cNvPr id="37983" name="Line 35"/>
                <p:cNvSpPr>
                  <a:spLocks noChangeShapeType="1"/>
                </p:cNvSpPr>
                <p:nvPr/>
              </p:nvSpPr>
              <p:spPr bwMode="auto">
                <a:xfrm>
                  <a:off x="476" y="3203"/>
                  <a:ext cx="317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b="1"/>
                </a:p>
              </p:txBody>
            </p:sp>
            <p:sp>
              <p:nvSpPr>
                <p:cNvPr id="37984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94" y="3158"/>
                  <a:ext cx="22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=</a:t>
                  </a:r>
                </a:p>
              </p:txBody>
            </p:sp>
          </p:grpSp>
        </p:grpSp>
      </p:grp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898525" y="2724150"/>
            <a:ext cx="1090613" cy="1098550"/>
            <a:chOff x="1467" y="2115"/>
            <a:chExt cx="687" cy="692"/>
          </a:xfrm>
        </p:grpSpPr>
        <p:grpSp>
          <p:nvGrpSpPr>
            <p:cNvPr id="10" name="Group 38"/>
            <p:cNvGrpSpPr>
              <a:grpSpLocks/>
            </p:cNvGrpSpPr>
            <p:nvPr/>
          </p:nvGrpSpPr>
          <p:grpSpPr bwMode="auto">
            <a:xfrm>
              <a:off x="1467" y="2115"/>
              <a:ext cx="687" cy="491"/>
              <a:chOff x="424" y="2069"/>
              <a:chExt cx="687" cy="491"/>
            </a:xfrm>
          </p:grpSpPr>
          <p:sp>
            <p:nvSpPr>
              <p:cNvPr id="37977" name="Text Box 39"/>
              <p:cNvSpPr txBox="1">
                <a:spLocks noChangeArrowheads="1"/>
              </p:cNvSpPr>
              <p:nvPr/>
            </p:nvSpPr>
            <p:spPr bwMode="auto">
              <a:xfrm>
                <a:off x="476" y="2069"/>
                <a:ext cx="635" cy="4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  1 1</a:t>
                </a:r>
              </a:p>
              <a:p>
                <a:pPr>
                  <a:spcBef>
                    <a:spcPct val="50000"/>
                  </a:spcBef>
                </a:pPr>
                <a:r>
                  <a:rPr lang="fr-FR" b="1"/>
                  <a:t>  </a:t>
                </a:r>
                <a:r>
                  <a:rPr lang="fr-FR" b="1">
                    <a:solidFill>
                      <a:srgbClr val="0000FF"/>
                    </a:solidFill>
                  </a:rPr>
                  <a:t>0 1</a:t>
                </a:r>
              </a:p>
            </p:txBody>
          </p:sp>
          <p:sp>
            <p:nvSpPr>
              <p:cNvPr id="37978" name="Text Box 40"/>
              <p:cNvSpPr txBox="1">
                <a:spLocks noChangeArrowheads="1"/>
              </p:cNvSpPr>
              <p:nvPr/>
            </p:nvSpPr>
            <p:spPr bwMode="auto">
              <a:xfrm>
                <a:off x="424" y="2193"/>
                <a:ext cx="27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-</a:t>
                </a:r>
              </a:p>
            </p:txBody>
          </p:sp>
        </p:grpSp>
        <p:grpSp>
          <p:nvGrpSpPr>
            <p:cNvPr id="11" name="Group 41"/>
            <p:cNvGrpSpPr>
              <a:grpSpLocks/>
            </p:cNvGrpSpPr>
            <p:nvPr/>
          </p:nvGrpSpPr>
          <p:grpSpPr bwMode="auto">
            <a:xfrm>
              <a:off x="1520" y="2574"/>
              <a:ext cx="446" cy="233"/>
              <a:chOff x="370" y="3158"/>
              <a:chExt cx="446" cy="233"/>
            </a:xfrm>
          </p:grpSpPr>
          <p:sp>
            <p:nvSpPr>
              <p:cNvPr id="37975" name="Line 42"/>
              <p:cNvSpPr>
                <a:spLocks noChangeShapeType="1"/>
              </p:cNvSpPr>
              <p:nvPr/>
            </p:nvSpPr>
            <p:spPr bwMode="auto">
              <a:xfrm>
                <a:off x="476" y="3203"/>
                <a:ext cx="34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b="1"/>
              </a:p>
            </p:txBody>
          </p:sp>
          <p:sp>
            <p:nvSpPr>
              <p:cNvPr id="37976" name="Text Box 43"/>
              <p:cNvSpPr txBox="1">
                <a:spLocks noChangeArrowheads="1"/>
              </p:cNvSpPr>
              <p:nvPr/>
            </p:nvSpPr>
            <p:spPr bwMode="auto">
              <a:xfrm>
                <a:off x="370" y="3158"/>
                <a:ext cx="409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=</a:t>
                </a:r>
              </a:p>
            </p:txBody>
          </p:sp>
        </p:grpSp>
      </p:grpSp>
      <p:sp>
        <p:nvSpPr>
          <p:cNvPr id="121" name="AutoShape 49"/>
          <p:cNvSpPr>
            <a:spLocks noChangeArrowheads="1"/>
          </p:cNvSpPr>
          <p:nvPr/>
        </p:nvSpPr>
        <p:spPr bwMode="auto">
          <a:xfrm>
            <a:off x="7143768" y="3214686"/>
            <a:ext cx="1571636" cy="357190"/>
          </a:xfrm>
          <a:prstGeom prst="wedgeRoundRectCallout">
            <a:avLst>
              <a:gd name="adj1" fmla="val -103429"/>
              <a:gd name="adj2" fmla="val 325125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الربط مع المولد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12" name="Groupe 121"/>
          <p:cNvGrpSpPr>
            <a:grpSpLocks/>
          </p:cNvGrpSpPr>
          <p:nvPr/>
        </p:nvGrpSpPr>
        <p:grpSpPr bwMode="auto">
          <a:xfrm>
            <a:off x="1714500" y="2662238"/>
            <a:ext cx="1489075" cy="1147762"/>
            <a:chOff x="1714500" y="2662238"/>
            <a:chExt cx="1489075" cy="1147762"/>
          </a:xfrm>
        </p:grpSpPr>
        <p:sp>
          <p:nvSpPr>
            <p:cNvPr id="37963" name="AutoShape 21"/>
            <p:cNvSpPr>
              <a:spLocks noChangeArrowheads="1"/>
            </p:cNvSpPr>
            <p:nvPr/>
          </p:nvSpPr>
          <p:spPr bwMode="auto">
            <a:xfrm>
              <a:off x="1714500" y="3005138"/>
              <a:ext cx="287338" cy="144462"/>
            </a:xfrm>
            <a:prstGeom prst="rightArrow">
              <a:avLst>
                <a:gd name="adj1" fmla="val 50000"/>
                <a:gd name="adj2" fmla="val 49726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grpSp>
          <p:nvGrpSpPr>
            <p:cNvPr id="13" name="Group 23"/>
            <p:cNvGrpSpPr>
              <a:grpSpLocks/>
            </p:cNvGrpSpPr>
            <p:nvPr/>
          </p:nvGrpSpPr>
          <p:grpSpPr bwMode="auto">
            <a:xfrm>
              <a:off x="2147888" y="2674938"/>
              <a:ext cx="1055687" cy="1135062"/>
              <a:chOff x="633" y="2084"/>
              <a:chExt cx="665" cy="715"/>
            </a:xfrm>
          </p:grpSpPr>
          <p:grpSp>
            <p:nvGrpSpPr>
              <p:cNvPr id="14" name="Group 24"/>
              <p:cNvGrpSpPr>
                <a:grpSpLocks/>
              </p:cNvGrpSpPr>
              <p:nvPr/>
            </p:nvGrpSpPr>
            <p:grpSpPr bwMode="auto">
              <a:xfrm>
                <a:off x="635" y="2084"/>
                <a:ext cx="663" cy="491"/>
                <a:chOff x="902" y="2795"/>
                <a:chExt cx="663" cy="491"/>
              </a:xfrm>
            </p:grpSpPr>
            <p:sp>
              <p:nvSpPr>
                <p:cNvPr id="37971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930" y="2795"/>
                  <a:ext cx="635" cy="4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  a</a:t>
                  </a:r>
                  <a:r>
                    <a:rPr lang="fr-FR" sz="1200" b="1"/>
                    <a:t>1</a:t>
                  </a:r>
                  <a:r>
                    <a:rPr lang="fr-FR" b="1"/>
                    <a:t>   a</a:t>
                  </a:r>
                  <a:r>
                    <a:rPr lang="fr-FR" sz="1200" b="1"/>
                    <a:t>0</a:t>
                  </a:r>
                  <a:endParaRPr lang="fr-FR" b="1"/>
                </a:p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  </a:t>
                  </a:r>
                  <a:r>
                    <a:rPr lang="fr-FR" b="1">
                      <a:solidFill>
                        <a:srgbClr val="0000FF"/>
                      </a:solidFill>
                    </a:rPr>
                    <a:t>b</a:t>
                  </a:r>
                  <a:r>
                    <a:rPr lang="fr-FR" sz="1200" b="1">
                      <a:solidFill>
                        <a:srgbClr val="0000FF"/>
                      </a:solidFill>
                    </a:rPr>
                    <a:t>1 </a:t>
                  </a:r>
                  <a:r>
                    <a:rPr lang="fr-FR" b="1">
                      <a:solidFill>
                        <a:srgbClr val="0000FF"/>
                      </a:solidFill>
                    </a:rPr>
                    <a:t>  b</a:t>
                  </a:r>
                  <a:r>
                    <a:rPr lang="fr-FR" sz="1200" b="1">
                      <a:solidFill>
                        <a:srgbClr val="0000FF"/>
                      </a:solidFill>
                    </a:rPr>
                    <a:t>0</a:t>
                  </a:r>
                </a:p>
              </p:txBody>
            </p:sp>
            <p:sp>
              <p:nvSpPr>
                <p:cNvPr id="37972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902" y="2912"/>
                  <a:ext cx="27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-</a:t>
                  </a:r>
                </a:p>
              </p:txBody>
            </p:sp>
          </p:grpSp>
          <p:grpSp>
            <p:nvGrpSpPr>
              <p:cNvPr id="15" name="Group 27"/>
              <p:cNvGrpSpPr>
                <a:grpSpLocks/>
              </p:cNvGrpSpPr>
              <p:nvPr/>
            </p:nvGrpSpPr>
            <p:grpSpPr bwMode="auto">
              <a:xfrm>
                <a:off x="633" y="2568"/>
                <a:ext cx="586" cy="231"/>
                <a:chOff x="297" y="3158"/>
                <a:chExt cx="586" cy="231"/>
              </a:xfrm>
            </p:grpSpPr>
            <p:sp>
              <p:nvSpPr>
                <p:cNvPr id="37969" name="Line 28"/>
                <p:cNvSpPr>
                  <a:spLocks noChangeShapeType="1"/>
                </p:cNvSpPr>
                <p:nvPr/>
              </p:nvSpPr>
              <p:spPr bwMode="auto">
                <a:xfrm>
                  <a:off x="429" y="3203"/>
                  <a:ext cx="454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b="1"/>
                </a:p>
              </p:txBody>
            </p:sp>
            <p:sp>
              <p:nvSpPr>
                <p:cNvPr id="37970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7" y="3158"/>
                  <a:ext cx="22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=</a:t>
                  </a:r>
                </a:p>
              </p:txBody>
            </p:sp>
          </p:grpSp>
        </p:grpSp>
        <p:sp>
          <p:nvSpPr>
            <p:cNvPr id="37965" name="Rectangle 121"/>
            <p:cNvSpPr>
              <a:spLocks noChangeArrowheads="1"/>
            </p:cNvSpPr>
            <p:nvPr/>
          </p:nvSpPr>
          <p:spPr bwMode="auto">
            <a:xfrm>
              <a:off x="2768600" y="2662238"/>
              <a:ext cx="285750" cy="78581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37966" name="Rectangle 122"/>
            <p:cNvSpPr>
              <a:spLocks noChangeArrowheads="1"/>
            </p:cNvSpPr>
            <p:nvPr/>
          </p:nvSpPr>
          <p:spPr bwMode="auto">
            <a:xfrm>
              <a:off x="2374900" y="2662238"/>
              <a:ext cx="285750" cy="78581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</p:grpSp>
      <p:grpSp>
        <p:nvGrpSpPr>
          <p:cNvPr id="16" name="Groupe 132"/>
          <p:cNvGrpSpPr>
            <a:grpSpLocks/>
          </p:cNvGrpSpPr>
          <p:nvPr/>
        </p:nvGrpSpPr>
        <p:grpSpPr bwMode="auto">
          <a:xfrm>
            <a:off x="3355975" y="2630488"/>
            <a:ext cx="1347788" cy="1147762"/>
            <a:chOff x="3355975" y="2630488"/>
            <a:chExt cx="1347788" cy="1147762"/>
          </a:xfrm>
        </p:grpSpPr>
        <p:sp>
          <p:nvSpPr>
            <p:cNvPr id="37953" name="AutoShape 21"/>
            <p:cNvSpPr>
              <a:spLocks noChangeArrowheads="1"/>
            </p:cNvSpPr>
            <p:nvPr/>
          </p:nvSpPr>
          <p:spPr bwMode="auto">
            <a:xfrm>
              <a:off x="3355975" y="2973388"/>
              <a:ext cx="287338" cy="144462"/>
            </a:xfrm>
            <a:prstGeom prst="rightArrow">
              <a:avLst>
                <a:gd name="adj1" fmla="val 50000"/>
                <a:gd name="adj2" fmla="val 49726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grpSp>
          <p:nvGrpSpPr>
            <p:cNvPr id="17" name="Group 23"/>
            <p:cNvGrpSpPr>
              <a:grpSpLocks/>
            </p:cNvGrpSpPr>
            <p:nvPr/>
          </p:nvGrpSpPr>
          <p:grpSpPr bwMode="auto">
            <a:xfrm>
              <a:off x="3648075" y="2643188"/>
              <a:ext cx="1055688" cy="1135062"/>
              <a:chOff x="633" y="2084"/>
              <a:chExt cx="665" cy="715"/>
            </a:xfrm>
          </p:grpSpPr>
          <p:sp>
            <p:nvSpPr>
              <p:cNvPr id="37959" name="Text Box 25"/>
              <p:cNvSpPr txBox="1">
                <a:spLocks noChangeArrowheads="1"/>
              </p:cNvSpPr>
              <p:nvPr/>
            </p:nvSpPr>
            <p:spPr bwMode="auto">
              <a:xfrm>
                <a:off x="663" y="2084"/>
                <a:ext cx="635" cy="4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  a</a:t>
                </a:r>
                <a:r>
                  <a:rPr lang="fr-FR" sz="1200" b="1"/>
                  <a:t>1</a:t>
                </a:r>
                <a:r>
                  <a:rPr lang="fr-FR" b="1"/>
                  <a:t>   a</a:t>
                </a:r>
                <a:r>
                  <a:rPr lang="fr-FR" sz="1200" b="1"/>
                  <a:t>0</a:t>
                </a:r>
                <a:endParaRPr lang="fr-FR" b="1"/>
              </a:p>
              <a:p>
                <a:pPr>
                  <a:spcBef>
                    <a:spcPct val="50000"/>
                  </a:spcBef>
                </a:pPr>
                <a:r>
                  <a:rPr lang="fr-FR" b="1"/>
                  <a:t>  </a:t>
                </a:r>
                <a:r>
                  <a:rPr lang="fr-FR" b="1">
                    <a:solidFill>
                      <a:srgbClr val="0000FF"/>
                    </a:solidFill>
                  </a:rPr>
                  <a:t>b</a:t>
                </a:r>
                <a:r>
                  <a:rPr lang="fr-FR" sz="1200" b="1">
                    <a:solidFill>
                      <a:srgbClr val="0000FF"/>
                    </a:solidFill>
                  </a:rPr>
                  <a:t>1 </a:t>
                </a:r>
                <a:r>
                  <a:rPr lang="fr-FR" b="1">
                    <a:solidFill>
                      <a:srgbClr val="0000FF"/>
                    </a:solidFill>
                  </a:rPr>
                  <a:t>  b</a:t>
                </a:r>
                <a:r>
                  <a:rPr lang="fr-FR" sz="1200" b="1">
                    <a:solidFill>
                      <a:srgbClr val="0000FF"/>
                    </a:solidFill>
                  </a:rPr>
                  <a:t>0</a:t>
                </a:r>
              </a:p>
            </p:txBody>
          </p:sp>
          <p:grpSp>
            <p:nvGrpSpPr>
              <p:cNvPr id="18" name="Group 27"/>
              <p:cNvGrpSpPr>
                <a:grpSpLocks/>
              </p:cNvGrpSpPr>
              <p:nvPr/>
            </p:nvGrpSpPr>
            <p:grpSpPr bwMode="auto">
              <a:xfrm>
                <a:off x="633" y="2568"/>
                <a:ext cx="586" cy="231"/>
                <a:chOff x="297" y="3158"/>
                <a:chExt cx="586" cy="231"/>
              </a:xfrm>
            </p:grpSpPr>
            <p:sp>
              <p:nvSpPr>
                <p:cNvPr id="37961" name="Line 28"/>
                <p:cNvSpPr>
                  <a:spLocks noChangeShapeType="1"/>
                </p:cNvSpPr>
                <p:nvPr/>
              </p:nvSpPr>
              <p:spPr bwMode="auto">
                <a:xfrm>
                  <a:off x="429" y="3203"/>
                  <a:ext cx="454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b="1"/>
                </a:p>
              </p:txBody>
            </p:sp>
            <p:sp>
              <p:nvSpPr>
                <p:cNvPr id="37962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7" y="3158"/>
                  <a:ext cx="22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=</a:t>
                  </a:r>
                </a:p>
              </p:txBody>
            </p:sp>
          </p:grpSp>
        </p:grpSp>
        <p:sp>
          <p:nvSpPr>
            <p:cNvPr id="37955" name="Rectangle 164"/>
            <p:cNvSpPr>
              <a:spLocks noChangeArrowheads="1"/>
            </p:cNvSpPr>
            <p:nvPr/>
          </p:nvSpPr>
          <p:spPr bwMode="auto">
            <a:xfrm>
              <a:off x="4268788" y="2630488"/>
              <a:ext cx="285750" cy="78581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37956" name="Rectangle 165"/>
            <p:cNvSpPr>
              <a:spLocks noChangeArrowheads="1"/>
            </p:cNvSpPr>
            <p:nvPr/>
          </p:nvSpPr>
          <p:spPr bwMode="auto">
            <a:xfrm>
              <a:off x="3875088" y="2630488"/>
              <a:ext cx="285750" cy="78581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38" name="Line 17"/>
            <p:cNvSpPr>
              <a:spLocks noChangeShapeType="1"/>
            </p:cNvSpPr>
            <p:nvPr/>
          </p:nvSpPr>
          <p:spPr bwMode="auto">
            <a:xfrm>
              <a:off x="4311650" y="3090863"/>
              <a:ext cx="1428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39" name="Line 17"/>
            <p:cNvSpPr>
              <a:spLocks noChangeShapeType="1"/>
            </p:cNvSpPr>
            <p:nvPr/>
          </p:nvSpPr>
          <p:spPr bwMode="auto">
            <a:xfrm>
              <a:off x="3922713" y="3078163"/>
              <a:ext cx="1428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9" name="Groupe 143"/>
          <p:cNvGrpSpPr>
            <a:grpSpLocks/>
          </p:cNvGrpSpPr>
          <p:nvPr/>
        </p:nvGrpSpPr>
        <p:grpSpPr bwMode="auto">
          <a:xfrm>
            <a:off x="4857750" y="2428875"/>
            <a:ext cx="1922463" cy="2013059"/>
            <a:chOff x="4724400" y="2297113"/>
            <a:chExt cx="1922463" cy="2012361"/>
          </a:xfrm>
        </p:grpSpPr>
        <p:sp>
          <p:nvSpPr>
            <p:cNvPr id="37939" name="AutoShape 21"/>
            <p:cNvSpPr>
              <a:spLocks noChangeArrowheads="1"/>
            </p:cNvSpPr>
            <p:nvPr/>
          </p:nvSpPr>
          <p:spPr bwMode="auto">
            <a:xfrm>
              <a:off x="4724400" y="2981325"/>
              <a:ext cx="287338" cy="144463"/>
            </a:xfrm>
            <a:prstGeom prst="rightArrow">
              <a:avLst>
                <a:gd name="adj1" fmla="val 50000"/>
                <a:gd name="adj2" fmla="val 49725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sp>
          <p:nvSpPr>
            <p:cNvPr id="37940" name="Text Box 25"/>
            <p:cNvSpPr txBox="1">
              <a:spLocks noChangeArrowheads="1"/>
            </p:cNvSpPr>
            <p:nvPr/>
          </p:nvSpPr>
          <p:spPr bwMode="auto">
            <a:xfrm>
              <a:off x="5349875" y="2651125"/>
              <a:ext cx="1008063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  a</a:t>
              </a:r>
              <a:r>
                <a:rPr lang="fr-FR" sz="1200" b="1"/>
                <a:t>1</a:t>
              </a:r>
              <a:r>
                <a:rPr lang="fr-FR" b="1"/>
                <a:t>   a</a:t>
              </a:r>
              <a:r>
                <a:rPr lang="fr-FR" sz="1200" b="1"/>
                <a:t>0</a:t>
              </a:r>
              <a:endParaRPr lang="fr-FR" b="1"/>
            </a:p>
            <a:p>
              <a:pPr>
                <a:spcBef>
                  <a:spcPct val="50000"/>
                </a:spcBef>
              </a:pPr>
              <a:r>
                <a:rPr lang="fr-FR" b="1"/>
                <a:t>  </a:t>
              </a:r>
              <a:r>
                <a:rPr lang="fr-FR" b="1">
                  <a:solidFill>
                    <a:srgbClr val="0000FF"/>
                  </a:solidFill>
                </a:rPr>
                <a:t>b</a:t>
              </a:r>
              <a:r>
                <a:rPr lang="ar-DZ" sz="1400" b="1">
                  <a:solidFill>
                    <a:srgbClr val="0000FF"/>
                  </a:solidFill>
                </a:rPr>
                <a:t>1</a:t>
              </a:r>
              <a:r>
                <a:rPr lang="fr-FR" sz="1200" b="1">
                  <a:solidFill>
                    <a:srgbClr val="0000FF"/>
                  </a:solidFill>
                </a:rPr>
                <a:t> </a:t>
              </a:r>
              <a:r>
                <a:rPr lang="fr-FR" b="1">
                  <a:solidFill>
                    <a:srgbClr val="0000FF"/>
                  </a:solidFill>
                </a:rPr>
                <a:t>  b</a:t>
              </a:r>
              <a:r>
                <a:rPr lang="ar-DZ" sz="1400" b="1">
                  <a:solidFill>
                    <a:srgbClr val="0000FF"/>
                  </a:solidFill>
                </a:rPr>
                <a:t>0</a:t>
              </a:r>
              <a:endParaRPr lang="ar-DZ" b="1">
                <a:solidFill>
                  <a:srgbClr val="0000FF"/>
                </a:solidFill>
              </a:endParaRPr>
            </a:p>
            <a:p>
              <a:pPr algn="r" rtl="1">
                <a:spcBef>
                  <a:spcPct val="50000"/>
                </a:spcBef>
              </a:pPr>
              <a:r>
                <a:rPr lang="ar-DZ" b="1">
                  <a:solidFill>
                    <a:srgbClr val="0000FF"/>
                  </a:solidFill>
                </a:rPr>
                <a:t>  1</a:t>
              </a:r>
            </a:p>
            <a:p>
              <a:pPr algn="r" rtl="1">
                <a:spcBef>
                  <a:spcPct val="50000"/>
                </a:spcBef>
              </a:pPr>
              <a:endParaRPr lang="fr-FR" sz="1200" b="1">
                <a:solidFill>
                  <a:srgbClr val="0000FF"/>
                </a:solidFill>
              </a:endParaRPr>
            </a:p>
          </p:txBody>
        </p:sp>
        <p:grpSp>
          <p:nvGrpSpPr>
            <p:cNvPr id="20" name="Group 27"/>
            <p:cNvGrpSpPr>
              <a:grpSpLocks/>
            </p:cNvGrpSpPr>
            <p:nvPr/>
          </p:nvGrpSpPr>
          <p:grpSpPr bwMode="auto">
            <a:xfrm>
              <a:off x="5300663" y="3940142"/>
              <a:ext cx="930276" cy="369332"/>
              <a:chOff x="294" y="5176797"/>
              <a:chExt cx="586" cy="369332"/>
            </a:xfrm>
          </p:grpSpPr>
          <p:sp>
            <p:nvSpPr>
              <p:cNvPr id="37951" name="Line 28"/>
              <p:cNvSpPr>
                <a:spLocks noChangeShapeType="1"/>
              </p:cNvSpPr>
              <p:nvPr/>
            </p:nvSpPr>
            <p:spPr bwMode="auto">
              <a:xfrm>
                <a:off x="426" y="5176842"/>
                <a:ext cx="45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b="1"/>
              </a:p>
            </p:txBody>
          </p:sp>
          <p:sp>
            <p:nvSpPr>
              <p:cNvPr id="37952" name="Text Box 29"/>
              <p:cNvSpPr txBox="1">
                <a:spLocks noChangeArrowheads="1"/>
              </p:cNvSpPr>
              <p:nvPr/>
            </p:nvSpPr>
            <p:spPr bwMode="auto">
              <a:xfrm>
                <a:off x="294" y="5176797"/>
                <a:ext cx="22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=</a:t>
                </a:r>
              </a:p>
            </p:txBody>
          </p:sp>
        </p:grpSp>
        <p:sp>
          <p:nvSpPr>
            <p:cNvPr id="37942" name="Rectangle 174"/>
            <p:cNvSpPr>
              <a:spLocks noChangeArrowheads="1"/>
            </p:cNvSpPr>
            <p:nvPr/>
          </p:nvSpPr>
          <p:spPr bwMode="auto">
            <a:xfrm>
              <a:off x="5932488" y="2643188"/>
              <a:ext cx="285750" cy="114776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37943" name="Rectangle 175"/>
            <p:cNvSpPr>
              <a:spLocks noChangeArrowheads="1"/>
            </p:cNvSpPr>
            <p:nvPr/>
          </p:nvSpPr>
          <p:spPr bwMode="auto">
            <a:xfrm>
              <a:off x="5526088" y="2651125"/>
              <a:ext cx="285750" cy="785813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50" name="Line 17"/>
            <p:cNvSpPr>
              <a:spLocks noChangeShapeType="1"/>
            </p:cNvSpPr>
            <p:nvPr/>
          </p:nvSpPr>
          <p:spPr bwMode="auto">
            <a:xfrm>
              <a:off x="6008688" y="3098523"/>
              <a:ext cx="1428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51" name="Line 17"/>
            <p:cNvSpPr>
              <a:spLocks noChangeShapeType="1"/>
            </p:cNvSpPr>
            <p:nvPr/>
          </p:nvSpPr>
          <p:spPr bwMode="auto">
            <a:xfrm>
              <a:off x="5592763" y="3100110"/>
              <a:ext cx="1428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7946" name="Text Box 26"/>
            <p:cNvSpPr txBox="1">
              <a:spLocks noChangeArrowheads="1"/>
            </p:cNvSpPr>
            <p:nvPr/>
          </p:nvSpPr>
          <p:spPr bwMode="auto">
            <a:xfrm>
              <a:off x="5211763" y="2857500"/>
              <a:ext cx="4318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b="1"/>
                <a:t>+</a:t>
              </a:r>
              <a:endParaRPr lang="fr-FR" b="1"/>
            </a:p>
          </p:txBody>
        </p:sp>
        <p:sp>
          <p:nvSpPr>
            <p:cNvPr id="37947" name="Text Box 26"/>
            <p:cNvSpPr txBox="1">
              <a:spLocks noChangeArrowheads="1"/>
            </p:cNvSpPr>
            <p:nvPr/>
          </p:nvSpPr>
          <p:spPr bwMode="auto">
            <a:xfrm>
              <a:off x="6215063" y="2825750"/>
              <a:ext cx="4318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b="1"/>
                <a:t>+</a:t>
              </a:r>
              <a:endParaRPr lang="fr-FR" b="1"/>
            </a:p>
          </p:txBody>
        </p:sp>
        <p:sp>
          <p:nvSpPr>
            <p:cNvPr id="37948" name="Text Box 26"/>
            <p:cNvSpPr txBox="1">
              <a:spLocks noChangeArrowheads="1"/>
            </p:cNvSpPr>
            <p:nvPr/>
          </p:nvSpPr>
          <p:spPr bwMode="auto">
            <a:xfrm>
              <a:off x="6215063" y="3286125"/>
              <a:ext cx="4318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b="1"/>
                <a:t>+</a:t>
              </a:r>
              <a:endParaRPr lang="fr-FR" b="1"/>
            </a:p>
          </p:txBody>
        </p:sp>
        <p:sp>
          <p:nvSpPr>
            <p:cNvPr id="37949" name="ZoneTexte 181"/>
            <p:cNvSpPr txBox="1">
              <a:spLocks noChangeArrowheads="1"/>
            </p:cNvSpPr>
            <p:nvPr/>
          </p:nvSpPr>
          <p:spPr bwMode="auto">
            <a:xfrm>
              <a:off x="5857875" y="2305050"/>
              <a:ext cx="500063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>
                  <a:sym typeface="Symbol" pitchFamily="18" charset="2"/>
                </a:rPr>
                <a:t></a:t>
              </a:r>
              <a:r>
                <a:rPr lang="ar-DZ" b="1">
                  <a:sym typeface="Symbol" pitchFamily="18" charset="2"/>
                </a:rPr>
                <a:t>1</a:t>
              </a:r>
              <a:endParaRPr lang="fr-FR" b="1"/>
            </a:p>
          </p:txBody>
        </p:sp>
        <p:sp>
          <p:nvSpPr>
            <p:cNvPr id="37950" name="ZoneTexte 182"/>
            <p:cNvSpPr txBox="1">
              <a:spLocks noChangeArrowheads="1"/>
            </p:cNvSpPr>
            <p:nvPr/>
          </p:nvSpPr>
          <p:spPr bwMode="auto">
            <a:xfrm>
              <a:off x="5429250" y="2297113"/>
              <a:ext cx="500063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>
                  <a:sym typeface="Symbol" pitchFamily="18" charset="2"/>
                </a:rPr>
                <a:t></a:t>
              </a:r>
              <a:r>
                <a:rPr lang="ar-DZ" b="1">
                  <a:sym typeface="Symbol" pitchFamily="18" charset="2"/>
                </a:rPr>
                <a:t>2</a:t>
              </a:r>
              <a:endParaRPr lang="fr-FR" b="1"/>
            </a:p>
          </p:txBody>
        </p:sp>
      </p:grpSp>
      <p:grpSp>
        <p:nvGrpSpPr>
          <p:cNvPr id="21" name="Groupe 158"/>
          <p:cNvGrpSpPr>
            <a:grpSpLocks/>
          </p:cNvGrpSpPr>
          <p:nvPr/>
        </p:nvGrpSpPr>
        <p:grpSpPr bwMode="auto">
          <a:xfrm>
            <a:off x="142875" y="5489575"/>
            <a:ext cx="3286125" cy="1296988"/>
            <a:chOff x="142875" y="5489575"/>
            <a:chExt cx="3286125" cy="1296988"/>
          </a:xfrm>
        </p:grpSpPr>
        <p:sp>
          <p:nvSpPr>
            <p:cNvPr id="37928" name="Rectangle 184"/>
            <p:cNvSpPr>
              <a:spLocks noChangeArrowheads="1"/>
            </p:cNvSpPr>
            <p:nvPr/>
          </p:nvSpPr>
          <p:spPr bwMode="auto">
            <a:xfrm>
              <a:off x="142875" y="5500688"/>
              <a:ext cx="3286125" cy="1285875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61" name="Text Box 8"/>
            <p:cNvSpPr txBox="1">
              <a:spLocks noChangeArrowheads="1"/>
            </p:cNvSpPr>
            <p:nvPr/>
          </p:nvSpPr>
          <p:spPr bwMode="auto">
            <a:xfrm>
              <a:off x="214314" y="5857892"/>
              <a:ext cx="2357454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1) </a:t>
              </a:r>
              <a:r>
                <a:rPr lang="fr-FR" b="1" dirty="0">
                  <a:solidFill>
                    <a:schemeClr val="tx1"/>
                  </a:solidFill>
                </a:rPr>
                <a:t>b1 = 0 </a:t>
              </a: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 b1 =1</a:t>
              </a:r>
            </a:p>
          </p:txBody>
        </p:sp>
        <p:sp>
          <p:nvSpPr>
            <p:cNvPr id="162" name="Line 10"/>
            <p:cNvSpPr>
              <a:spLocks noChangeShapeType="1"/>
            </p:cNvSpPr>
            <p:nvPr/>
          </p:nvSpPr>
          <p:spPr bwMode="auto">
            <a:xfrm>
              <a:off x="915988" y="6537325"/>
              <a:ext cx="75565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63" name="AutoShape 11"/>
            <p:cNvSpPr>
              <a:spLocks noChangeArrowheads="1"/>
            </p:cNvSpPr>
            <p:nvPr/>
          </p:nvSpPr>
          <p:spPr bwMode="auto">
            <a:xfrm rot="5400000">
              <a:off x="1123157" y="6425406"/>
              <a:ext cx="287338" cy="20637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64" name="Oval 12"/>
            <p:cNvSpPr>
              <a:spLocks noChangeArrowheads="1"/>
            </p:cNvSpPr>
            <p:nvPr/>
          </p:nvSpPr>
          <p:spPr bwMode="auto">
            <a:xfrm>
              <a:off x="1349375" y="6507163"/>
              <a:ext cx="73025" cy="71437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65" name="Line 13"/>
            <p:cNvSpPr>
              <a:spLocks noChangeShapeType="1"/>
            </p:cNvSpPr>
            <p:nvPr/>
          </p:nvSpPr>
          <p:spPr bwMode="auto">
            <a:xfrm>
              <a:off x="1570038" y="5899150"/>
              <a:ext cx="2159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66" name="Line 14"/>
            <p:cNvSpPr>
              <a:spLocks noChangeShapeType="1"/>
            </p:cNvSpPr>
            <p:nvPr/>
          </p:nvSpPr>
          <p:spPr bwMode="auto">
            <a:xfrm>
              <a:off x="1741488" y="6373813"/>
              <a:ext cx="2159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7937" name="ZoneTexte 191"/>
            <p:cNvSpPr txBox="1">
              <a:spLocks noChangeArrowheads="1"/>
            </p:cNvSpPr>
            <p:nvPr/>
          </p:nvSpPr>
          <p:spPr bwMode="auto">
            <a:xfrm>
              <a:off x="285750" y="5489575"/>
              <a:ext cx="714375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 u="sng">
                  <a:solidFill>
                    <a:srgbClr val="0000FF"/>
                  </a:solidFill>
                </a:rPr>
                <a:t>b1=0</a:t>
              </a:r>
            </a:p>
          </p:txBody>
        </p:sp>
        <p:sp>
          <p:nvSpPr>
            <p:cNvPr id="37938" name="Rectangle 192"/>
            <p:cNvSpPr>
              <a:spLocks noChangeArrowheads="1"/>
            </p:cNvSpPr>
            <p:nvPr/>
          </p:nvSpPr>
          <p:spPr bwMode="auto">
            <a:xfrm>
              <a:off x="519113" y="6335713"/>
              <a:ext cx="1684337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b="1">
                  <a:sym typeface="Symbol" pitchFamily="18" charset="2"/>
                </a:rPr>
                <a:t>b1              b1 </a:t>
              </a:r>
              <a:endParaRPr lang="fr-FR" b="1"/>
            </a:p>
          </p:txBody>
        </p:sp>
      </p:grpSp>
      <p:grpSp>
        <p:nvGrpSpPr>
          <p:cNvPr id="22" name="Groupe 170"/>
          <p:cNvGrpSpPr>
            <a:grpSpLocks/>
          </p:cNvGrpSpPr>
          <p:nvPr/>
        </p:nvGrpSpPr>
        <p:grpSpPr bwMode="auto">
          <a:xfrm>
            <a:off x="142875" y="4060825"/>
            <a:ext cx="3857625" cy="1296988"/>
            <a:chOff x="142875" y="4060825"/>
            <a:chExt cx="3857621" cy="1296988"/>
          </a:xfrm>
        </p:grpSpPr>
        <p:sp>
          <p:nvSpPr>
            <p:cNvPr id="37914" name="Rectangle 155"/>
            <p:cNvSpPr>
              <a:spLocks noChangeArrowheads="1"/>
            </p:cNvSpPr>
            <p:nvPr/>
          </p:nvSpPr>
          <p:spPr bwMode="auto">
            <a:xfrm>
              <a:off x="142875" y="4071938"/>
              <a:ext cx="3286125" cy="1285875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73" name="Text Box 8"/>
            <p:cNvSpPr txBox="1">
              <a:spLocks noChangeArrowheads="1"/>
            </p:cNvSpPr>
            <p:nvPr/>
          </p:nvSpPr>
          <p:spPr bwMode="auto">
            <a:xfrm>
              <a:off x="214282" y="4429132"/>
              <a:ext cx="2357454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1) </a:t>
              </a:r>
              <a:r>
                <a:rPr lang="fr-FR" b="1" dirty="0">
                  <a:solidFill>
                    <a:schemeClr val="tx1"/>
                  </a:solidFill>
                </a:rPr>
                <a:t>b0 = 1 </a:t>
              </a: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 b0 =0</a:t>
              </a:r>
            </a:p>
          </p:txBody>
        </p:sp>
        <p:sp>
          <p:nvSpPr>
            <p:cNvPr id="174" name="Line 10"/>
            <p:cNvSpPr>
              <a:spLocks noChangeShapeType="1"/>
            </p:cNvSpPr>
            <p:nvPr/>
          </p:nvSpPr>
          <p:spPr bwMode="auto">
            <a:xfrm>
              <a:off x="915987" y="5108575"/>
              <a:ext cx="755649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75" name="AutoShape 11"/>
            <p:cNvSpPr>
              <a:spLocks noChangeArrowheads="1"/>
            </p:cNvSpPr>
            <p:nvPr/>
          </p:nvSpPr>
          <p:spPr bwMode="auto">
            <a:xfrm rot="5400000">
              <a:off x="1123156" y="4996656"/>
              <a:ext cx="287338" cy="20637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76" name="Oval 12"/>
            <p:cNvSpPr>
              <a:spLocks noChangeArrowheads="1"/>
            </p:cNvSpPr>
            <p:nvPr/>
          </p:nvSpPr>
          <p:spPr bwMode="auto">
            <a:xfrm>
              <a:off x="1349374" y="5078413"/>
              <a:ext cx="73025" cy="71437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79" name="Line 13"/>
            <p:cNvSpPr>
              <a:spLocks noChangeShapeType="1"/>
            </p:cNvSpPr>
            <p:nvPr/>
          </p:nvSpPr>
          <p:spPr bwMode="auto">
            <a:xfrm>
              <a:off x="1570037" y="4470400"/>
              <a:ext cx="2159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80" name="Line 14"/>
            <p:cNvSpPr>
              <a:spLocks noChangeShapeType="1"/>
            </p:cNvSpPr>
            <p:nvPr/>
          </p:nvSpPr>
          <p:spPr bwMode="auto">
            <a:xfrm>
              <a:off x="1741486" y="4945063"/>
              <a:ext cx="2159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7923" name="ZoneTexte 127"/>
            <p:cNvSpPr txBox="1">
              <a:spLocks noChangeArrowheads="1"/>
            </p:cNvSpPr>
            <p:nvPr/>
          </p:nvSpPr>
          <p:spPr bwMode="auto">
            <a:xfrm>
              <a:off x="285750" y="4060825"/>
              <a:ext cx="714375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 u="sng">
                  <a:solidFill>
                    <a:srgbClr val="0000FF"/>
                  </a:solidFill>
                </a:rPr>
                <a:t>b0=1</a:t>
              </a:r>
            </a:p>
          </p:txBody>
        </p:sp>
        <p:sp>
          <p:nvSpPr>
            <p:cNvPr id="37924" name="Rectangle 183"/>
            <p:cNvSpPr>
              <a:spLocks noChangeArrowheads="1"/>
            </p:cNvSpPr>
            <p:nvPr/>
          </p:nvSpPr>
          <p:spPr bwMode="auto">
            <a:xfrm>
              <a:off x="517525" y="4906963"/>
              <a:ext cx="1685925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b="1">
                  <a:sym typeface="Symbol" pitchFamily="18" charset="2"/>
                </a:rPr>
                <a:t>b0              b0 </a:t>
              </a:r>
              <a:endParaRPr lang="fr-FR" b="1"/>
            </a:p>
          </p:txBody>
        </p:sp>
        <p:sp>
          <p:nvSpPr>
            <p:cNvPr id="183" name="Flèche droite 182"/>
            <p:cNvSpPr/>
            <p:nvPr/>
          </p:nvSpPr>
          <p:spPr bwMode="auto">
            <a:xfrm>
              <a:off x="3500430" y="4600914"/>
              <a:ext cx="500066" cy="214314"/>
            </a:xfrm>
            <a:prstGeom prst="rightArrow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e 183"/>
          <p:cNvGrpSpPr>
            <a:grpSpLocks/>
          </p:cNvGrpSpPr>
          <p:nvPr/>
        </p:nvGrpSpPr>
        <p:grpSpPr bwMode="auto">
          <a:xfrm>
            <a:off x="4000500" y="4500563"/>
            <a:ext cx="2473325" cy="369887"/>
            <a:chOff x="4000496" y="4500570"/>
            <a:chExt cx="2473754" cy="369332"/>
          </a:xfrm>
        </p:grpSpPr>
        <p:sp>
          <p:nvSpPr>
            <p:cNvPr id="185" name="Rectangle 184"/>
            <p:cNvSpPr/>
            <p:nvPr/>
          </p:nvSpPr>
          <p:spPr>
            <a:xfrm>
              <a:off x="4000496" y="4500570"/>
              <a:ext cx="247375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a0 – b0 = </a:t>
              </a:r>
              <a:r>
                <a:rPr lang="fr-FR" b="1" dirty="0">
                  <a:solidFill>
                    <a:srgbClr val="FF0000"/>
                  </a:solidFill>
                </a:rPr>
                <a:t>a0 + b0 + 1 </a:t>
              </a:r>
              <a:endParaRPr lang="fr-FR" b="1" dirty="0"/>
            </a:p>
          </p:txBody>
        </p:sp>
        <p:sp>
          <p:nvSpPr>
            <p:cNvPr id="192" name="Line 6"/>
            <p:cNvSpPr>
              <a:spLocks noChangeShapeType="1"/>
            </p:cNvSpPr>
            <p:nvPr/>
          </p:nvSpPr>
          <p:spPr bwMode="auto">
            <a:xfrm>
              <a:off x="5640668" y="4540197"/>
              <a:ext cx="2159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193" name="ZoneTexte 192"/>
          <p:cNvSpPr txBox="1"/>
          <p:nvPr/>
        </p:nvSpPr>
        <p:spPr>
          <a:xfrm>
            <a:off x="4429124" y="5429264"/>
            <a:ext cx="328614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</a:rPr>
              <a:t>يضاف ”1“ فقط للمجموع الأول (</a:t>
            </a:r>
            <a:r>
              <a:rPr lang="fr-FR" b="1" dirty="0">
                <a:solidFill>
                  <a:schemeClr val="tx1"/>
                </a:solidFill>
                <a:sym typeface="Symbol"/>
              </a:rPr>
              <a:t>1</a:t>
            </a:r>
            <a:r>
              <a:rPr lang="ar-DZ" b="1" dirty="0">
                <a:solidFill>
                  <a:schemeClr val="tx1"/>
                </a:solidFill>
                <a:sym typeface="Symbol"/>
              </a:rPr>
              <a:t>)</a:t>
            </a:r>
            <a:r>
              <a:rPr lang="ar-DZ" b="1" dirty="0">
                <a:solidFill>
                  <a:schemeClr val="tx1"/>
                </a:solidFill>
              </a:rPr>
              <a:t> .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7596188" y="188913"/>
            <a:ext cx="1368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400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التركيب:</a:t>
            </a:r>
            <a:endParaRPr lang="fr-FR" sz="2400" b="1" u="sng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e 64"/>
          <p:cNvGrpSpPr>
            <a:grpSpLocks/>
          </p:cNvGrpSpPr>
          <p:nvPr/>
        </p:nvGrpSpPr>
        <p:grpSpPr bwMode="auto">
          <a:xfrm>
            <a:off x="2000250" y="619125"/>
            <a:ext cx="1446213" cy="369888"/>
            <a:chOff x="1692275" y="1341438"/>
            <a:chExt cx="1446830" cy="369332"/>
          </a:xfrm>
        </p:grpSpPr>
        <p:sp>
          <p:nvSpPr>
            <p:cNvPr id="52233" name="Rectangle 31"/>
            <p:cNvSpPr>
              <a:spLocks noChangeArrowheads="1"/>
            </p:cNvSpPr>
            <p:nvPr/>
          </p:nvSpPr>
          <p:spPr bwMode="auto">
            <a:xfrm>
              <a:off x="2051050" y="1341438"/>
              <a:ext cx="711200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b + 1</a:t>
              </a:r>
            </a:p>
          </p:txBody>
        </p:sp>
        <p:sp>
          <p:nvSpPr>
            <p:cNvPr id="52235" name="Oval 33"/>
            <p:cNvSpPr>
              <a:spLocks noChangeAspect="1" noChangeArrowheads="1"/>
            </p:cNvSpPr>
            <p:nvPr/>
          </p:nvSpPr>
          <p:spPr bwMode="auto">
            <a:xfrm>
              <a:off x="2295782" y="1419109"/>
              <a:ext cx="193758" cy="194968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37" name="Text Box 41"/>
            <p:cNvSpPr txBox="1">
              <a:spLocks noChangeArrowheads="1"/>
            </p:cNvSpPr>
            <p:nvPr/>
          </p:nvSpPr>
          <p:spPr bwMode="auto">
            <a:xfrm>
              <a:off x="1692275" y="1341438"/>
              <a:ext cx="503238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</a:t>
              </a:r>
            </a:p>
          </p:txBody>
        </p:sp>
        <p:grpSp>
          <p:nvGrpSpPr>
            <p:cNvPr id="3" name="Groupe 63"/>
            <p:cNvGrpSpPr>
              <a:grpSpLocks/>
            </p:cNvGrpSpPr>
            <p:nvPr/>
          </p:nvGrpSpPr>
          <p:grpSpPr bwMode="auto">
            <a:xfrm>
              <a:off x="2614602" y="1341438"/>
              <a:ext cx="524503" cy="369332"/>
              <a:chOff x="2687638" y="1341438"/>
              <a:chExt cx="524503" cy="369332"/>
            </a:xfrm>
          </p:grpSpPr>
          <p:sp>
            <p:nvSpPr>
              <p:cNvPr id="52250" name="Rectangle 43"/>
              <p:cNvSpPr>
                <a:spLocks noChangeArrowheads="1"/>
              </p:cNvSpPr>
              <p:nvPr/>
            </p:nvSpPr>
            <p:spPr bwMode="auto">
              <a:xfrm>
                <a:off x="2687638" y="1341438"/>
                <a:ext cx="524503" cy="36933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= b</a:t>
                </a:r>
              </a:p>
            </p:txBody>
          </p:sp>
          <p:sp>
            <p:nvSpPr>
              <p:cNvPr id="52251" name="Line 44"/>
              <p:cNvSpPr>
                <a:spLocks noChangeShapeType="1"/>
              </p:cNvSpPr>
              <p:nvPr/>
            </p:nvSpPr>
            <p:spPr bwMode="auto">
              <a:xfrm>
                <a:off x="2964385" y="1403258"/>
                <a:ext cx="14452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</p:grpSp>
      <p:grpSp>
        <p:nvGrpSpPr>
          <p:cNvPr id="4" name="Groupe 129"/>
          <p:cNvGrpSpPr>
            <a:grpSpLocks/>
          </p:cNvGrpSpPr>
          <p:nvPr/>
        </p:nvGrpSpPr>
        <p:grpSpPr bwMode="auto">
          <a:xfrm>
            <a:off x="4511675" y="687497"/>
            <a:ext cx="1733550" cy="1027003"/>
            <a:chOff x="4511675" y="687497"/>
            <a:chExt cx="1733556" cy="1027047"/>
          </a:xfrm>
        </p:grpSpPr>
        <p:sp>
          <p:nvSpPr>
            <p:cNvPr id="52258" name="Rectangle 14"/>
            <p:cNvSpPr>
              <a:spLocks noChangeArrowheads="1"/>
            </p:cNvSpPr>
            <p:nvPr/>
          </p:nvSpPr>
          <p:spPr bwMode="auto">
            <a:xfrm>
              <a:off x="5357818" y="1411331"/>
              <a:ext cx="887413" cy="303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2259" name="Rectangle 15"/>
            <p:cNvSpPr>
              <a:spLocks noChangeArrowheads="1"/>
            </p:cNvSpPr>
            <p:nvPr/>
          </p:nvSpPr>
          <p:spPr bwMode="auto">
            <a:xfrm>
              <a:off x="5021268" y="1411331"/>
              <a:ext cx="336550" cy="303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2260" name="Rectangle 16"/>
            <p:cNvSpPr>
              <a:spLocks noChangeArrowheads="1"/>
            </p:cNvSpPr>
            <p:nvPr/>
          </p:nvSpPr>
          <p:spPr bwMode="auto">
            <a:xfrm>
              <a:off x="4518030" y="1411331"/>
              <a:ext cx="503238" cy="303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2261" name="Rectangle 17"/>
            <p:cNvSpPr>
              <a:spLocks noChangeArrowheads="1"/>
            </p:cNvSpPr>
            <p:nvPr/>
          </p:nvSpPr>
          <p:spPr bwMode="auto">
            <a:xfrm>
              <a:off x="5357818" y="1108119"/>
              <a:ext cx="887413" cy="303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2262" name="Rectangle 18"/>
            <p:cNvSpPr>
              <a:spLocks noChangeArrowheads="1"/>
            </p:cNvSpPr>
            <p:nvPr/>
          </p:nvSpPr>
          <p:spPr bwMode="auto">
            <a:xfrm>
              <a:off x="5021268" y="1108119"/>
              <a:ext cx="336550" cy="303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2263" name="Rectangle 19"/>
            <p:cNvSpPr>
              <a:spLocks noChangeArrowheads="1"/>
            </p:cNvSpPr>
            <p:nvPr/>
          </p:nvSpPr>
          <p:spPr bwMode="auto">
            <a:xfrm>
              <a:off x="4518030" y="1108119"/>
              <a:ext cx="503238" cy="303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2264" name="Rectangle 20"/>
            <p:cNvSpPr>
              <a:spLocks noChangeArrowheads="1"/>
            </p:cNvSpPr>
            <p:nvPr/>
          </p:nvSpPr>
          <p:spPr bwMode="auto">
            <a:xfrm>
              <a:off x="5357818" y="690606"/>
              <a:ext cx="887413" cy="4175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>
                  <a:solidFill>
                    <a:schemeClr val="tx1"/>
                  </a:solidFill>
                  <a:cs typeface="Times New Roman" pitchFamily="18" charset="0"/>
                </a:rPr>
                <a:t>S=b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52265" name="Rectangle 21"/>
            <p:cNvSpPr>
              <a:spLocks noChangeArrowheads="1"/>
            </p:cNvSpPr>
            <p:nvPr/>
          </p:nvSpPr>
          <p:spPr bwMode="auto">
            <a:xfrm>
              <a:off x="5021268" y="690606"/>
              <a:ext cx="336550" cy="4175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52266" name="Rectangle 22"/>
            <p:cNvSpPr>
              <a:spLocks noChangeArrowheads="1"/>
            </p:cNvSpPr>
            <p:nvPr/>
          </p:nvSpPr>
          <p:spPr bwMode="auto">
            <a:xfrm>
              <a:off x="4518030" y="690606"/>
              <a:ext cx="503238" cy="4175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>
                  <a:solidFill>
                    <a:schemeClr val="tx1"/>
                  </a:solidFill>
                  <a:cs typeface="Times New Roman" pitchFamily="18" charset="0"/>
                </a:rPr>
                <a:t>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52267" name="Line 23"/>
            <p:cNvSpPr>
              <a:spLocks noChangeShapeType="1"/>
            </p:cNvSpPr>
            <p:nvPr/>
          </p:nvSpPr>
          <p:spPr bwMode="auto">
            <a:xfrm>
              <a:off x="4518025" y="687497"/>
              <a:ext cx="172720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68" name="Line 24"/>
            <p:cNvSpPr>
              <a:spLocks noChangeShapeType="1"/>
            </p:cNvSpPr>
            <p:nvPr/>
          </p:nvSpPr>
          <p:spPr bwMode="auto">
            <a:xfrm>
              <a:off x="4511675" y="1708194"/>
              <a:ext cx="172720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69" name="Line 25"/>
            <p:cNvSpPr>
              <a:spLocks noChangeShapeType="1"/>
            </p:cNvSpPr>
            <p:nvPr/>
          </p:nvSpPr>
          <p:spPr bwMode="auto">
            <a:xfrm>
              <a:off x="4518025" y="690563"/>
              <a:ext cx="0" cy="10239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70" name="Line 26"/>
            <p:cNvSpPr>
              <a:spLocks noChangeShapeType="1"/>
            </p:cNvSpPr>
            <p:nvPr/>
          </p:nvSpPr>
          <p:spPr bwMode="auto">
            <a:xfrm>
              <a:off x="6245231" y="690563"/>
              <a:ext cx="0" cy="10239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71" name="Line 27"/>
            <p:cNvSpPr>
              <a:spLocks noChangeShapeType="1"/>
            </p:cNvSpPr>
            <p:nvPr/>
          </p:nvSpPr>
          <p:spPr bwMode="auto">
            <a:xfrm>
              <a:off x="4518025" y="1108093"/>
              <a:ext cx="172720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72" name="Line 28"/>
            <p:cNvSpPr>
              <a:spLocks noChangeShapeType="1"/>
            </p:cNvSpPr>
            <p:nvPr/>
          </p:nvSpPr>
          <p:spPr bwMode="auto">
            <a:xfrm>
              <a:off x="5021265" y="690563"/>
              <a:ext cx="0" cy="10239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73" name="Line 29"/>
            <p:cNvSpPr>
              <a:spLocks noChangeShapeType="1"/>
            </p:cNvSpPr>
            <p:nvPr/>
          </p:nvSpPr>
          <p:spPr bwMode="auto">
            <a:xfrm>
              <a:off x="5357816" y="690563"/>
              <a:ext cx="0" cy="10239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74" name="Line 30"/>
            <p:cNvSpPr>
              <a:spLocks noChangeShapeType="1"/>
            </p:cNvSpPr>
            <p:nvPr/>
          </p:nvSpPr>
          <p:spPr bwMode="auto">
            <a:xfrm>
              <a:off x="4518025" y="1411319"/>
              <a:ext cx="172720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39" name="Line 45"/>
            <p:cNvSpPr>
              <a:spLocks noChangeShapeType="1"/>
            </p:cNvSpPr>
            <p:nvPr/>
          </p:nvSpPr>
          <p:spPr bwMode="auto">
            <a:xfrm>
              <a:off x="5848355" y="781054"/>
              <a:ext cx="14446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52240" name="Text Box 46"/>
          <p:cNvSpPr txBox="1">
            <a:spLocks noChangeArrowheads="1"/>
          </p:cNvSpPr>
          <p:nvPr/>
        </p:nvSpPr>
        <p:spPr bwMode="auto">
          <a:xfrm>
            <a:off x="8234371" y="2184397"/>
            <a:ext cx="720725" cy="36671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b="1" dirty="0">
                <a:solidFill>
                  <a:srgbClr val="0000FF"/>
                </a:solidFill>
              </a:rPr>
              <a:t>K=0</a:t>
            </a:r>
          </a:p>
        </p:txBody>
      </p:sp>
      <p:sp>
        <p:nvSpPr>
          <p:cNvPr id="52241" name="Text Box 47"/>
          <p:cNvSpPr txBox="1">
            <a:spLocks noChangeArrowheads="1"/>
          </p:cNvSpPr>
          <p:nvPr/>
        </p:nvSpPr>
        <p:spPr bwMode="auto">
          <a:xfrm>
            <a:off x="8240501" y="2562222"/>
            <a:ext cx="720725" cy="36671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b="1">
                <a:solidFill>
                  <a:srgbClr val="0000FF"/>
                </a:solidFill>
              </a:rPr>
              <a:t>K=1</a:t>
            </a:r>
          </a:p>
        </p:txBody>
      </p:sp>
      <p:sp>
        <p:nvSpPr>
          <p:cNvPr id="52242" name="Text Box 48"/>
          <p:cNvSpPr txBox="1">
            <a:spLocks noChangeArrowheads="1"/>
          </p:cNvSpPr>
          <p:nvPr/>
        </p:nvSpPr>
        <p:spPr bwMode="auto">
          <a:xfrm>
            <a:off x="5072066" y="2184397"/>
            <a:ext cx="3162305" cy="36933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 dirty="0">
                <a:solidFill>
                  <a:schemeClr val="tx1"/>
                </a:solidFill>
                <a:sym typeface="Symbol" pitchFamily="18" charset="2"/>
              </a:rPr>
              <a:t> </a:t>
            </a:r>
            <a:r>
              <a:rPr lang="ar-DZ" b="1" dirty="0">
                <a:solidFill>
                  <a:schemeClr val="tx1"/>
                </a:solidFill>
              </a:rPr>
              <a:t>التركيب ينجز لنا :  </a:t>
            </a:r>
            <a:r>
              <a:rPr lang="fr-FR" b="1" dirty="0">
                <a:solidFill>
                  <a:schemeClr val="tx1"/>
                </a:solidFill>
              </a:rPr>
              <a:t>A + B</a:t>
            </a:r>
            <a:r>
              <a:rPr lang="ar-DZ" b="1" dirty="0">
                <a:solidFill>
                  <a:schemeClr val="tx1"/>
                </a:solidFill>
              </a:rPr>
              <a:t> (جامع)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2243" name="Text Box 49"/>
          <p:cNvSpPr txBox="1">
            <a:spLocks noChangeArrowheads="1"/>
          </p:cNvSpPr>
          <p:nvPr/>
        </p:nvSpPr>
        <p:spPr bwMode="auto">
          <a:xfrm>
            <a:off x="5070968" y="2562222"/>
            <a:ext cx="3142800" cy="36671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 dirty="0">
                <a:solidFill>
                  <a:schemeClr val="tx1"/>
                </a:solidFill>
                <a:sym typeface="Symbol" pitchFamily="18" charset="2"/>
              </a:rPr>
              <a:t> </a:t>
            </a:r>
            <a:r>
              <a:rPr lang="ar-DZ" b="1" dirty="0">
                <a:solidFill>
                  <a:schemeClr val="tx1"/>
                </a:solidFill>
              </a:rPr>
              <a:t>التركيب ينجز لنا :  </a:t>
            </a:r>
            <a:r>
              <a:rPr lang="fr-FR" b="1" dirty="0">
                <a:solidFill>
                  <a:schemeClr val="tx1"/>
                </a:solidFill>
              </a:rPr>
              <a:t>A – B</a:t>
            </a:r>
            <a:r>
              <a:rPr lang="ar-DZ" b="1" dirty="0">
                <a:solidFill>
                  <a:schemeClr val="tx1"/>
                </a:solidFill>
              </a:rPr>
              <a:t> (طارح)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2245" name="AutoShape 59"/>
          <p:cNvSpPr>
            <a:spLocks noChangeArrowheads="1"/>
          </p:cNvSpPr>
          <p:nvPr/>
        </p:nvSpPr>
        <p:spPr bwMode="auto">
          <a:xfrm>
            <a:off x="3636962" y="71414"/>
            <a:ext cx="792162" cy="431800"/>
          </a:xfrm>
          <a:prstGeom prst="wedgeRoundRectCallout">
            <a:avLst>
              <a:gd name="adj1" fmla="val -79663"/>
              <a:gd name="adj2" fmla="val 203745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تذكير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5" name="Groupe 65"/>
          <p:cNvGrpSpPr>
            <a:grpSpLocks/>
          </p:cNvGrpSpPr>
          <p:nvPr/>
        </p:nvGrpSpPr>
        <p:grpSpPr bwMode="auto">
          <a:xfrm>
            <a:off x="128588" y="404813"/>
            <a:ext cx="1795462" cy="792162"/>
            <a:chOff x="129333" y="591529"/>
            <a:chExt cx="1794101" cy="792000"/>
          </a:xfrm>
        </p:grpSpPr>
        <p:sp>
          <p:nvSpPr>
            <p:cNvPr id="56" name="Arc 55"/>
            <p:cNvSpPr/>
            <p:nvPr/>
          </p:nvSpPr>
          <p:spPr bwMode="auto">
            <a:xfrm rot="2957285">
              <a:off x="129114" y="591748"/>
              <a:ext cx="792000" cy="791562"/>
            </a:xfrm>
            <a:prstGeom prst="arc">
              <a:avLst>
                <a:gd name="adj1" fmla="val 16839090"/>
                <a:gd name="adj2" fmla="val 20460279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grpSp>
          <p:nvGrpSpPr>
            <p:cNvPr id="6" name="Groupe 62"/>
            <p:cNvGrpSpPr>
              <a:grpSpLocks/>
            </p:cNvGrpSpPr>
            <p:nvPr/>
          </p:nvGrpSpPr>
          <p:grpSpPr bwMode="auto">
            <a:xfrm>
              <a:off x="277785" y="642918"/>
              <a:ext cx="1645649" cy="664341"/>
              <a:chOff x="277785" y="642918"/>
              <a:chExt cx="1645649" cy="664341"/>
            </a:xfrm>
          </p:grpSpPr>
          <p:sp>
            <p:nvSpPr>
              <p:cNvPr id="52255" name="Text Box 37"/>
              <p:cNvSpPr txBox="1">
                <a:spLocks noChangeAspect="1" noChangeArrowheads="1"/>
              </p:cNvSpPr>
              <p:nvPr/>
            </p:nvSpPr>
            <p:spPr bwMode="auto">
              <a:xfrm>
                <a:off x="294956" y="642918"/>
                <a:ext cx="306388" cy="36671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52256" name="Text Box 38"/>
              <p:cNvSpPr txBox="1">
                <a:spLocks noChangeAspect="1" noChangeArrowheads="1"/>
              </p:cNvSpPr>
              <p:nvPr/>
            </p:nvSpPr>
            <p:spPr bwMode="auto">
              <a:xfrm>
                <a:off x="277785" y="940546"/>
                <a:ext cx="365125" cy="36671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grpSp>
            <p:nvGrpSpPr>
              <p:cNvPr id="7" name="Groupe 61"/>
              <p:cNvGrpSpPr/>
              <p:nvPr/>
            </p:nvGrpSpPr>
            <p:grpSpPr>
              <a:xfrm>
                <a:off x="1434484" y="797488"/>
                <a:ext cx="488950" cy="377825"/>
                <a:chOff x="1290638" y="1330325"/>
                <a:chExt cx="488950" cy="377825"/>
              </a:xfrm>
              <a:noFill/>
            </p:grpSpPr>
            <p:sp>
              <p:nvSpPr>
                <p:cNvPr id="52234" name="Rectangle 32"/>
                <p:cNvSpPr>
                  <a:spLocks noChangeArrowheads="1"/>
                </p:cNvSpPr>
                <p:nvPr/>
              </p:nvSpPr>
              <p:spPr bwMode="auto">
                <a:xfrm>
                  <a:off x="1547813" y="1341438"/>
                  <a:ext cx="184150" cy="366712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endParaRPr lang="fr-FR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257" name="Text Box 3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90638" y="1330325"/>
                  <a:ext cx="488950" cy="366713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b="1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52253" name="Line 40"/>
                <p:cNvSpPr>
                  <a:spLocks noChangeShapeType="1"/>
                </p:cNvSpPr>
                <p:nvPr/>
              </p:nvSpPr>
              <p:spPr bwMode="auto">
                <a:xfrm>
                  <a:off x="1365251" y="1379538"/>
                  <a:ext cx="144463" cy="0"/>
                </a:xfrm>
                <a:prstGeom prst="line">
                  <a:avLst/>
                </a:prstGeom>
                <a:grpFill/>
                <a:ln>
                  <a:headEnd/>
                  <a:tailEnd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</p:grpSp>
          <p:sp>
            <p:nvSpPr>
              <p:cNvPr id="55" name="Lune 54"/>
              <p:cNvSpPr/>
              <p:nvPr/>
            </p:nvSpPr>
            <p:spPr bwMode="auto">
              <a:xfrm rot="10800000">
                <a:off x="928826" y="785164"/>
                <a:ext cx="288706" cy="396794"/>
              </a:xfrm>
              <a:prstGeom prst="moon">
                <a:avLst>
                  <a:gd name="adj" fmla="val 8750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" name="Connecteur droit 57"/>
              <p:cNvCxnSpPr/>
              <p:nvPr/>
            </p:nvCxnSpPr>
            <p:spPr bwMode="auto">
              <a:xfrm>
                <a:off x="571909" y="856586"/>
                <a:ext cx="323605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Connecteur droit 58"/>
              <p:cNvCxnSpPr/>
              <p:nvPr/>
            </p:nvCxnSpPr>
            <p:spPr bwMode="auto">
              <a:xfrm>
                <a:off x="557633" y="1129580"/>
                <a:ext cx="323605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Connecteur droit 60"/>
              <p:cNvCxnSpPr/>
              <p:nvPr/>
            </p:nvCxnSpPr>
            <p:spPr bwMode="auto">
              <a:xfrm flipV="1">
                <a:off x="1217532" y="975625"/>
                <a:ext cx="250635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oupe 66"/>
          <p:cNvGrpSpPr>
            <a:grpSpLocks/>
          </p:cNvGrpSpPr>
          <p:nvPr/>
        </p:nvGrpSpPr>
        <p:grpSpPr bwMode="auto">
          <a:xfrm>
            <a:off x="2001838" y="1350963"/>
            <a:ext cx="1446212" cy="369887"/>
            <a:chOff x="1692275" y="1341438"/>
            <a:chExt cx="1446830" cy="369332"/>
          </a:xfrm>
        </p:grpSpPr>
        <p:sp>
          <p:nvSpPr>
            <p:cNvPr id="68" name="Rectangle 31"/>
            <p:cNvSpPr>
              <a:spLocks noChangeArrowheads="1"/>
            </p:cNvSpPr>
            <p:nvPr/>
          </p:nvSpPr>
          <p:spPr bwMode="auto">
            <a:xfrm>
              <a:off x="2051050" y="1341438"/>
              <a:ext cx="711200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b + 0</a:t>
              </a:r>
            </a:p>
          </p:txBody>
        </p:sp>
        <p:sp>
          <p:nvSpPr>
            <p:cNvPr id="69" name="Oval 33"/>
            <p:cNvSpPr>
              <a:spLocks noChangeAspect="1" noChangeArrowheads="1"/>
            </p:cNvSpPr>
            <p:nvPr/>
          </p:nvSpPr>
          <p:spPr bwMode="auto">
            <a:xfrm>
              <a:off x="2306900" y="1419108"/>
              <a:ext cx="193758" cy="194970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70" name="Text Box 41"/>
            <p:cNvSpPr txBox="1">
              <a:spLocks noChangeArrowheads="1"/>
            </p:cNvSpPr>
            <p:nvPr/>
          </p:nvSpPr>
          <p:spPr bwMode="auto">
            <a:xfrm>
              <a:off x="1692275" y="1341438"/>
              <a:ext cx="503238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</a:t>
              </a:r>
            </a:p>
          </p:txBody>
        </p:sp>
        <p:sp>
          <p:nvSpPr>
            <p:cNvPr id="72" name="Rectangle 43"/>
            <p:cNvSpPr>
              <a:spLocks noChangeArrowheads="1"/>
            </p:cNvSpPr>
            <p:nvPr/>
          </p:nvSpPr>
          <p:spPr bwMode="auto">
            <a:xfrm>
              <a:off x="2614602" y="1341438"/>
              <a:ext cx="524503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= b</a:t>
              </a:r>
            </a:p>
          </p:txBody>
        </p:sp>
      </p:grpSp>
      <p:grpSp>
        <p:nvGrpSpPr>
          <p:cNvPr id="9" name="Groupe 73"/>
          <p:cNvGrpSpPr>
            <a:grpSpLocks/>
          </p:cNvGrpSpPr>
          <p:nvPr/>
        </p:nvGrpSpPr>
        <p:grpSpPr bwMode="auto">
          <a:xfrm>
            <a:off x="130175" y="1136650"/>
            <a:ext cx="1795463" cy="792163"/>
            <a:chOff x="129333" y="591529"/>
            <a:chExt cx="1794101" cy="792000"/>
          </a:xfrm>
        </p:grpSpPr>
        <p:sp>
          <p:nvSpPr>
            <p:cNvPr id="75" name="Arc 74"/>
            <p:cNvSpPr/>
            <p:nvPr/>
          </p:nvSpPr>
          <p:spPr bwMode="auto">
            <a:xfrm rot="2957285">
              <a:off x="129114" y="591748"/>
              <a:ext cx="792000" cy="791562"/>
            </a:xfrm>
            <a:prstGeom prst="arc">
              <a:avLst>
                <a:gd name="adj1" fmla="val 16839090"/>
                <a:gd name="adj2" fmla="val 20460279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grpSp>
          <p:nvGrpSpPr>
            <p:cNvPr id="10" name="Groupe 75"/>
            <p:cNvGrpSpPr>
              <a:grpSpLocks/>
            </p:cNvGrpSpPr>
            <p:nvPr/>
          </p:nvGrpSpPr>
          <p:grpSpPr bwMode="auto">
            <a:xfrm>
              <a:off x="277785" y="642918"/>
              <a:ext cx="1645649" cy="664341"/>
              <a:chOff x="277785" y="642918"/>
              <a:chExt cx="1645649" cy="664341"/>
            </a:xfrm>
          </p:grpSpPr>
          <p:sp>
            <p:nvSpPr>
              <p:cNvPr id="77" name="Text Box 37"/>
              <p:cNvSpPr txBox="1">
                <a:spLocks noChangeAspect="1" noChangeArrowheads="1"/>
              </p:cNvSpPr>
              <p:nvPr/>
            </p:nvSpPr>
            <p:spPr bwMode="auto">
              <a:xfrm>
                <a:off x="294956" y="642918"/>
                <a:ext cx="306388" cy="36671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78" name="Text Box 38"/>
              <p:cNvSpPr txBox="1">
                <a:spLocks noChangeAspect="1" noChangeArrowheads="1"/>
              </p:cNvSpPr>
              <p:nvPr/>
            </p:nvSpPr>
            <p:spPr bwMode="auto">
              <a:xfrm>
                <a:off x="277785" y="940546"/>
                <a:ext cx="365125" cy="36671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grpSp>
            <p:nvGrpSpPr>
              <p:cNvPr id="11" name="Groupe 78"/>
              <p:cNvGrpSpPr/>
              <p:nvPr/>
            </p:nvGrpSpPr>
            <p:grpSpPr>
              <a:xfrm>
                <a:off x="1434484" y="797488"/>
                <a:ext cx="488950" cy="377825"/>
                <a:chOff x="1290638" y="1330325"/>
                <a:chExt cx="488950" cy="377825"/>
              </a:xfrm>
              <a:noFill/>
            </p:grpSpPr>
            <p:sp>
              <p:nvSpPr>
                <p:cNvPr id="84" name="Rectangle 32"/>
                <p:cNvSpPr>
                  <a:spLocks noChangeArrowheads="1"/>
                </p:cNvSpPr>
                <p:nvPr/>
              </p:nvSpPr>
              <p:spPr bwMode="auto">
                <a:xfrm>
                  <a:off x="1547813" y="1341438"/>
                  <a:ext cx="184150" cy="366712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endParaRPr lang="fr-FR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" name="Text Box 3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90638" y="1330325"/>
                  <a:ext cx="488950" cy="366713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b="1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</p:grpSp>
          <p:sp>
            <p:nvSpPr>
              <p:cNvPr id="80" name="Lune 79"/>
              <p:cNvSpPr/>
              <p:nvPr/>
            </p:nvSpPr>
            <p:spPr bwMode="auto">
              <a:xfrm rot="10800000">
                <a:off x="928826" y="785164"/>
                <a:ext cx="288706" cy="396793"/>
              </a:xfrm>
              <a:prstGeom prst="moon">
                <a:avLst>
                  <a:gd name="adj" fmla="val 8750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81" name="Connecteur droit 80"/>
              <p:cNvCxnSpPr/>
              <p:nvPr/>
            </p:nvCxnSpPr>
            <p:spPr bwMode="auto">
              <a:xfrm>
                <a:off x="571910" y="856587"/>
                <a:ext cx="323604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2" name="Connecteur droit 81"/>
              <p:cNvCxnSpPr/>
              <p:nvPr/>
            </p:nvCxnSpPr>
            <p:spPr bwMode="auto">
              <a:xfrm>
                <a:off x="557633" y="1129581"/>
                <a:ext cx="323604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Connecteur droit 82"/>
              <p:cNvCxnSpPr/>
              <p:nvPr/>
            </p:nvCxnSpPr>
            <p:spPr bwMode="auto">
              <a:xfrm flipV="1">
                <a:off x="1217532" y="988322"/>
                <a:ext cx="250635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34" name="Text Box 11"/>
          <p:cNvSpPr txBox="1">
            <a:spLocks noChangeArrowheads="1"/>
          </p:cNvSpPr>
          <p:nvPr/>
        </p:nvSpPr>
        <p:spPr bwMode="auto">
          <a:xfrm>
            <a:off x="7572375" y="3429000"/>
            <a:ext cx="1079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التركيب:</a:t>
            </a:r>
            <a:endParaRPr lang="fr-FR" b="1" u="sng" dirty="0">
              <a:solidFill>
                <a:srgbClr val="0099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2" name="Groupe 134"/>
          <p:cNvGrpSpPr>
            <a:grpSpLocks/>
          </p:cNvGrpSpPr>
          <p:nvPr/>
        </p:nvGrpSpPr>
        <p:grpSpPr bwMode="auto">
          <a:xfrm>
            <a:off x="1844675" y="2714625"/>
            <a:ext cx="1285875" cy="576263"/>
            <a:chOff x="1844293" y="2714620"/>
            <a:chExt cx="1285884" cy="576000"/>
          </a:xfrm>
        </p:grpSpPr>
        <p:sp>
          <p:nvSpPr>
            <p:cNvPr id="136" name="AutoShape 51"/>
            <p:cNvSpPr>
              <a:spLocks noChangeArrowheads="1"/>
            </p:cNvSpPr>
            <p:nvPr/>
          </p:nvSpPr>
          <p:spPr bwMode="auto">
            <a:xfrm>
              <a:off x="1844293" y="2714620"/>
              <a:ext cx="1285884" cy="576000"/>
            </a:xfrm>
            <a:prstGeom prst="wedgeRoundRectCallout">
              <a:avLst>
                <a:gd name="adj1" fmla="val 73477"/>
                <a:gd name="adj2" fmla="val 210380"/>
                <a:gd name="adj3" fmla="val 16667"/>
              </a:avLst>
            </a:prstGeom>
            <a:noFill/>
            <a:ln>
              <a:solidFill>
                <a:srgbClr val="0000FF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Arabic Transparent" pitchFamily="2" charset="-78"/>
                </a:rPr>
                <a:t>B </a:t>
              </a:r>
              <a:r>
                <a:rPr lang="ar-DZ" sz="1600" b="1" dirty="0">
                  <a:solidFill>
                    <a:schemeClr val="tx1"/>
                  </a:solidFill>
                  <a:cs typeface="Arabic Transparent" pitchFamily="2" charset="-78"/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  <a:cs typeface="Arabic Transparent" pitchFamily="2" charset="-78"/>
                </a:rPr>
                <a:t>+  0 = B</a:t>
              </a:r>
            </a:p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Arabic Transparent" pitchFamily="2" charset="-78"/>
                </a:rPr>
                <a:t>B  +  1 = B</a:t>
              </a:r>
            </a:p>
          </p:txBody>
        </p:sp>
        <p:sp>
          <p:nvSpPr>
            <p:cNvPr id="137" name="Oval 52"/>
            <p:cNvSpPr>
              <a:spLocks noChangeArrowheads="1"/>
            </p:cNvSpPr>
            <p:nvPr/>
          </p:nvSpPr>
          <p:spPr bwMode="auto">
            <a:xfrm>
              <a:off x="2198308" y="2808240"/>
              <a:ext cx="179388" cy="179305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40" name="Oval 53"/>
            <p:cNvSpPr>
              <a:spLocks noChangeArrowheads="1"/>
            </p:cNvSpPr>
            <p:nvPr/>
          </p:nvSpPr>
          <p:spPr bwMode="auto">
            <a:xfrm>
              <a:off x="2182433" y="3068471"/>
              <a:ext cx="179388" cy="180892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42" name="Line 54"/>
            <p:cNvSpPr>
              <a:spLocks noChangeShapeType="1"/>
            </p:cNvSpPr>
            <p:nvPr/>
          </p:nvSpPr>
          <p:spPr bwMode="auto">
            <a:xfrm>
              <a:off x="2784100" y="3039909"/>
              <a:ext cx="14446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3" name="Groupe 142"/>
          <p:cNvGrpSpPr>
            <a:grpSpLocks/>
          </p:cNvGrpSpPr>
          <p:nvPr/>
        </p:nvGrpSpPr>
        <p:grpSpPr bwMode="auto">
          <a:xfrm>
            <a:off x="1000125" y="3355975"/>
            <a:ext cx="5611813" cy="3163888"/>
            <a:chOff x="1000125" y="3355972"/>
            <a:chExt cx="5611287" cy="3163593"/>
          </a:xfrm>
        </p:grpSpPr>
        <p:cxnSp>
          <p:nvCxnSpPr>
            <p:cNvPr id="144" name="Connecteur droit 143"/>
            <p:cNvCxnSpPr/>
            <p:nvPr/>
          </p:nvCxnSpPr>
          <p:spPr bwMode="auto">
            <a:xfrm rot="5400000" flipH="1" flipV="1">
              <a:off x="5172478" y="5202857"/>
              <a:ext cx="215880" cy="252388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45" name="Rectangle 175"/>
            <p:cNvSpPr>
              <a:spLocks noChangeArrowheads="1"/>
            </p:cNvSpPr>
            <p:nvPr/>
          </p:nvSpPr>
          <p:spPr bwMode="auto">
            <a:xfrm flipH="1">
              <a:off x="3273212" y="5056026"/>
              <a:ext cx="998444" cy="819074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28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fr-FR" sz="2800" b="1" dirty="0"/>
                <a:t>1</a:t>
              </a:r>
              <a:endParaRPr lang="en-US" sz="2800" b="1" dirty="0"/>
            </a:p>
          </p:txBody>
        </p:sp>
        <p:sp>
          <p:nvSpPr>
            <p:cNvPr id="146" name="Line 177"/>
            <p:cNvSpPr>
              <a:spLocks noChangeShapeType="1"/>
            </p:cNvSpPr>
            <p:nvPr/>
          </p:nvSpPr>
          <p:spPr bwMode="auto">
            <a:xfrm flipH="1">
              <a:off x="4284355" y="5446515"/>
              <a:ext cx="37461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 dirty="0"/>
            </a:p>
          </p:txBody>
        </p:sp>
        <p:sp>
          <p:nvSpPr>
            <p:cNvPr id="147" name="Line 179"/>
            <p:cNvSpPr>
              <a:spLocks noChangeShapeType="1"/>
            </p:cNvSpPr>
            <p:nvPr/>
          </p:nvSpPr>
          <p:spPr bwMode="auto">
            <a:xfrm rot="5400000" flipH="1">
              <a:off x="3920851" y="6038597"/>
              <a:ext cx="3238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48" name="Line 180"/>
            <p:cNvSpPr>
              <a:spLocks noChangeShapeType="1"/>
            </p:cNvSpPr>
            <p:nvPr/>
          </p:nvSpPr>
          <p:spPr bwMode="auto">
            <a:xfrm rot="5400000" flipH="1">
              <a:off x="3349405" y="6038597"/>
              <a:ext cx="32382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49" name="Text Box 181"/>
            <p:cNvSpPr txBox="1">
              <a:spLocks noChangeArrowheads="1"/>
            </p:cNvSpPr>
            <p:nvPr/>
          </p:nvSpPr>
          <p:spPr bwMode="auto">
            <a:xfrm flipH="1">
              <a:off x="3927812" y="6138210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S</a:t>
              </a:r>
              <a:r>
                <a:rPr lang="fr-FR" b="1" baseline="-25000" dirty="0">
                  <a:solidFill>
                    <a:srgbClr val="FF0000"/>
                  </a:solidFill>
                </a:rPr>
                <a:t>0</a:t>
              </a:r>
              <a:endParaRPr lang="en-US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50" name="Text Box 182"/>
            <p:cNvSpPr txBox="1">
              <a:spLocks noChangeArrowheads="1"/>
            </p:cNvSpPr>
            <p:nvPr/>
          </p:nvSpPr>
          <p:spPr bwMode="auto">
            <a:xfrm flipH="1">
              <a:off x="3320683" y="6150085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 smtClean="0">
                  <a:solidFill>
                    <a:srgbClr val="0000FF"/>
                  </a:solidFill>
                </a:rPr>
                <a:t>C</a:t>
              </a:r>
              <a:r>
                <a:rPr lang="ar-DZ" b="1" baseline="-25000" dirty="0" smtClean="0">
                  <a:solidFill>
                    <a:srgbClr val="0000FF"/>
                  </a:solidFill>
                </a:rPr>
                <a:t>1</a:t>
              </a:r>
              <a:endParaRPr lang="en-US" b="1" baseline="-25000" dirty="0">
                <a:solidFill>
                  <a:srgbClr val="0000FF"/>
                </a:solidFill>
              </a:endParaRPr>
            </a:p>
          </p:txBody>
        </p:sp>
        <p:grpSp>
          <p:nvGrpSpPr>
            <p:cNvPr id="14" name="Groupe 40"/>
            <p:cNvGrpSpPr>
              <a:grpSpLocks/>
            </p:cNvGrpSpPr>
            <p:nvPr/>
          </p:nvGrpSpPr>
          <p:grpSpPr bwMode="auto">
            <a:xfrm>
              <a:off x="3297233" y="3355972"/>
              <a:ext cx="984249" cy="571499"/>
              <a:chOff x="5357760" y="1353592"/>
              <a:chExt cx="985247" cy="571504"/>
            </a:xfrm>
          </p:grpSpPr>
          <p:sp>
            <p:nvSpPr>
              <p:cNvPr id="206" name="Text Box 183"/>
              <p:cNvSpPr txBox="1">
                <a:spLocks noChangeArrowheads="1"/>
              </p:cNvSpPr>
              <p:nvPr/>
            </p:nvSpPr>
            <p:spPr bwMode="auto">
              <a:xfrm flipH="1">
                <a:off x="5905514" y="1353592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336600"/>
                    </a:solidFill>
                  </a:rPr>
                  <a:t>a</a:t>
                </a:r>
                <a:r>
                  <a:rPr lang="fr-FR" b="1" baseline="-25000" dirty="0">
                    <a:solidFill>
                      <a:srgbClr val="336600"/>
                    </a:solidFill>
                  </a:rPr>
                  <a:t>0</a:t>
                </a:r>
                <a:endParaRPr lang="en-US" b="1" baseline="-25000" dirty="0">
                  <a:solidFill>
                    <a:srgbClr val="336600"/>
                  </a:solidFill>
                </a:endParaRPr>
              </a:p>
            </p:txBody>
          </p:sp>
          <p:sp>
            <p:nvSpPr>
              <p:cNvPr id="207" name="Text Box 184"/>
              <p:cNvSpPr txBox="1">
                <a:spLocks noChangeArrowheads="1"/>
              </p:cNvSpPr>
              <p:nvPr/>
            </p:nvSpPr>
            <p:spPr bwMode="auto">
              <a:xfrm flipH="1">
                <a:off x="5357760" y="1353592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C000"/>
                    </a:solidFill>
                  </a:rPr>
                  <a:t>b</a:t>
                </a:r>
                <a:r>
                  <a:rPr lang="fr-FR" b="1" baseline="-25000" dirty="0">
                    <a:solidFill>
                      <a:srgbClr val="FFC000"/>
                    </a:solidFill>
                  </a:rPr>
                  <a:t>0</a:t>
                </a:r>
                <a:endParaRPr lang="en-US" b="1" baseline="-250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208" name="Line 179"/>
              <p:cNvSpPr>
                <a:spLocks noChangeShapeType="1"/>
              </p:cNvSpPr>
              <p:nvPr/>
            </p:nvSpPr>
            <p:spPr bwMode="auto">
              <a:xfrm rot="5400000" flipH="1">
                <a:off x="5988475" y="1817103"/>
                <a:ext cx="21588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209" name="Line 180"/>
              <p:cNvSpPr>
                <a:spLocks noChangeShapeType="1"/>
              </p:cNvSpPr>
              <p:nvPr/>
            </p:nvSpPr>
            <p:spPr bwMode="auto">
              <a:xfrm rot="5400000" flipH="1">
                <a:off x="5422805" y="1817103"/>
                <a:ext cx="21588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152" name="Rectangle 175"/>
            <p:cNvSpPr>
              <a:spLocks noChangeArrowheads="1"/>
            </p:cNvSpPr>
            <p:nvPr/>
          </p:nvSpPr>
          <p:spPr bwMode="auto">
            <a:xfrm flipH="1">
              <a:off x="1058857" y="5030629"/>
              <a:ext cx="998443" cy="819074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28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fr-FR" sz="2800" b="1" dirty="0"/>
                <a:t>2</a:t>
              </a:r>
              <a:endParaRPr lang="en-US" sz="2800" b="1" dirty="0"/>
            </a:p>
          </p:txBody>
        </p:sp>
        <p:sp>
          <p:nvSpPr>
            <p:cNvPr id="153" name="Line 177"/>
            <p:cNvSpPr>
              <a:spLocks noChangeShapeType="1"/>
            </p:cNvSpPr>
            <p:nvPr/>
          </p:nvSpPr>
          <p:spPr bwMode="auto">
            <a:xfrm flipH="1">
              <a:off x="2070000" y="5422704"/>
              <a:ext cx="37461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 dirty="0"/>
            </a:p>
          </p:txBody>
        </p:sp>
        <p:sp>
          <p:nvSpPr>
            <p:cNvPr id="154" name="Line 179"/>
            <p:cNvSpPr>
              <a:spLocks noChangeShapeType="1"/>
            </p:cNvSpPr>
            <p:nvPr/>
          </p:nvSpPr>
          <p:spPr bwMode="auto">
            <a:xfrm rot="5400000" flipH="1">
              <a:off x="1705703" y="6013993"/>
              <a:ext cx="32540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55" name="Line 180"/>
            <p:cNvSpPr>
              <a:spLocks noChangeShapeType="1"/>
            </p:cNvSpPr>
            <p:nvPr/>
          </p:nvSpPr>
          <p:spPr bwMode="auto">
            <a:xfrm rot="5400000" flipH="1">
              <a:off x="1134256" y="6013993"/>
              <a:ext cx="32540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56" name="Text Box 181"/>
            <p:cNvSpPr txBox="1">
              <a:spLocks noChangeArrowheads="1"/>
            </p:cNvSpPr>
            <p:nvPr/>
          </p:nvSpPr>
          <p:spPr bwMode="auto">
            <a:xfrm flipH="1">
              <a:off x="1713234" y="6114272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S</a:t>
              </a:r>
              <a:r>
                <a:rPr lang="fr-FR" b="1" baseline="-25000" dirty="0">
                  <a:solidFill>
                    <a:srgbClr val="FF0000"/>
                  </a:solidFill>
                </a:rPr>
                <a:t>1</a:t>
              </a:r>
              <a:endParaRPr lang="en-US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57" name="Text Box 182"/>
            <p:cNvSpPr txBox="1">
              <a:spLocks noChangeArrowheads="1"/>
            </p:cNvSpPr>
            <p:nvPr/>
          </p:nvSpPr>
          <p:spPr bwMode="auto">
            <a:xfrm flipH="1">
              <a:off x="1106105" y="6126147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 smtClean="0">
                  <a:solidFill>
                    <a:srgbClr val="0000FF"/>
                  </a:solidFill>
                </a:rPr>
                <a:t>C</a:t>
              </a:r>
              <a:r>
                <a:rPr lang="ar-DZ" b="1" baseline="-25000" dirty="0" smtClean="0">
                  <a:solidFill>
                    <a:srgbClr val="0000FF"/>
                  </a:solidFill>
                </a:rPr>
                <a:t>2</a:t>
              </a:r>
              <a:endParaRPr lang="en-US" b="1" baseline="-25000" dirty="0">
                <a:solidFill>
                  <a:srgbClr val="0000FF"/>
                </a:solidFill>
              </a:endParaRPr>
            </a:p>
          </p:txBody>
        </p:sp>
        <p:grpSp>
          <p:nvGrpSpPr>
            <p:cNvPr id="15" name="Groupe 41"/>
            <p:cNvGrpSpPr>
              <a:grpSpLocks/>
            </p:cNvGrpSpPr>
            <p:nvPr/>
          </p:nvGrpSpPr>
          <p:grpSpPr bwMode="auto">
            <a:xfrm>
              <a:off x="1093788" y="3373435"/>
              <a:ext cx="985837" cy="549274"/>
              <a:chOff x="3143182" y="1275062"/>
              <a:chExt cx="985247" cy="549252"/>
            </a:xfrm>
          </p:grpSpPr>
          <p:sp>
            <p:nvSpPr>
              <p:cNvPr id="202" name="Text Box 183"/>
              <p:cNvSpPr txBox="1">
                <a:spLocks noChangeArrowheads="1"/>
              </p:cNvSpPr>
              <p:nvPr/>
            </p:nvSpPr>
            <p:spPr bwMode="auto">
              <a:xfrm flipH="1">
                <a:off x="3690936" y="1275062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336600"/>
                    </a:solidFill>
                  </a:rPr>
                  <a:t>a</a:t>
                </a:r>
                <a:r>
                  <a:rPr lang="fr-FR" b="1" baseline="-25000" dirty="0">
                    <a:solidFill>
                      <a:srgbClr val="336600"/>
                    </a:solidFill>
                  </a:rPr>
                  <a:t>1</a:t>
                </a:r>
                <a:endParaRPr lang="en-US" b="1" baseline="-25000" dirty="0">
                  <a:solidFill>
                    <a:srgbClr val="336600"/>
                  </a:solidFill>
                </a:endParaRPr>
              </a:p>
            </p:txBody>
          </p:sp>
          <p:sp>
            <p:nvSpPr>
              <p:cNvPr id="203" name="Text Box 184"/>
              <p:cNvSpPr txBox="1">
                <a:spLocks noChangeArrowheads="1"/>
              </p:cNvSpPr>
              <p:nvPr/>
            </p:nvSpPr>
            <p:spPr bwMode="auto">
              <a:xfrm flipH="1">
                <a:off x="3143182" y="1275062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C000"/>
                    </a:solidFill>
                  </a:rPr>
                  <a:t>b</a:t>
                </a:r>
                <a:r>
                  <a:rPr lang="fr-FR" b="1" baseline="-25000" dirty="0">
                    <a:solidFill>
                      <a:srgbClr val="FFC000"/>
                    </a:solidFill>
                  </a:rPr>
                  <a:t>1</a:t>
                </a:r>
                <a:endParaRPr lang="en-US" b="1" baseline="-250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204" name="Line 179"/>
              <p:cNvSpPr>
                <a:spLocks noChangeShapeType="1"/>
              </p:cNvSpPr>
              <p:nvPr/>
            </p:nvSpPr>
            <p:spPr bwMode="auto">
              <a:xfrm rot="5400000" flipH="1">
                <a:off x="3772914" y="1716326"/>
                <a:ext cx="21587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205" name="Line 180"/>
              <p:cNvSpPr>
                <a:spLocks noChangeShapeType="1"/>
              </p:cNvSpPr>
              <p:nvPr/>
            </p:nvSpPr>
            <p:spPr bwMode="auto">
              <a:xfrm rot="5400000" flipH="1">
                <a:off x="3201809" y="1716326"/>
                <a:ext cx="21587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grpSp>
          <p:nvGrpSpPr>
            <p:cNvPr id="16" name="Groupe 39"/>
            <p:cNvGrpSpPr>
              <a:grpSpLocks/>
            </p:cNvGrpSpPr>
            <p:nvPr/>
          </p:nvGrpSpPr>
          <p:grpSpPr bwMode="auto">
            <a:xfrm>
              <a:off x="5551237" y="4351338"/>
              <a:ext cx="1060175" cy="1584326"/>
              <a:chOff x="7084393" y="1488032"/>
              <a:chExt cx="1059507" cy="1583779"/>
            </a:xfrm>
          </p:grpSpPr>
          <p:cxnSp>
            <p:nvCxnSpPr>
              <p:cNvPr id="198" name="Connecteur droit 197"/>
              <p:cNvCxnSpPr/>
              <p:nvPr/>
            </p:nvCxnSpPr>
            <p:spPr bwMode="auto">
              <a:xfrm rot="5400000">
                <a:off x="6673966" y="2440812"/>
                <a:ext cx="1259922" cy="1586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9" name="Connecteur droit 198"/>
              <p:cNvCxnSpPr/>
              <p:nvPr/>
            </p:nvCxnSpPr>
            <p:spPr bwMode="auto">
              <a:xfrm rot="5400000">
                <a:off x="7185564" y="2440018"/>
                <a:ext cx="1258335" cy="1586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0" name="ZoneTexte 199"/>
              <p:cNvSpPr txBox="1"/>
              <p:nvPr/>
            </p:nvSpPr>
            <p:spPr>
              <a:xfrm>
                <a:off x="7084393" y="1488032"/>
                <a:ext cx="642942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0V</a:t>
                </a:r>
              </a:p>
            </p:txBody>
          </p:sp>
          <p:sp>
            <p:nvSpPr>
              <p:cNvPr id="201" name="ZoneTexte 200"/>
              <p:cNvSpPr txBox="1"/>
              <p:nvPr/>
            </p:nvSpPr>
            <p:spPr>
              <a:xfrm>
                <a:off x="7500958" y="1488032"/>
                <a:ext cx="642942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</p:grpSp>
        <p:cxnSp>
          <p:nvCxnSpPr>
            <p:cNvPr id="161" name="Connecteur droit 160"/>
            <p:cNvCxnSpPr/>
            <p:nvPr/>
          </p:nvCxnSpPr>
          <p:spPr bwMode="auto">
            <a:xfrm rot="5400000" flipH="1" flipV="1">
              <a:off x="4881199" y="5194126"/>
              <a:ext cx="1588" cy="503190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oval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62" name="Connecteur droit 161"/>
            <p:cNvCxnSpPr/>
            <p:nvPr/>
          </p:nvCxnSpPr>
          <p:spPr bwMode="auto">
            <a:xfrm rot="5400000">
              <a:off x="3476394" y="4479817"/>
              <a:ext cx="1115908" cy="1587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63" name="Connecteur droit 162"/>
            <p:cNvCxnSpPr/>
            <p:nvPr/>
          </p:nvCxnSpPr>
          <p:spPr bwMode="auto">
            <a:xfrm rot="5400000">
              <a:off x="1296166" y="4469499"/>
              <a:ext cx="1079399" cy="1588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64" name="Connecteur en angle 163"/>
            <p:cNvCxnSpPr/>
            <p:nvPr/>
          </p:nvCxnSpPr>
          <p:spPr bwMode="auto">
            <a:xfrm>
              <a:off x="2341437" y="5428945"/>
              <a:ext cx="1187339" cy="755580"/>
            </a:xfrm>
            <a:prstGeom prst="bentConnector3">
              <a:avLst>
                <a:gd name="adj1" fmla="val 32007"/>
              </a:avLst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grpSp>
          <p:nvGrpSpPr>
            <p:cNvPr id="17" name="Groupe 160"/>
            <p:cNvGrpSpPr>
              <a:grpSpLocks/>
            </p:cNvGrpSpPr>
            <p:nvPr/>
          </p:nvGrpSpPr>
          <p:grpSpPr bwMode="auto">
            <a:xfrm>
              <a:off x="1000125" y="3662363"/>
              <a:ext cx="792163" cy="1339850"/>
              <a:chOff x="1441791" y="4085005"/>
              <a:chExt cx="792000" cy="1339329"/>
            </a:xfrm>
          </p:grpSpPr>
          <p:grpSp>
            <p:nvGrpSpPr>
              <p:cNvPr id="18" name="Groupe 144"/>
              <p:cNvGrpSpPr>
                <a:grpSpLocks/>
              </p:cNvGrpSpPr>
              <p:nvPr/>
            </p:nvGrpSpPr>
            <p:grpSpPr bwMode="auto">
              <a:xfrm>
                <a:off x="1441791" y="4085005"/>
                <a:ext cx="792000" cy="1339329"/>
                <a:chOff x="953" y="2356446"/>
                <a:chExt cx="792000" cy="1339329"/>
              </a:xfrm>
            </p:grpSpPr>
            <p:sp>
              <p:nvSpPr>
                <p:cNvPr id="193" name="Arc 192"/>
                <p:cNvSpPr/>
                <p:nvPr/>
              </p:nvSpPr>
              <p:spPr bwMode="auto">
                <a:xfrm rot="8357285">
                  <a:off x="953" y="2356414"/>
                  <a:ext cx="791926" cy="791780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3810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/>
                </a:p>
              </p:txBody>
            </p:sp>
            <p:grpSp>
              <p:nvGrpSpPr>
                <p:cNvPr id="19" name="Groupe 143"/>
                <p:cNvGrpSpPr>
                  <a:grpSpLocks/>
                </p:cNvGrpSpPr>
                <p:nvPr/>
              </p:nvGrpSpPr>
              <p:grpSpPr bwMode="auto">
                <a:xfrm>
                  <a:off x="202524" y="2862661"/>
                  <a:ext cx="396793" cy="833114"/>
                  <a:chOff x="202524" y="2862661"/>
                  <a:chExt cx="396793" cy="833114"/>
                </a:xfrm>
              </p:grpSpPr>
              <p:sp>
                <p:nvSpPr>
                  <p:cNvPr id="195" name="Lune 194"/>
                  <p:cNvSpPr/>
                  <p:nvPr/>
                </p:nvSpPr>
                <p:spPr bwMode="auto">
                  <a:xfrm rot="16200000">
                    <a:off x="257285" y="3101350"/>
                    <a:ext cx="287198" cy="396756"/>
                  </a:xfrm>
                  <a:prstGeom prst="moon">
                    <a:avLst>
                      <a:gd name="adj" fmla="val 87500"/>
                    </a:avLst>
                  </a:prstGeom>
                  <a:ln w="3810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1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96" name="Connecteur droit 195"/>
                  <p:cNvCxnSpPr/>
                  <p:nvPr/>
                </p:nvCxnSpPr>
                <p:spPr bwMode="auto">
                  <a:xfrm rot="5400000">
                    <a:off x="400907" y="2987934"/>
                    <a:ext cx="252291" cy="1587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7" name="Connecteur droit 196"/>
                  <p:cNvCxnSpPr/>
                  <p:nvPr/>
                </p:nvCxnSpPr>
                <p:spPr bwMode="auto">
                  <a:xfrm rot="5400000" flipV="1">
                    <a:off x="269977" y="3569473"/>
                    <a:ext cx="252291" cy="0"/>
                  </a:xfrm>
                  <a:prstGeom prst="line">
                    <a:avLst/>
                  </a:prstGeom>
                  <a:ln w="3810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92" name="Connecteur droit 191"/>
              <p:cNvCxnSpPr/>
              <p:nvPr/>
            </p:nvCxnSpPr>
            <p:spPr bwMode="auto">
              <a:xfrm rot="5400000">
                <a:off x="1431525" y="4555439"/>
                <a:ext cx="539490" cy="1587"/>
              </a:xfrm>
              <a:prstGeom prst="lin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  <p:cxnSp>
          <p:nvCxnSpPr>
            <p:cNvPr id="171" name="Connecteur en angle 170"/>
            <p:cNvCxnSpPr/>
            <p:nvPr/>
          </p:nvCxnSpPr>
          <p:spPr bwMode="auto">
            <a:xfrm>
              <a:off x="1527126" y="4181395"/>
              <a:ext cx="3276293" cy="1260357"/>
            </a:xfrm>
            <a:prstGeom prst="bentConnector3">
              <a:avLst>
                <a:gd name="adj1" fmla="val 100000"/>
              </a:avLst>
            </a:prstGeom>
            <a:ln>
              <a:solidFill>
                <a:srgbClr val="FF0000"/>
              </a:solidFill>
              <a:headEnd type="none" w="med" len="med"/>
              <a:tailEnd type="oval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grpSp>
          <p:nvGrpSpPr>
            <p:cNvPr id="20" name="Groupe 162"/>
            <p:cNvGrpSpPr>
              <a:grpSpLocks/>
            </p:cNvGrpSpPr>
            <p:nvPr/>
          </p:nvGrpSpPr>
          <p:grpSpPr bwMode="auto">
            <a:xfrm>
              <a:off x="3208338" y="3714750"/>
              <a:ext cx="792162" cy="1339850"/>
              <a:chOff x="953" y="2356446"/>
              <a:chExt cx="792000" cy="1339329"/>
            </a:xfrm>
          </p:grpSpPr>
          <p:sp>
            <p:nvSpPr>
              <p:cNvPr id="185" name="Arc 184"/>
              <p:cNvSpPr/>
              <p:nvPr/>
            </p:nvSpPr>
            <p:spPr bwMode="auto">
              <a:xfrm rot="8357285">
                <a:off x="746" y="2356410"/>
                <a:ext cx="791926" cy="791781"/>
              </a:xfrm>
              <a:prstGeom prst="arc">
                <a:avLst>
                  <a:gd name="adj1" fmla="val 16839090"/>
                  <a:gd name="adj2" fmla="val 20460279"/>
                </a:avLst>
              </a:prstGeom>
              <a:ln w="3810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/>
              </a:p>
            </p:txBody>
          </p:sp>
          <p:grpSp>
            <p:nvGrpSpPr>
              <p:cNvPr id="21" name="Groupe 165"/>
              <p:cNvGrpSpPr>
                <a:grpSpLocks/>
              </p:cNvGrpSpPr>
              <p:nvPr/>
            </p:nvGrpSpPr>
            <p:grpSpPr bwMode="auto">
              <a:xfrm>
                <a:off x="202524" y="2559567"/>
                <a:ext cx="396794" cy="1136208"/>
                <a:chOff x="202524" y="2559567"/>
                <a:chExt cx="396794" cy="1136208"/>
              </a:xfrm>
            </p:grpSpPr>
            <p:sp>
              <p:nvSpPr>
                <p:cNvPr id="187" name="Lune 186"/>
                <p:cNvSpPr/>
                <p:nvPr/>
              </p:nvSpPr>
              <p:spPr bwMode="auto">
                <a:xfrm rot="16200000">
                  <a:off x="257077" y="3101345"/>
                  <a:ext cx="287199" cy="396757"/>
                </a:xfrm>
                <a:prstGeom prst="moon">
                  <a:avLst>
                    <a:gd name="adj" fmla="val 87500"/>
                  </a:avLst>
                </a:prstGeom>
                <a:ln w="3810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88" name="Connecteur droit 187"/>
                <p:cNvCxnSpPr/>
                <p:nvPr/>
              </p:nvCxnSpPr>
              <p:spPr bwMode="auto">
                <a:xfrm rot="5400000">
                  <a:off x="-6346" y="2828463"/>
                  <a:ext cx="539490" cy="158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Connecteur droit 188"/>
                <p:cNvCxnSpPr/>
                <p:nvPr/>
              </p:nvCxnSpPr>
              <p:spPr bwMode="auto">
                <a:xfrm rot="5400000" flipV="1">
                  <a:off x="269770" y="3569469"/>
                  <a:ext cx="252290" cy="0"/>
                </a:xfrm>
                <a:prstGeom prst="line">
                  <a:avLst/>
                </a:prstGeom>
                <a:ln w="3810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Connecteur droit 189"/>
                <p:cNvCxnSpPr/>
                <p:nvPr/>
              </p:nvCxnSpPr>
              <p:spPr bwMode="auto">
                <a:xfrm rot="5400000">
                  <a:off x="383246" y="2965716"/>
                  <a:ext cx="287199" cy="158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74" name="Connecteur droit 173"/>
            <p:cNvCxnSpPr/>
            <p:nvPr/>
          </p:nvCxnSpPr>
          <p:spPr bwMode="auto">
            <a:xfrm>
              <a:off x="5457407" y="5203650"/>
              <a:ext cx="323820" cy="1588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oval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76" name="Connecteur droit 175"/>
            <p:cNvCxnSpPr/>
            <p:nvPr/>
          </p:nvCxnSpPr>
          <p:spPr bwMode="auto">
            <a:xfrm>
              <a:off x="5447883" y="5648108"/>
              <a:ext cx="828597" cy="1588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oval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82" name="ZoneTexte 181"/>
            <p:cNvSpPr txBox="1"/>
            <p:nvPr/>
          </p:nvSpPr>
          <p:spPr>
            <a:xfrm>
              <a:off x="4987565" y="5007076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0000FF"/>
                  </a:solidFill>
                </a:rPr>
                <a:t>K</a:t>
              </a:r>
            </a:p>
          </p:txBody>
        </p:sp>
        <p:sp>
          <p:nvSpPr>
            <p:cNvPr id="183" name="Ellipse 182"/>
            <p:cNvSpPr/>
            <p:nvPr/>
          </p:nvSpPr>
          <p:spPr bwMode="auto">
            <a:xfrm>
              <a:off x="5403437" y="5149680"/>
              <a:ext cx="107940" cy="10794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84" name="Ellipse 183"/>
            <p:cNvSpPr/>
            <p:nvPr/>
          </p:nvSpPr>
          <p:spPr bwMode="auto">
            <a:xfrm>
              <a:off x="5408200" y="5600488"/>
              <a:ext cx="107940" cy="10794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</p:grpSp>
      <p:sp>
        <p:nvSpPr>
          <p:cNvPr id="124" name="AutoShape 59"/>
          <p:cNvSpPr>
            <a:spLocks noChangeArrowheads="1"/>
          </p:cNvSpPr>
          <p:nvPr/>
        </p:nvSpPr>
        <p:spPr bwMode="auto">
          <a:xfrm>
            <a:off x="3143240" y="2071678"/>
            <a:ext cx="1643074" cy="571504"/>
          </a:xfrm>
          <a:prstGeom prst="wedgeRoundRectCallout">
            <a:avLst>
              <a:gd name="adj1" fmla="val -26535"/>
              <a:gd name="adj2" fmla="val -182208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ar-DZ" sz="1600" b="1" dirty="0">
                <a:solidFill>
                  <a:schemeClr val="tx1"/>
                </a:solidFill>
                <a:cs typeface="Arabic Transparent" pitchFamily="2" charset="-78"/>
              </a:rPr>
              <a:t>نستبدل بوابة النفي ببوابة أو </a:t>
            </a:r>
            <a:r>
              <a:rPr lang="ar-DZ" sz="1600" b="1" dirty="0" err="1">
                <a:solidFill>
                  <a:schemeClr val="tx1"/>
                </a:solidFill>
                <a:cs typeface="Arabic Transparent" pitchFamily="2" charset="-78"/>
              </a:rPr>
              <a:t>الاستبعادي</a:t>
            </a:r>
            <a:endParaRPr lang="fr-FR" sz="16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6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2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52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2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2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6" grpId="0"/>
      <p:bldP spid="13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000496" y="71414"/>
            <a:ext cx="5000661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انجاز الدارة المندمجة للجامع </a:t>
            </a:r>
            <a:r>
              <a:rPr lang="ar-DZ" sz="2000" b="1" u="sng" dirty="0" err="1">
                <a:solidFill>
                  <a:srgbClr val="0000FF"/>
                </a:solidFill>
                <a:cs typeface="Arabic Transparent" pitchFamily="2" charset="-78"/>
              </a:rPr>
              <a:t>واللطارح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 :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643063"/>
            <a:ext cx="8559800" cy="3851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8" name="Text Box 4"/>
          <p:cNvSpPr txBox="1">
            <a:spLocks noChangeArrowheads="1"/>
          </p:cNvSpPr>
          <p:nvPr/>
        </p:nvSpPr>
        <p:spPr bwMode="auto">
          <a:xfrm>
            <a:off x="6429388" y="71414"/>
            <a:ext cx="2524122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DZ" sz="2400" b="1" u="sng">
                <a:solidFill>
                  <a:srgbClr val="FF0000"/>
                </a:solidFill>
                <a:cs typeface="Arabic Transparent" pitchFamily="2" charset="-78"/>
              </a:rPr>
              <a:t>طرح عددين ثنائيين:</a:t>
            </a:r>
            <a:endParaRPr lang="fr-FR" sz="2400" b="1" u="sng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54629" name="Text Box 5"/>
          <p:cNvSpPr txBox="1">
            <a:spLocks noChangeArrowheads="1"/>
          </p:cNvSpPr>
          <p:nvPr/>
        </p:nvSpPr>
        <p:spPr bwMode="auto">
          <a:xfrm>
            <a:off x="1763713" y="-24"/>
            <a:ext cx="10795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r-FR" sz="2400" b="1">
                <a:solidFill>
                  <a:schemeClr val="tx1"/>
                </a:solidFill>
              </a:rPr>
              <a:t>9</a:t>
            </a:r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154630" name="Text Box 6"/>
          <p:cNvSpPr txBox="1">
            <a:spLocks noChangeArrowheads="1"/>
          </p:cNvSpPr>
          <p:nvPr/>
        </p:nvSpPr>
        <p:spPr bwMode="auto">
          <a:xfrm>
            <a:off x="1739900" y="7914"/>
            <a:ext cx="86360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r-FR" sz="2400" b="1">
                <a:solidFill>
                  <a:schemeClr val="tx1"/>
                </a:solidFill>
              </a:rPr>
              <a:t>+</a:t>
            </a:r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154631" name="Text Box 7"/>
          <p:cNvSpPr txBox="1">
            <a:spLocks noChangeArrowheads="1"/>
          </p:cNvSpPr>
          <p:nvPr/>
        </p:nvSpPr>
        <p:spPr bwMode="auto">
          <a:xfrm>
            <a:off x="2051050" y="665139"/>
            <a:ext cx="792163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r-FR" sz="2400" b="1">
                <a:solidFill>
                  <a:schemeClr val="tx1"/>
                </a:solidFill>
              </a:rPr>
              <a:t>- 3</a:t>
            </a:r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154632" name="Line 8"/>
          <p:cNvSpPr>
            <a:spLocks noChangeShapeType="1"/>
          </p:cNvSpPr>
          <p:nvPr/>
        </p:nvSpPr>
        <p:spPr bwMode="auto">
          <a:xfrm>
            <a:off x="2209800" y="1193800"/>
            <a:ext cx="936625" cy="0"/>
          </a:xfrm>
          <a:prstGeom prst="line">
            <a:avLst/>
          </a:prstGeom>
          <a:ln>
            <a:headEnd/>
            <a:tailEnd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54633" name="Text Box 9"/>
          <p:cNvSpPr txBox="1">
            <a:spLocks noChangeArrowheads="1"/>
          </p:cNvSpPr>
          <p:nvPr/>
        </p:nvSpPr>
        <p:spPr bwMode="auto">
          <a:xfrm>
            <a:off x="1865313" y="1293789"/>
            <a:ext cx="100806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r-FR" sz="2400" b="1">
                <a:solidFill>
                  <a:schemeClr val="tx1"/>
                </a:solidFill>
              </a:rPr>
              <a:t>+6</a:t>
            </a:r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154634" name="Text Box 10"/>
          <p:cNvSpPr txBox="1">
            <a:spLocks noChangeArrowheads="1"/>
          </p:cNvSpPr>
          <p:nvPr/>
        </p:nvSpPr>
        <p:spPr bwMode="auto">
          <a:xfrm>
            <a:off x="3059113" y="527026"/>
            <a:ext cx="151288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r-FR" sz="2400" b="1">
                <a:solidFill>
                  <a:schemeClr val="tx1"/>
                </a:solidFill>
              </a:rPr>
              <a:t>-(0011)</a:t>
            </a:r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154635" name="Text Box 11"/>
          <p:cNvSpPr txBox="1">
            <a:spLocks noChangeArrowheads="1"/>
          </p:cNvSpPr>
          <p:nvPr/>
        </p:nvSpPr>
        <p:spPr bwMode="auto">
          <a:xfrm>
            <a:off x="3275013" y="42839"/>
            <a:ext cx="1296987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r-FR" sz="2400" b="1">
                <a:solidFill>
                  <a:schemeClr val="tx1"/>
                </a:solidFill>
              </a:rPr>
              <a:t>(1001)</a:t>
            </a:r>
            <a:endParaRPr lang="en-US" sz="2400" b="1">
              <a:solidFill>
                <a:schemeClr val="tx1"/>
              </a:solidFill>
            </a:endParaRPr>
          </a:p>
        </p:txBody>
      </p:sp>
      <p:pic>
        <p:nvPicPr>
          <p:cNvPr id="154636" name="Picture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147888"/>
            <a:ext cx="4608513" cy="47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4637" name="Text Box 13"/>
          <p:cNvSpPr txBox="1">
            <a:spLocks noChangeArrowheads="1"/>
          </p:cNvSpPr>
          <p:nvPr/>
        </p:nvSpPr>
        <p:spPr bwMode="auto">
          <a:xfrm>
            <a:off x="1979613" y="1714488"/>
            <a:ext cx="67691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من اجل العدد السالب (3-) نستعمل  قاعدة المكمل 2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Complément à 2)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) :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4639" name="Rectangle 15"/>
          <p:cNvSpPr>
            <a:spLocks noChangeArrowheads="1"/>
          </p:cNvSpPr>
          <p:nvPr/>
        </p:nvSpPr>
        <p:spPr bwMode="auto">
          <a:xfrm>
            <a:off x="2700338" y="2795575"/>
            <a:ext cx="58769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sz="2400" b="1">
                <a:solidFill>
                  <a:schemeClr val="tx1"/>
                </a:solidFill>
                <a:cs typeface="Arabic Transparent" pitchFamily="2" charset="-78"/>
              </a:rPr>
              <a:t>المكمل 2 :  م2(</a:t>
            </a:r>
            <a:r>
              <a:rPr lang="fr-FR" sz="2400" b="1">
                <a:solidFill>
                  <a:schemeClr val="tx1"/>
                </a:solidFill>
                <a:cs typeface="Arabic Transparent" pitchFamily="2" charset="-78"/>
              </a:rPr>
              <a:t>N</a:t>
            </a:r>
            <a:r>
              <a:rPr lang="ar-DZ" sz="2400" b="1">
                <a:solidFill>
                  <a:schemeClr val="tx1"/>
                </a:solidFill>
                <a:cs typeface="Arabic Transparent" pitchFamily="2" charset="-78"/>
              </a:rPr>
              <a:t>) = م1(</a:t>
            </a:r>
            <a:r>
              <a:rPr lang="fr-FR" sz="2400" b="1">
                <a:solidFill>
                  <a:schemeClr val="tx1"/>
                </a:solidFill>
                <a:cs typeface="Arabic Transparent" pitchFamily="2" charset="-78"/>
              </a:rPr>
              <a:t>N</a:t>
            </a:r>
            <a:r>
              <a:rPr lang="ar-DZ" sz="2400" b="1">
                <a:solidFill>
                  <a:schemeClr val="tx1"/>
                </a:solidFill>
                <a:cs typeface="Arabic Transparent" pitchFamily="2" charset="-78"/>
              </a:rPr>
              <a:t>)  +  1 =  نفي(</a:t>
            </a:r>
            <a:r>
              <a:rPr lang="fr-FR" sz="2400" b="1">
                <a:solidFill>
                  <a:schemeClr val="tx1"/>
                </a:solidFill>
                <a:cs typeface="Arabic Transparent" pitchFamily="2" charset="-78"/>
              </a:rPr>
              <a:t>N</a:t>
            </a:r>
            <a:r>
              <a:rPr lang="ar-DZ" sz="2400" b="1">
                <a:solidFill>
                  <a:schemeClr val="tx1"/>
                </a:solidFill>
                <a:cs typeface="Arabic Transparent" pitchFamily="2" charset="-78"/>
              </a:rPr>
              <a:t>) + 1  </a:t>
            </a:r>
            <a:endParaRPr lang="fr-FR" sz="2400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4640" name="Line 16"/>
          <p:cNvSpPr>
            <a:spLocks noChangeShapeType="1"/>
          </p:cNvSpPr>
          <p:nvPr/>
        </p:nvSpPr>
        <p:spPr bwMode="auto">
          <a:xfrm>
            <a:off x="6804025" y="3227388"/>
            <a:ext cx="0" cy="360362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54641" name="Line 17"/>
          <p:cNvSpPr>
            <a:spLocks noChangeShapeType="1"/>
          </p:cNvSpPr>
          <p:nvPr/>
        </p:nvSpPr>
        <p:spPr bwMode="auto">
          <a:xfrm>
            <a:off x="5724525" y="3227388"/>
            <a:ext cx="0" cy="360362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54643" name="Rectangle 19"/>
          <p:cNvSpPr>
            <a:spLocks noChangeArrowheads="1"/>
          </p:cNvSpPr>
          <p:nvPr/>
        </p:nvSpPr>
        <p:spPr bwMode="auto">
          <a:xfrm>
            <a:off x="6516688" y="3579800"/>
            <a:ext cx="8651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المكمل 2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4644" name="Rectangle 20"/>
          <p:cNvSpPr>
            <a:spLocks noChangeArrowheads="1"/>
          </p:cNvSpPr>
          <p:nvPr/>
        </p:nvSpPr>
        <p:spPr bwMode="auto">
          <a:xfrm>
            <a:off x="5292725" y="3586150"/>
            <a:ext cx="8651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المكمل 1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4645" name="Text Box 21"/>
          <p:cNvSpPr txBox="1">
            <a:spLocks noChangeArrowheads="1"/>
          </p:cNvSpPr>
          <p:nvPr/>
        </p:nvSpPr>
        <p:spPr bwMode="auto">
          <a:xfrm>
            <a:off x="3109913" y="1236639"/>
            <a:ext cx="1441450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r-FR" sz="2400" b="1">
                <a:solidFill>
                  <a:schemeClr val="tx1"/>
                </a:solidFill>
              </a:rPr>
              <a:t>=(</a:t>
            </a:r>
            <a:r>
              <a:rPr lang="ar-DZ" sz="2400" b="1">
                <a:solidFill>
                  <a:schemeClr val="tx1"/>
                </a:solidFill>
              </a:rPr>
              <a:t>   ؟   </a:t>
            </a:r>
            <a:r>
              <a:rPr lang="fr-FR" sz="2400" b="1">
                <a:solidFill>
                  <a:schemeClr val="tx1"/>
                </a:solidFill>
              </a:rPr>
              <a:t>)</a:t>
            </a:r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154646" name="Text Box 22"/>
          <p:cNvSpPr txBox="1">
            <a:spLocks noChangeArrowheads="1"/>
          </p:cNvSpPr>
          <p:nvPr/>
        </p:nvSpPr>
        <p:spPr bwMode="auto">
          <a:xfrm>
            <a:off x="1547813" y="474639"/>
            <a:ext cx="576262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r-FR" sz="2400" b="1">
                <a:solidFill>
                  <a:schemeClr val="tx1"/>
                </a:solidFill>
              </a:rPr>
              <a:t>+</a:t>
            </a:r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154647" name="Text Box 23"/>
          <p:cNvSpPr txBox="1">
            <a:spLocks noChangeArrowheads="1"/>
          </p:cNvSpPr>
          <p:nvPr/>
        </p:nvSpPr>
        <p:spPr bwMode="auto">
          <a:xfrm>
            <a:off x="1785918" y="4648188"/>
            <a:ext cx="681833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ـ من اجل إيجاد مكمل1 تطبيقيا نستعمل البوابة ” أو ألا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ستبعادي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أو النفي“. (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NON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) 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4648" name="Text Box 24"/>
          <p:cNvSpPr txBox="1">
            <a:spLocks noChangeArrowheads="1"/>
          </p:cNvSpPr>
          <p:nvPr/>
        </p:nvSpPr>
        <p:spPr bwMode="auto">
          <a:xfrm>
            <a:off x="4932363" y="4235438"/>
            <a:ext cx="36718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ـ من اجل إيجاد مكمل1 ننفي العدد الثنائي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54649" name="Text Box 25"/>
          <p:cNvSpPr txBox="1">
            <a:spLocks noChangeArrowheads="1"/>
          </p:cNvSpPr>
          <p:nvPr/>
        </p:nvSpPr>
        <p:spPr bwMode="auto">
          <a:xfrm>
            <a:off x="7812088" y="5314938"/>
            <a:ext cx="10429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DZ" b="1">
                <a:solidFill>
                  <a:schemeClr val="tx1"/>
                </a:solidFill>
              </a:rPr>
              <a:t>مثال :</a:t>
            </a:r>
            <a:endParaRPr lang="fr-FR" b="1">
              <a:solidFill>
                <a:schemeClr val="tx1"/>
              </a:solidFill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269875" y="5114913"/>
            <a:ext cx="3240088" cy="366712"/>
            <a:chOff x="521" y="3612"/>
            <a:chExt cx="2041" cy="231"/>
          </a:xfrm>
          <a:noFill/>
        </p:grpSpPr>
        <p:sp>
          <p:nvSpPr>
            <p:cNvPr id="117789" name="Text Box 26"/>
            <p:cNvSpPr txBox="1">
              <a:spLocks noChangeArrowheads="1"/>
            </p:cNvSpPr>
            <p:nvPr/>
          </p:nvSpPr>
          <p:spPr bwMode="auto">
            <a:xfrm>
              <a:off x="521" y="3612"/>
              <a:ext cx="2041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rtl="1">
                <a:spcBef>
                  <a:spcPct val="50000"/>
                </a:spcBef>
                <a:defRPr/>
              </a:pPr>
              <a:r>
                <a:rPr lang="fr-FR" b="1">
                  <a:solidFill>
                    <a:schemeClr val="tx1"/>
                  </a:solidFill>
                </a:rPr>
                <a:t>C1(1010) = (1010) =(0101)</a:t>
              </a: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17790" name="Line 28"/>
            <p:cNvSpPr>
              <a:spLocks noChangeShapeType="1"/>
            </p:cNvSpPr>
            <p:nvPr/>
          </p:nvSpPr>
          <p:spPr bwMode="auto">
            <a:xfrm>
              <a:off x="1383" y="3636"/>
              <a:ext cx="3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250825" y="5524488"/>
            <a:ext cx="3240088" cy="366712"/>
            <a:chOff x="509" y="3870"/>
            <a:chExt cx="2041" cy="231"/>
          </a:xfrm>
          <a:noFill/>
        </p:grpSpPr>
        <p:sp>
          <p:nvSpPr>
            <p:cNvPr id="117787" name="Text Box 29"/>
            <p:cNvSpPr txBox="1">
              <a:spLocks noChangeArrowheads="1"/>
            </p:cNvSpPr>
            <p:nvPr/>
          </p:nvSpPr>
          <p:spPr bwMode="auto">
            <a:xfrm>
              <a:off x="509" y="3870"/>
              <a:ext cx="2041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rtl="1">
                <a:spcBef>
                  <a:spcPct val="50000"/>
                </a:spcBef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C1(1010) = (1100) =(0011)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17788" name="Line 30"/>
            <p:cNvSpPr>
              <a:spLocks noChangeShapeType="1"/>
            </p:cNvSpPr>
            <p:nvPr/>
          </p:nvSpPr>
          <p:spPr bwMode="auto">
            <a:xfrm>
              <a:off x="1371" y="3894"/>
              <a:ext cx="3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1979613" y="4235438"/>
            <a:ext cx="3240087" cy="366712"/>
            <a:chOff x="1247" y="3113"/>
            <a:chExt cx="2041" cy="231"/>
          </a:xfrm>
          <a:noFill/>
        </p:grpSpPr>
        <p:sp>
          <p:nvSpPr>
            <p:cNvPr id="117785" name="Text Box 31"/>
            <p:cNvSpPr txBox="1">
              <a:spLocks noChangeArrowheads="1"/>
            </p:cNvSpPr>
            <p:nvPr/>
          </p:nvSpPr>
          <p:spPr bwMode="auto">
            <a:xfrm>
              <a:off x="1247" y="3113"/>
              <a:ext cx="2041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rtl="1">
                <a:spcBef>
                  <a:spcPct val="50000"/>
                </a:spcBef>
                <a:defRPr/>
              </a:pPr>
              <a:r>
                <a:rPr lang="fr-FR" b="1">
                  <a:solidFill>
                    <a:schemeClr val="tx1"/>
                  </a:solidFill>
                </a:rPr>
                <a:t>C1(N) = (N)</a:t>
              </a: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17786" name="Line 32"/>
            <p:cNvSpPr>
              <a:spLocks noChangeShapeType="1"/>
            </p:cNvSpPr>
            <p:nvPr/>
          </p:nvSpPr>
          <p:spPr bwMode="auto">
            <a:xfrm>
              <a:off x="1882" y="3137"/>
              <a:ext cx="13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5143504" y="785794"/>
            <a:ext cx="35274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مثال : إيجاد مكمل2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C2(N)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للعدد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–(3)</a:t>
            </a:r>
          </a:p>
        </p:txBody>
      </p: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5429256" y="6143644"/>
            <a:ext cx="35274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إيجاد مكمل2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C2(1010)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للعدد 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(1010)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: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58982" y="6000768"/>
            <a:ext cx="338432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2"/>
                </a:solidFill>
              </a:rPr>
              <a:t>C2(1010) = (0101) + 1 =(0110)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4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4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54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54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54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4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54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54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54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54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54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54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54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154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8" dur="500"/>
                                        <p:tgtEl>
                                          <p:spTgt spid="154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154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500"/>
                                        <p:tgtEl>
                                          <p:spTgt spid="154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6" dur="500"/>
                                        <p:tgtEl>
                                          <p:spTgt spid="154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154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2" name="Text Box 4"/>
          <p:cNvSpPr txBox="1">
            <a:spLocks noChangeArrowheads="1"/>
          </p:cNvSpPr>
          <p:nvPr/>
        </p:nvSpPr>
        <p:spPr bwMode="auto">
          <a:xfrm>
            <a:off x="5221288" y="182563"/>
            <a:ext cx="35274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مثال : ايجاد مكمل2 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C2(N)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للعدد 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–(3)</a:t>
            </a:r>
          </a:p>
        </p:txBody>
      </p:sp>
      <p:grpSp>
        <p:nvGrpSpPr>
          <p:cNvPr id="2" name="Group 72"/>
          <p:cNvGrpSpPr>
            <a:grpSpLocks/>
          </p:cNvGrpSpPr>
          <p:nvPr/>
        </p:nvGrpSpPr>
        <p:grpSpPr bwMode="auto">
          <a:xfrm>
            <a:off x="611188" y="2873375"/>
            <a:ext cx="5267325" cy="477838"/>
            <a:chOff x="385" y="1810"/>
            <a:chExt cx="3318" cy="301"/>
          </a:xfrm>
          <a:noFill/>
        </p:grpSpPr>
        <p:sp>
          <p:nvSpPr>
            <p:cNvPr id="118828" name="Text Box 15"/>
            <p:cNvSpPr txBox="1">
              <a:spLocks noChangeArrowheads="1"/>
            </p:cNvSpPr>
            <p:nvPr/>
          </p:nvSpPr>
          <p:spPr bwMode="auto">
            <a:xfrm>
              <a:off x="385" y="1810"/>
              <a:ext cx="817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C2(N) =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18829" name="Text Box 16"/>
            <p:cNvSpPr txBox="1">
              <a:spLocks noChangeArrowheads="1"/>
            </p:cNvSpPr>
            <p:nvPr/>
          </p:nvSpPr>
          <p:spPr bwMode="auto">
            <a:xfrm>
              <a:off x="1111" y="1823"/>
              <a:ext cx="953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C1(N)</a:t>
              </a:r>
              <a:r>
                <a:rPr lang="en-US" sz="2400" b="1">
                  <a:solidFill>
                    <a:schemeClr val="tx1"/>
                  </a:solidFill>
                </a:rPr>
                <a:t> </a:t>
              </a:r>
              <a:r>
                <a:rPr lang="fr-FR" sz="2400" b="1">
                  <a:solidFill>
                    <a:schemeClr val="tx1"/>
                  </a:solidFill>
                </a:rPr>
                <a:t>+1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18830" name="Text Box 17"/>
            <p:cNvSpPr txBox="1">
              <a:spLocks noChangeArrowheads="1"/>
            </p:cNvSpPr>
            <p:nvPr/>
          </p:nvSpPr>
          <p:spPr bwMode="auto">
            <a:xfrm>
              <a:off x="1861" y="1823"/>
              <a:ext cx="1134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=(1100) +1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18831" name="Text Box 18"/>
            <p:cNvSpPr txBox="1">
              <a:spLocks noChangeArrowheads="1"/>
            </p:cNvSpPr>
            <p:nvPr/>
          </p:nvSpPr>
          <p:spPr bwMode="auto">
            <a:xfrm>
              <a:off x="2841" y="1814"/>
              <a:ext cx="862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=(1101)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</p:grpSp>
      <p:sp>
        <p:nvSpPr>
          <p:cNvPr id="155678" name="Text Box 30"/>
          <p:cNvSpPr txBox="1">
            <a:spLocks noChangeArrowheads="1"/>
          </p:cNvSpPr>
          <p:nvPr/>
        </p:nvSpPr>
        <p:spPr bwMode="auto">
          <a:xfrm>
            <a:off x="4716463" y="620713"/>
            <a:ext cx="352742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ـ ايجاد مكمل1 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C1(N)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للعدد 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–(3)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: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3" name="Group 69"/>
          <p:cNvGrpSpPr>
            <a:grpSpLocks/>
          </p:cNvGrpSpPr>
          <p:nvPr/>
        </p:nvGrpSpPr>
        <p:grpSpPr bwMode="auto">
          <a:xfrm>
            <a:off x="558800" y="1030288"/>
            <a:ext cx="5257800" cy="479425"/>
            <a:chOff x="352" y="649"/>
            <a:chExt cx="3312" cy="302"/>
          </a:xfrm>
          <a:noFill/>
        </p:grpSpPr>
        <p:sp>
          <p:nvSpPr>
            <p:cNvPr id="118823" name="Text Box 5"/>
            <p:cNvSpPr txBox="1">
              <a:spLocks noChangeArrowheads="1"/>
            </p:cNvSpPr>
            <p:nvPr/>
          </p:nvSpPr>
          <p:spPr bwMode="auto">
            <a:xfrm>
              <a:off x="352" y="649"/>
              <a:ext cx="940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C1(- 3) =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18824" name="Text Box 10"/>
            <p:cNvSpPr txBox="1">
              <a:spLocks noChangeArrowheads="1"/>
            </p:cNvSpPr>
            <p:nvPr/>
          </p:nvSpPr>
          <p:spPr bwMode="auto">
            <a:xfrm>
              <a:off x="2620" y="663"/>
              <a:ext cx="1044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= (1100)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18825" name="Text Box 31"/>
            <p:cNvSpPr txBox="1">
              <a:spLocks noChangeArrowheads="1"/>
            </p:cNvSpPr>
            <p:nvPr/>
          </p:nvSpPr>
          <p:spPr bwMode="auto">
            <a:xfrm>
              <a:off x="1006" y="654"/>
              <a:ext cx="1122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C1(0011)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18826" name="Text Box 32"/>
            <p:cNvSpPr txBox="1">
              <a:spLocks noChangeArrowheads="1"/>
            </p:cNvSpPr>
            <p:nvPr/>
          </p:nvSpPr>
          <p:spPr bwMode="auto">
            <a:xfrm>
              <a:off x="1779" y="661"/>
              <a:ext cx="1122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= (0011)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18827" name="Line 34"/>
            <p:cNvSpPr>
              <a:spLocks noChangeShapeType="1"/>
            </p:cNvSpPr>
            <p:nvPr/>
          </p:nvSpPr>
          <p:spPr bwMode="auto">
            <a:xfrm>
              <a:off x="2357" y="699"/>
              <a:ext cx="45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4" name="Group 70"/>
          <p:cNvGrpSpPr>
            <a:grpSpLocks/>
          </p:cNvGrpSpPr>
          <p:nvPr/>
        </p:nvGrpSpPr>
        <p:grpSpPr bwMode="auto">
          <a:xfrm>
            <a:off x="755650" y="1773238"/>
            <a:ext cx="2468563" cy="457200"/>
            <a:chOff x="476" y="1117"/>
            <a:chExt cx="1555" cy="288"/>
          </a:xfrm>
          <a:noFill/>
        </p:grpSpPr>
        <p:sp>
          <p:nvSpPr>
            <p:cNvPr id="118821" name="Text Box 35"/>
            <p:cNvSpPr txBox="1">
              <a:spLocks noChangeArrowheads="1"/>
            </p:cNvSpPr>
            <p:nvPr/>
          </p:nvSpPr>
          <p:spPr bwMode="auto">
            <a:xfrm>
              <a:off x="476" y="1117"/>
              <a:ext cx="940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C1(- 3) =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18822" name="Text Box 36"/>
            <p:cNvSpPr txBox="1">
              <a:spLocks noChangeArrowheads="1"/>
            </p:cNvSpPr>
            <p:nvPr/>
          </p:nvSpPr>
          <p:spPr bwMode="auto">
            <a:xfrm>
              <a:off x="1214" y="1117"/>
              <a:ext cx="817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 (1100)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</p:grpSp>
      <p:sp>
        <p:nvSpPr>
          <p:cNvPr id="155685" name="Text Box 37"/>
          <p:cNvSpPr txBox="1">
            <a:spLocks noChangeArrowheads="1"/>
          </p:cNvSpPr>
          <p:nvPr/>
        </p:nvSpPr>
        <p:spPr bwMode="auto">
          <a:xfrm>
            <a:off x="4932363" y="2276475"/>
            <a:ext cx="35274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ـ ايجاد مكمل2 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C2(N)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للعدد 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–(3)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: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5" name="Group 73"/>
          <p:cNvGrpSpPr>
            <a:grpSpLocks/>
          </p:cNvGrpSpPr>
          <p:nvPr/>
        </p:nvGrpSpPr>
        <p:grpSpPr bwMode="auto">
          <a:xfrm>
            <a:off x="107950" y="3789363"/>
            <a:ext cx="1323975" cy="1193800"/>
            <a:chOff x="68" y="2387"/>
            <a:chExt cx="834" cy="752"/>
          </a:xfrm>
          <a:noFill/>
        </p:grpSpPr>
        <p:sp>
          <p:nvSpPr>
            <p:cNvPr id="118816" name="Text Box 38"/>
            <p:cNvSpPr txBox="1">
              <a:spLocks noChangeArrowheads="1"/>
            </p:cNvSpPr>
            <p:nvPr/>
          </p:nvSpPr>
          <p:spPr bwMode="auto">
            <a:xfrm>
              <a:off x="83" y="2387"/>
              <a:ext cx="680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9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18817" name="Text Box 39"/>
            <p:cNvSpPr txBox="1">
              <a:spLocks noChangeArrowheads="1"/>
            </p:cNvSpPr>
            <p:nvPr/>
          </p:nvSpPr>
          <p:spPr bwMode="auto">
            <a:xfrm>
              <a:off x="68" y="2392"/>
              <a:ext cx="544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+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18818" name="Text Box 40"/>
            <p:cNvSpPr txBox="1">
              <a:spLocks noChangeArrowheads="1"/>
            </p:cNvSpPr>
            <p:nvPr/>
          </p:nvSpPr>
          <p:spPr bwMode="auto">
            <a:xfrm>
              <a:off x="264" y="2806"/>
              <a:ext cx="499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- 3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18819" name="Line 41"/>
            <p:cNvSpPr>
              <a:spLocks noChangeShapeType="1"/>
            </p:cNvSpPr>
            <p:nvPr/>
          </p:nvSpPr>
          <p:spPr bwMode="auto">
            <a:xfrm>
              <a:off x="312" y="3139"/>
              <a:ext cx="59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18820" name="Text Box 43"/>
            <p:cNvSpPr txBox="1">
              <a:spLocks noChangeArrowheads="1"/>
            </p:cNvSpPr>
            <p:nvPr/>
          </p:nvSpPr>
          <p:spPr bwMode="auto">
            <a:xfrm>
              <a:off x="121" y="2635"/>
              <a:ext cx="31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b="1">
                  <a:solidFill>
                    <a:schemeClr val="tx1"/>
                  </a:solidFill>
                </a:rPr>
                <a:t>+</a:t>
              </a:r>
              <a:endParaRPr lang="en-US" b="1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 74"/>
          <p:cNvGrpSpPr>
            <a:grpSpLocks/>
          </p:cNvGrpSpPr>
          <p:nvPr/>
        </p:nvGrpSpPr>
        <p:grpSpPr bwMode="auto">
          <a:xfrm>
            <a:off x="1787525" y="3781425"/>
            <a:ext cx="1344613" cy="1193800"/>
            <a:chOff x="1126" y="2382"/>
            <a:chExt cx="847" cy="752"/>
          </a:xfrm>
          <a:noFill/>
        </p:grpSpPr>
        <p:sp>
          <p:nvSpPr>
            <p:cNvPr id="118811" name="Text Box 50"/>
            <p:cNvSpPr txBox="1">
              <a:spLocks noChangeArrowheads="1"/>
            </p:cNvSpPr>
            <p:nvPr/>
          </p:nvSpPr>
          <p:spPr bwMode="auto">
            <a:xfrm>
              <a:off x="1141" y="2382"/>
              <a:ext cx="680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9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18812" name="Text Box 51"/>
            <p:cNvSpPr txBox="1">
              <a:spLocks noChangeArrowheads="1"/>
            </p:cNvSpPr>
            <p:nvPr/>
          </p:nvSpPr>
          <p:spPr bwMode="auto">
            <a:xfrm>
              <a:off x="1126" y="2387"/>
              <a:ext cx="544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+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18813" name="Text Box 52"/>
            <p:cNvSpPr txBox="1">
              <a:spLocks noChangeArrowheads="1"/>
            </p:cNvSpPr>
            <p:nvPr/>
          </p:nvSpPr>
          <p:spPr bwMode="auto">
            <a:xfrm>
              <a:off x="1126" y="2801"/>
              <a:ext cx="847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C2(- 3)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18814" name="Line 53"/>
            <p:cNvSpPr>
              <a:spLocks noChangeShapeType="1"/>
            </p:cNvSpPr>
            <p:nvPr/>
          </p:nvSpPr>
          <p:spPr bwMode="auto">
            <a:xfrm>
              <a:off x="1370" y="3134"/>
              <a:ext cx="59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18815" name="Text Box 55"/>
            <p:cNvSpPr txBox="1">
              <a:spLocks noChangeArrowheads="1"/>
            </p:cNvSpPr>
            <p:nvPr/>
          </p:nvSpPr>
          <p:spPr bwMode="auto">
            <a:xfrm>
              <a:off x="1167" y="2630"/>
              <a:ext cx="31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b="1">
                  <a:solidFill>
                    <a:schemeClr val="tx1"/>
                  </a:solidFill>
                </a:rPr>
                <a:t>+</a:t>
              </a:r>
              <a:endParaRPr lang="en-US" b="1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75"/>
          <p:cNvGrpSpPr>
            <a:grpSpLocks/>
          </p:cNvGrpSpPr>
          <p:nvPr/>
        </p:nvGrpSpPr>
        <p:grpSpPr bwMode="auto">
          <a:xfrm>
            <a:off x="3587750" y="3884613"/>
            <a:ext cx="1509713" cy="1079500"/>
            <a:chOff x="2260" y="2447"/>
            <a:chExt cx="951" cy="680"/>
          </a:xfrm>
          <a:noFill/>
        </p:grpSpPr>
        <p:sp>
          <p:nvSpPr>
            <p:cNvPr id="118807" name="Line 22"/>
            <p:cNvSpPr>
              <a:spLocks noChangeShapeType="1"/>
            </p:cNvSpPr>
            <p:nvPr/>
          </p:nvSpPr>
          <p:spPr bwMode="auto">
            <a:xfrm>
              <a:off x="2575" y="3127"/>
              <a:ext cx="59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18808" name="Text Box 24"/>
            <p:cNvSpPr txBox="1">
              <a:spLocks noChangeArrowheads="1"/>
            </p:cNvSpPr>
            <p:nvPr/>
          </p:nvSpPr>
          <p:spPr bwMode="auto">
            <a:xfrm>
              <a:off x="2439" y="2447"/>
              <a:ext cx="772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 (1001)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18809" name="Text Box 25"/>
            <p:cNvSpPr txBox="1">
              <a:spLocks noChangeArrowheads="1"/>
            </p:cNvSpPr>
            <p:nvPr/>
          </p:nvSpPr>
          <p:spPr bwMode="auto">
            <a:xfrm>
              <a:off x="2439" y="2810"/>
              <a:ext cx="772" cy="28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2400" b="1">
                  <a:solidFill>
                    <a:schemeClr val="tx1"/>
                  </a:solidFill>
                </a:rPr>
                <a:t> (1101)</a:t>
              </a:r>
              <a:endParaRPr lang="en-US" sz="2400" b="1">
                <a:solidFill>
                  <a:schemeClr val="tx1"/>
                </a:solidFill>
              </a:endParaRPr>
            </a:p>
          </p:txBody>
        </p:sp>
        <p:sp>
          <p:nvSpPr>
            <p:cNvPr id="118810" name="Text Box 56"/>
            <p:cNvSpPr txBox="1">
              <a:spLocks noChangeArrowheads="1"/>
            </p:cNvSpPr>
            <p:nvPr/>
          </p:nvSpPr>
          <p:spPr bwMode="auto">
            <a:xfrm>
              <a:off x="2260" y="2652"/>
              <a:ext cx="31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b="1">
                  <a:solidFill>
                    <a:schemeClr val="tx1"/>
                  </a:solidFill>
                </a:rPr>
                <a:t>+</a:t>
              </a:r>
              <a:endParaRPr lang="en-US" b="1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7"/>
          <p:cNvGrpSpPr>
            <a:grpSpLocks/>
          </p:cNvGrpSpPr>
          <p:nvPr/>
        </p:nvGrpSpPr>
        <p:grpSpPr bwMode="auto">
          <a:xfrm>
            <a:off x="5607050" y="3378200"/>
            <a:ext cx="2992438" cy="2159000"/>
            <a:chOff x="3532" y="2128"/>
            <a:chExt cx="1885" cy="1360"/>
          </a:xfrm>
          <a:noFill/>
        </p:grpSpPr>
        <p:sp>
          <p:nvSpPr>
            <p:cNvPr id="118799" name="Text Box 61"/>
            <p:cNvSpPr txBox="1">
              <a:spLocks noChangeArrowheads="1"/>
            </p:cNvSpPr>
            <p:nvPr/>
          </p:nvSpPr>
          <p:spPr bwMode="auto">
            <a:xfrm>
              <a:off x="3532" y="2666"/>
              <a:ext cx="318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b="1">
                  <a:solidFill>
                    <a:schemeClr val="tx1"/>
                  </a:solidFill>
                </a:rPr>
                <a:t>+</a:t>
              </a:r>
              <a:endParaRPr lang="en-US" b="1">
                <a:solidFill>
                  <a:schemeClr val="tx1"/>
                </a:solidFill>
              </a:endParaRPr>
            </a:p>
          </p:txBody>
        </p:sp>
        <p:grpSp>
          <p:nvGrpSpPr>
            <p:cNvPr id="9" name="Group 76"/>
            <p:cNvGrpSpPr>
              <a:grpSpLocks/>
            </p:cNvGrpSpPr>
            <p:nvPr/>
          </p:nvGrpSpPr>
          <p:grpSpPr bwMode="auto">
            <a:xfrm>
              <a:off x="3711" y="2128"/>
              <a:ext cx="1706" cy="1360"/>
              <a:chOff x="3711" y="2128"/>
              <a:chExt cx="1706" cy="1360"/>
            </a:xfrm>
            <a:grpFill/>
          </p:grpSpPr>
          <p:sp>
            <p:nvSpPr>
              <p:cNvPr id="118804" name="Text Box 60"/>
              <p:cNvSpPr txBox="1">
                <a:spLocks noChangeArrowheads="1"/>
              </p:cNvSpPr>
              <p:nvPr/>
            </p:nvSpPr>
            <p:spPr bwMode="auto">
              <a:xfrm>
                <a:off x="3711" y="3096"/>
                <a:ext cx="772" cy="288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r">
                  <a:spcBef>
                    <a:spcPct val="50000"/>
                  </a:spcBef>
                  <a:defRPr/>
                </a:pPr>
                <a:r>
                  <a:rPr lang="fr-FR" sz="2400" b="1" dirty="0">
                    <a:solidFill>
                      <a:schemeClr val="tx1"/>
                    </a:solidFill>
                  </a:rPr>
                  <a:t> (0110)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8801" name="Line 57"/>
              <p:cNvSpPr>
                <a:spLocks noChangeShapeType="1"/>
              </p:cNvSpPr>
              <p:nvPr/>
            </p:nvSpPr>
            <p:spPr bwMode="auto">
              <a:xfrm>
                <a:off x="3847" y="3129"/>
                <a:ext cx="59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18802" name="Text Box 58"/>
              <p:cNvSpPr txBox="1">
                <a:spLocks noChangeArrowheads="1"/>
              </p:cNvSpPr>
              <p:nvPr/>
            </p:nvSpPr>
            <p:spPr bwMode="auto">
              <a:xfrm>
                <a:off x="3711" y="2449"/>
                <a:ext cx="772" cy="288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r">
                  <a:spcBef>
                    <a:spcPct val="50000"/>
                  </a:spcBef>
                  <a:defRPr/>
                </a:pPr>
                <a:r>
                  <a:rPr lang="fr-FR" sz="2400" b="1">
                    <a:solidFill>
                      <a:schemeClr val="tx1"/>
                    </a:solidFill>
                  </a:rPr>
                  <a:t> (1001)</a:t>
                </a:r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18803" name="Text Box 59"/>
              <p:cNvSpPr txBox="1">
                <a:spLocks noChangeArrowheads="1"/>
              </p:cNvSpPr>
              <p:nvPr/>
            </p:nvSpPr>
            <p:spPr bwMode="auto">
              <a:xfrm>
                <a:off x="3711" y="2812"/>
                <a:ext cx="772" cy="288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r">
                  <a:spcBef>
                    <a:spcPct val="50000"/>
                  </a:spcBef>
                  <a:defRPr/>
                </a:pPr>
                <a:r>
                  <a:rPr lang="fr-FR" sz="2400" b="1">
                    <a:solidFill>
                      <a:schemeClr val="tx1"/>
                    </a:solidFill>
                  </a:rPr>
                  <a:t> (1101)</a:t>
                </a:r>
                <a:endParaRPr lang="en-US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18805" name="Text Box 63"/>
              <p:cNvSpPr txBox="1">
                <a:spLocks noChangeArrowheads="1"/>
              </p:cNvSpPr>
              <p:nvPr/>
            </p:nvSpPr>
            <p:spPr bwMode="auto">
              <a:xfrm>
                <a:off x="3887" y="2320"/>
                <a:ext cx="408" cy="231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r">
                  <a:spcBef>
                    <a:spcPct val="50000"/>
                  </a:spcBef>
                  <a:defRPr/>
                </a:pPr>
                <a:r>
                  <a:rPr lang="fr-FR" b="1">
                    <a:solidFill>
                      <a:schemeClr val="tx1"/>
                    </a:solidFill>
                  </a:rPr>
                  <a:t>1</a:t>
                </a:r>
                <a:endParaRPr lang="en-US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18806" name="Arc 64"/>
              <p:cNvSpPr>
                <a:spLocks/>
              </p:cNvSpPr>
              <p:nvPr/>
            </p:nvSpPr>
            <p:spPr bwMode="auto">
              <a:xfrm rot="2456445">
                <a:off x="4055" y="2128"/>
                <a:ext cx="1362" cy="1360"/>
              </a:xfrm>
              <a:custGeom>
                <a:avLst/>
                <a:gdLst>
                  <a:gd name="T0" fmla="*/ 0 w 43197"/>
                  <a:gd name="T1" fmla="*/ 0 h 43194"/>
                  <a:gd name="T2" fmla="*/ 0 w 43197"/>
                  <a:gd name="T3" fmla="*/ 0 h 43194"/>
                  <a:gd name="T4" fmla="*/ 0 w 43197"/>
                  <a:gd name="T5" fmla="*/ 0 h 43194"/>
                  <a:gd name="T6" fmla="*/ 0 60000 65536"/>
                  <a:gd name="T7" fmla="*/ 0 60000 65536"/>
                  <a:gd name="T8" fmla="*/ 0 60000 65536"/>
                  <a:gd name="T9" fmla="*/ 0 w 43197"/>
                  <a:gd name="T10" fmla="*/ 0 h 43194"/>
                  <a:gd name="T11" fmla="*/ 43197 w 43197"/>
                  <a:gd name="T12" fmla="*/ 43194 h 4319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197" h="43194" fill="none" extrusionOk="0">
                    <a:moveTo>
                      <a:pt x="-1" y="21246"/>
                    </a:moveTo>
                    <a:cubicBezTo>
                      <a:pt x="192" y="9456"/>
                      <a:pt x="9805" y="-1"/>
                      <a:pt x="21597" y="0"/>
                    </a:cubicBezTo>
                    <a:cubicBezTo>
                      <a:pt x="33526" y="0"/>
                      <a:pt x="43197" y="9670"/>
                      <a:pt x="43197" y="21600"/>
                    </a:cubicBezTo>
                    <a:cubicBezTo>
                      <a:pt x="43197" y="33332"/>
                      <a:pt x="33831" y="42919"/>
                      <a:pt x="22102" y="43194"/>
                    </a:cubicBezTo>
                  </a:path>
                  <a:path w="43197" h="43194" stroke="0" extrusionOk="0">
                    <a:moveTo>
                      <a:pt x="-1" y="21246"/>
                    </a:moveTo>
                    <a:cubicBezTo>
                      <a:pt x="192" y="9456"/>
                      <a:pt x="9805" y="-1"/>
                      <a:pt x="21597" y="0"/>
                    </a:cubicBezTo>
                    <a:cubicBezTo>
                      <a:pt x="33526" y="0"/>
                      <a:pt x="43197" y="9670"/>
                      <a:pt x="43197" y="21600"/>
                    </a:cubicBezTo>
                    <a:cubicBezTo>
                      <a:pt x="43197" y="33332"/>
                      <a:pt x="33831" y="42919"/>
                      <a:pt x="22102" y="43194"/>
                    </a:cubicBezTo>
                    <a:lnTo>
                      <a:pt x="21597" y="21600"/>
                    </a:lnTo>
                    <a:close/>
                  </a:path>
                </a:pathLst>
              </a:custGeom>
              <a:grpFill/>
              <a:ln>
                <a:headEnd type="triangle" w="med" len="med"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55715" name="Text Box 67"/>
          <p:cNvSpPr txBox="1">
            <a:spLocks noChangeArrowheads="1"/>
          </p:cNvSpPr>
          <p:nvPr/>
        </p:nvSpPr>
        <p:spPr bwMode="auto">
          <a:xfrm>
            <a:off x="7283450" y="5795963"/>
            <a:ext cx="1860550" cy="3968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rtl="1">
              <a:spcBef>
                <a:spcPct val="50000"/>
              </a:spcBef>
              <a:defRPr/>
            </a:pPr>
            <a:r>
              <a:rPr lang="fr-FR" sz="2000" b="1">
                <a:solidFill>
                  <a:srgbClr val="0000FF"/>
                </a:solidFill>
              </a:rPr>
              <a:t>(0110)</a:t>
            </a:r>
            <a:r>
              <a:rPr lang="fr-FR" sz="2000" b="1" baseline="-25000">
                <a:solidFill>
                  <a:srgbClr val="0000FF"/>
                </a:solidFill>
              </a:rPr>
              <a:t>2</a:t>
            </a:r>
            <a:r>
              <a:rPr lang="fr-FR" sz="2000" b="1">
                <a:solidFill>
                  <a:srgbClr val="0000FF"/>
                </a:solidFill>
              </a:rPr>
              <a:t> = (6)</a:t>
            </a:r>
            <a:r>
              <a:rPr lang="fr-FR" sz="2000" b="1" baseline="-25000">
                <a:solidFill>
                  <a:srgbClr val="0000FF"/>
                </a:solidFill>
              </a:rPr>
              <a:t>10</a:t>
            </a:r>
            <a:endParaRPr lang="en-US" sz="2000" b="1">
              <a:solidFill>
                <a:srgbClr val="0000FF"/>
              </a:solidFill>
            </a:endParaRPr>
          </a:p>
        </p:txBody>
      </p:sp>
      <p:sp>
        <p:nvSpPr>
          <p:cNvPr id="155716" name="Text Box 68"/>
          <p:cNvSpPr txBox="1">
            <a:spLocks noChangeArrowheads="1"/>
          </p:cNvSpPr>
          <p:nvPr/>
        </p:nvSpPr>
        <p:spPr bwMode="auto">
          <a:xfrm>
            <a:off x="2555875" y="6021388"/>
            <a:ext cx="3455988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DZ" sz="3600" b="1" dirty="0">
                <a:solidFill>
                  <a:srgbClr val="FF3300"/>
                </a:solidFill>
              </a:rPr>
              <a:t>إذن : 6 = 3 - 9</a:t>
            </a:r>
            <a:endParaRPr lang="fr-FR" sz="3600" b="1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5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55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55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5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:\Sans titre4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561975"/>
            <a:ext cx="9158288" cy="572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714744" y="99932"/>
            <a:ext cx="5286413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انجاز الدارة المندمجة للطارح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r>
              <a:rPr lang="fr-FR" sz="2000" b="1" u="sng" dirty="0">
                <a:solidFill>
                  <a:schemeClr val="tx1"/>
                </a:solidFill>
              </a:rPr>
              <a:t>CD4008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87313"/>
            <a:ext cx="8639175" cy="6683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214809" y="71414"/>
            <a:ext cx="485778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انجاز الدارة المندمجة للجامع </a:t>
            </a:r>
            <a:r>
              <a:rPr lang="ar-DZ" sz="2000" b="1" u="sng" dirty="0" err="1">
                <a:solidFill>
                  <a:srgbClr val="0000FF"/>
                </a:solidFill>
                <a:cs typeface="Arabic Transparent" pitchFamily="2" charset="-78"/>
              </a:rPr>
              <a:t>و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 للطارح الكامل (</a:t>
            </a:r>
            <a:r>
              <a:rPr lang="fr-FR" sz="2000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b="1" u="sng" dirty="0">
                <a:solidFill>
                  <a:srgbClr val="0000FF"/>
                </a:solidFill>
                <a:cs typeface="Arabic Transparent" pitchFamily="2" charset="-78"/>
              </a:rPr>
              <a:t>) :</a:t>
            </a:r>
            <a:endParaRPr lang="fr-FR" sz="2000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87313"/>
            <a:ext cx="8639175" cy="6683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143371" y="71414"/>
            <a:ext cx="492922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انجاز الدارة المندمجة </a:t>
            </a:r>
            <a:r>
              <a:rPr lang="ar-DZ" b="1" u="sng" dirty="0">
                <a:solidFill>
                  <a:srgbClr val="FF0000"/>
                </a:solidFill>
                <a:cs typeface="Arabic Transparent" pitchFamily="2" charset="-78"/>
              </a:rPr>
              <a:t>للجامع</a:t>
            </a: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 الكامل (</a:t>
            </a:r>
            <a:r>
              <a:rPr lang="fr-FR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r>
              <a:rPr lang="fr-FR" b="1" u="sng" dirty="0">
                <a:solidFill>
                  <a:schemeClr val="tx1"/>
                </a:solidFill>
              </a:rPr>
              <a:t>SN74LS83</a:t>
            </a: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000760" y="571480"/>
            <a:ext cx="2071702" cy="64633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3600" b="1" dirty="0" smtClean="0">
                <a:solidFill>
                  <a:schemeClr val="tx1"/>
                </a:solidFill>
              </a:rPr>
              <a:t>6 + 3 = 9</a:t>
            </a:r>
            <a:endParaRPr lang="fr-FR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87313"/>
            <a:ext cx="8639175" cy="6683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43371" y="71414"/>
            <a:ext cx="4929223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انجاز الدارة المندمجة </a:t>
            </a:r>
            <a:r>
              <a:rPr lang="ar-DZ" b="1" u="sng" dirty="0">
                <a:solidFill>
                  <a:srgbClr val="FF0000"/>
                </a:solidFill>
                <a:cs typeface="Arabic Transparent" pitchFamily="2" charset="-78"/>
              </a:rPr>
              <a:t>للطارح</a:t>
            </a: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 الكامل (</a:t>
            </a:r>
            <a:r>
              <a:rPr lang="fr-FR" b="1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r>
              <a:rPr lang="fr-FR" b="1" u="sng" dirty="0">
                <a:solidFill>
                  <a:schemeClr val="tx1"/>
                </a:solidFill>
              </a:rPr>
              <a:t>SN74LS83</a:t>
            </a:r>
            <a:r>
              <a:rPr lang="ar-DZ" b="1" u="sng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b="1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6000760" y="571480"/>
            <a:ext cx="2071702" cy="64633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3600" b="1" dirty="0" smtClean="0">
                <a:solidFill>
                  <a:schemeClr val="tx1"/>
                </a:solidFill>
              </a:rPr>
              <a:t>8 - 5 = 3</a:t>
            </a:r>
            <a:endParaRPr lang="fr-FR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H:\uuuu.bmp"/>
          <p:cNvPicPr>
            <a:picLocks noChangeAspect="1" noChangeArrowheads="1"/>
          </p:cNvPicPr>
          <p:nvPr/>
        </p:nvPicPr>
        <p:blipFill>
          <a:blip r:embed="rId2"/>
          <a:srcRect b="2499"/>
          <a:stretch>
            <a:fillRect/>
          </a:stretch>
        </p:blipFill>
        <p:spPr bwMode="auto">
          <a:xfrm>
            <a:off x="-2131" y="500042"/>
            <a:ext cx="9144000" cy="5572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H:\iiiii.bmp"/>
          <p:cNvPicPr>
            <a:picLocks noChangeAspect="1" noChangeArrowheads="1"/>
          </p:cNvPicPr>
          <p:nvPr/>
        </p:nvPicPr>
        <p:blipFill>
          <a:blip r:embed="rId2"/>
          <a:srcRect b="2500"/>
          <a:stretch>
            <a:fillRect/>
          </a:stretch>
        </p:blipFill>
        <p:spPr bwMode="auto">
          <a:xfrm>
            <a:off x="32" y="500082"/>
            <a:ext cx="9144000" cy="55721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 l="6592" t="10742" r="6250" b="6250"/>
          <a:stretch>
            <a:fillRect/>
          </a:stretch>
        </p:blipFill>
        <p:spPr bwMode="auto">
          <a:xfrm>
            <a:off x="0" y="0"/>
            <a:ext cx="9122402" cy="65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/>
          <a:srcRect l="6592" t="10742" r="6250" b="6250"/>
          <a:stretch>
            <a:fillRect/>
          </a:stretch>
        </p:blipFill>
        <p:spPr bwMode="auto">
          <a:xfrm>
            <a:off x="0" y="0"/>
            <a:ext cx="9122402" cy="65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28728" y="1500174"/>
            <a:ext cx="5786446" cy="286232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sz="18000" b="1" dirty="0">
                <a:solidFill>
                  <a:schemeClr val="tx1"/>
                </a:solidFill>
              </a:rPr>
              <a:t>تمارين</a:t>
            </a:r>
            <a:endParaRPr lang="fr-FR" sz="18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75" name="Text Box 279"/>
          <p:cNvSpPr txBox="1">
            <a:spLocks noChangeArrowheads="1"/>
          </p:cNvSpPr>
          <p:nvPr/>
        </p:nvSpPr>
        <p:spPr bwMode="auto">
          <a:xfrm>
            <a:off x="4356100" y="333375"/>
            <a:ext cx="44640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1ـ اعط جدول الحقيقة للجامع الكامل ذو 2 مدخل.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81393" name="Text Box 497"/>
          <p:cNvSpPr txBox="1">
            <a:spLocks noChangeArrowheads="1"/>
          </p:cNvSpPr>
          <p:nvPr/>
        </p:nvSpPr>
        <p:spPr bwMode="auto">
          <a:xfrm>
            <a:off x="3924300" y="692150"/>
            <a:ext cx="48958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2ـ اعط معادلة الخروج لكل من 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S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: المجموع  و الاحتفاظ 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R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81394" name="Text Box 498"/>
          <p:cNvSpPr txBox="1">
            <a:spLocks noChangeArrowheads="1"/>
          </p:cNvSpPr>
          <p:nvPr/>
        </p:nvSpPr>
        <p:spPr bwMode="auto">
          <a:xfrm>
            <a:off x="2484438" y="1074738"/>
            <a:ext cx="63373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3ـ انطلاقا من تركيب نصف الجامع صمم تركيب خاص بالجامع الكامل. 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2" name="Groupe 82"/>
          <p:cNvGrpSpPr>
            <a:grpSpLocks/>
          </p:cNvGrpSpPr>
          <p:nvPr/>
        </p:nvGrpSpPr>
        <p:grpSpPr bwMode="auto">
          <a:xfrm>
            <a:off x="214313" y="1500188"/>
            <a:ext cx="3278187" cy="1038225"/>
            <a:chOff x="214282" y="1500174"/>
            <a:chExt cx="3278954" cy="1038187"/>
          </a:xfrm>
        </p:grpSpPr>
        <p:sp>
          <p:nvSpPr>
            <p:cNvPr id="221" name="Line 448"/>
            <p:cNvSpPr>
              <a:spLocks noChangeShapeType="1"/>
            </p:cNvSpPr>
            <p:nvPr/>
          </p:nvSpPr>
          <p:spPr bwMode="auto">
            <a:xfrm>
              <a:off x="1000278" y="1712891"/>
              <a:ext cx="362035" cy="158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22" name="Line 449"/>
            <p:cNvSpPr>
              <a:spLocks noChangeShapeType="1"/>
            </p:cNvSpPr>
            <p:nvPr/>
          </p:nvSpPr>
          <p:spPr bwMode="auto">
            <a:xfrm>
              <a:off x="1000278" y="2055779"/>
              <a:ext cx="36044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23" name="Rectangle 451"/>
            <p:cNvSpPr>
              <a:spLocks noChangeArrowheads="1"/>
            </p:cNvSpPr>
            <p:nvPr/>
          </p:nvSpPr>
          <p:spPr bwMode="auto">
            <a:xfrm>
              <a:off x="1359137" y="1606532"/>
              <a:ext cx="1229012" cy="901667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224" name="Line 452"/>
            <p:cNvSpPr>
              <a:spLocks noChangeShapeType="1"/>
            </p:cNvSpPr>
            <p:nvPr/>
          </p:nvSpPr>
          <p:spPr bwMode="auto">
            <a:xfrm>
              <a:off x="2588149" y="1876397"/>
              <a:ext cx="360447" cy="158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0352" name="Line 450"/>
            <p:cNvSpPr>
              <a:spLocks noChangeShapeType="1"/>
            </p:cNvSpPr>
            <p:nvPr/>
          </p:nvSpPr>
          <p:spPr bwMode="auto">
            <a:xfrm>
              <a:off x="1084263" y="2214563"/>
              <a:ext cx="274637" cy="158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226" name="Text Box 475"/>
            <p:cNvSpPr txBox="1">
              <a:spLocks noChangeArrowheads="1"/>
            </p:cNvSpPr>
            <p:nvPr/>
          </p:nvSpPr>
          <p:spPr bwMode="auto">
            <a:xfrm>
              <a:off x="1581878" y="1730706"/>
              <a:ext cx="720725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ar-DZ" b="1" dirty="0">
                  <a:solidFill>
                    <a:schemeClr val="tx1"/>
                  </a:solidFill>
                </a:rPr>
                <a:t>الجامع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227" name="Text Box 476"/>
            <p:cNvSpPr txBox="1">
              <a:spLocks noChangeArrowheads="1"/>
            </p:cNvSpPr>
            <p:nvPr/>
          </p:nvSpPr>
          <p:spPr bwMode="auto">
            <a:xfrm>
              <a:off x="1273909" y="2072019"/>
              <a:ext cx="1368425" cy="3048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Additionneur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28" name="Line 452"/>
            <p:cNvSpPr>
              <a:spLocks noChangeShapeType="1"/>
            </p:cNvSpPr>
            <p:nvPr/>
          </p:nvSpPr>
          <p:spPr bwMode="auto">
            <a:xfrm>
              <a:off x="2588149" y="2314531"/>
              <a:ext cx="36044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29" name="ZoneTexte 228"/>
            <p:cNvSpPr txBox="1"/>
            <p:nvPr/>
          </p:nvSpPr>
          <p:spPr>
            <a:xfrm>
              <a:off x="578566" y="1843738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 err="1">
                  <a:solidFill>
                    <a:schemeClr val="tx1"/>
                  </a:solidFill>
                </a:rPr>
                <a:t>Bn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230" name="ZoneTexte 229"/>
            <p:cNvSpPr txBox="1"/>
            <p:nvPr/>
          </p:nvSpPr>
          <p:spPr>
            <a:xfrm>
              <a:off x="588091" y="1500174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An</a:t>
              </a:r>
            </a:p>
          </p:txBody>
        </p:sp>
        <p:sp>
          <p:nvSpPr>
            <p:cNvPr id="231" name="ZoneTexte 230"/>
            <p:cNvSpPr txBox="1"/>
            <p:nvPr/>
          </p:nvSpPr>
          <p:spPr>
            <a:xfrm>
              <a:off x="2916970" y="1671956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Sn</a:t>
              </a:r>
            </a:p>
          </p:txBody>
        </p:sp>
        <p:sp>
          <p:nvSpPr>
            <p:cNvPr id="232" name="ZoneTexte 231"/>
            <p:cNvSpPr txBox="1"/>
            <p:nvPr/>
          </p:nvSpPr>
          <p:spPr>
            <a:xfrm>
              <a:off x="2921732" y="2100584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Rn</a:t>
              </a:r>
            </a:p>
          </p:txBody>
        </p:sp>
        <p:sp>
          <p:nvSpPr>
            <p:cNvPr id="233" name="ZoneTexte 232"/>
            <p:cNvSpPr txBox="1"/>
            <p:nvPr/>
          </p:nvSpPr>
          <p:spPr>
            <a:xfrm>
              <a:off x="214282" y="2169029"/>
              <a:ext cx="85725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R(n-1)</a:t>
              </a:r>
            </a:p>
          </p:txBody>
        </p:sp>
        <p:sp>
          <p:nvSpPr>
            <p:cNvPr id="234" name="Line 449"/>
            <p:cNvSpPr>
              <a:spLocks noChangeShapeType="1"/>
            </p:cNvSpPr>
            <p:nvPr/>
          </p:nvSpPr>
          <p:spPr bwMode="auto">
            <a:xfrm>
              <a:off x="1006629" y="2385967"/>
              <a:ext cx="36044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84" name="Text Box 8"/>
          <p:cNvSpPr txBox="1">
            <a:spLocks noChangeArrowheads="1"/>
          </p:cNvSpPr>
          <p:nvPr/>
        </p:nvSpPr>
        <p:spPr bwMode="auto">
          <a:xfrm>
            <a:off x="7500958" y="2000240"/>
            <a:ext cx="13684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400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الحل:</a:t>
            </a:r>
            <a:endParaRPr lang="fr-FR" sz="2400" b="1" u="sng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5" name="Text Box 306"/>
          <p:cNvSpPr txBox="1">
            <a:spLocks noChangeArrowheads="1"/>
          </p:cNvSpPr>
          <p:nvPr/>
        </p:nvSpPr>
        <p:spPr bwMode="auto">
          <a:xfrm>
            <a:off x="5929322" y="3143248"/>
            <a:ext cx="295274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336600"/>
                </a:solidFill>
                <a:cs typeface="Arabic Transparent" pitchFamily="2" charset="-78"/>
              </a:rPr>
              <a:t>الجامع الكامل لعدد </a:t>
            </a:r>
            <a:r>
              <a:rPr lang="fr-FR" b="1" u="sng" dirty="0">
                <a:solidFill>
                  <a:srgbClr val="336600"/>
                </a:solidFill>
                <a:cs typeface="Arabic Transparent" pitchFamily="2" charset="-78"/>
              </a:rPr>
              <a:t>2 </a:t>
            </a:r>
            <a:r>
              <a:rPr lang="ar-DZ" b="1" u="sng" dirty="0">
                <a:solidFill>
                  <a:srgbClr val="336600"/>
                </a:solidFill>
                <a:cs typeface="Arabic Transparent" pitchFamily="2" charset="-78"/>
              </a:rPr>
              <a:t> بيت </a:t>
            </a:r>
            <a:r>
              <a:rPr lang="fr-FR" b="1" u="sng" dirty="0">
                <a:solidFill>
                  <a:srgbClr val="336600"/>
                </a:solidFill>
                <a:cs typeface="Arabic Transparent" pitchFamily="2" charset="-78"/>
              </a:rPr>
              <a:t>(bit)</a:t>
            </a:r>
            <a:r>
              <a:rPr lang="ar-DZ" b="1" u="sng" dirty="0">
                <a:solidFill>
                  <a:srgbClr val="336600"/>
                </a:solidFill>
                <a:cs typeface="Arabic Transparent" pitchFamily="2" charset="-78"/>
              </a:rPr>
              <a:t>.</a:t>
            </a:r>
            <a:endParaRPr lang="fr-FR" b="1" u="sng" dirty="0">
              <a:solidFill>
                <a:srgbClr val="336600"/>
              </a:solidFill>
              <a:cs typeface="Arabic Transparent" pitchFamily="2" charset="-78"/>
            </a:endParaRPr>
          </a:p>
        </p:txBody>
      </p:sp>
      <p:sp>
        <p:nvSpPr>
          <p:cNvPr id="86" name="Rectangle 511"/>
          <p:cNvSpPr>
            <a:spLocks noChangeArrowheads="1"/>
          </p:cNvSpPr>
          <p:nvPr/>
        </p:nvSpPr>
        <p:spPr bwMode="auto">
          <a:xfrm>
            <a:off x="3714744" y="3357562"/>
            <a:ext cx="12620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جدول الحقيقة: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87" name="Rectangle 176"/>
          <p:cNvSpPr>
            <a:spLocks noChangeArrowheads="1"/>
          </p:cNvSpPr>
          <p:nvPr/>
        </p:nvSpPr>
        <p:spPr bwMode="auto">
          <a:xfrm>
            <a:off x="3610400" y="3850379"/>
            <a:ext cx="30970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b</a:t>
            </a:r>
          </a:p>
        </p:txBody>
      </p:sp>
      <p:sp>
        <p:nvSpPr>
          <p:cNvPr id="88" name="Rectangle 177"/>
          <p:cNvSpPr>
            <a:spLocks noChangeArrowheads="1"/>
          </p:cNvSpPr>
          <p:nvPr/>
        </p:nvSpPr>
        <p:spPr bwMode="auto">
          <a:xfrm>
            <a:off x="4115492" y="3836092"/>
            <a:ext cx="2984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9" name="Rectangle 178"/>
          <p:cNvSpPr>
            <a:spLocks noChangeArrowheads="1"/>
          </p:cNvSpPr>
          <p:nvPr/>
        </p:nvSpPr>
        <p:spPr bwMode="auto">
          <a:xfrm>
            <a:off x="4663357" y="3860593"/>
            <a:ext cx="320922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90" name="Rectangle 179"/>
          <p:cNvSpPr>
            <a:spLocks noChangeArrowheads="1"/>
          </p:cNvSpPr>
          <p:nvPr/>
        </p:nvSpPr>
        <p:spPr bwMode="auto">
          <a:xfrm>
            <a:off x="5143504" y="3857628"/>
            <a:ext cx="457176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Rn</a:t>
            </a:r>
          </a:p>
        </p:txBody>
      </p:sp>
      <p:sp>
        <p:nvSpPr>
          <p:cNvPr id="91" name="Rectangle 184"/>
          <p:cNvSpPr>
            <a:spLocks noChangeArrowheads="1"/>
          </p:cNvSpPr>
          <p:nvPr/>
        </p:nvSpPr>
        <p:spPr bwMode="auto">
          <a:xfrm>
            <a:off x="4141103" y="419735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2" name="Rectangle 186"/>
          <p:cNvSpPr>
            <a:spLocks noChangeArrowheads="1"/>
          </p:cNvSpPr>
          <p:nvPr/>
        </p:nvSpPr>
        <p:spPr bwMode="auto">
          <a:xfrm>
            <a:off x="4131578" y="448828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93" name="Rectangle 187"/>
          <p:cNvSpPr>
            <a:spLocks noChangeArrowheads="1"/>
          </p:cNvSpPr>
          <p:nvPr/>
        </p:nvSpPr>
        <p:spPr bwMode="auto">
          <a:xfrm>
            <a:off x="4141103" y="4803518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4" name="Rectangle 188"/>
          <p:cNvSpPr>
            <a:spLocks noChangeArrowheads="1"/>
          </p:cNvSpPr>
          <p:nvPr/>
        </p:nvSpPr>
        <p:spPr bwMode="auto">
          <a:xfrm>
            <a:off x="4134753" y="510334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95" name="Rectangle 189"/>
          <p:cNvSpPr>
            <a:spLocks noChangeArrowheads="1"/>
          </p:cNvSpPr>
          <p:nvPr/>
        </p:nvSpPr>
        <p:spPr bwMode="auto">
          <a:xfrm>
            <a:off x="3617228" y="4194178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6" name="Rectangle 190"/>
          <p:cNvSpPr>
            <a:spLocks noChangeArrowheads="1"/>
          </p:cNvSpPr>
          <p:nvPr/>
        </p:nvSpPr>
        <p:spPr bwMode="auto">
          <a:xfrm>
            <a:off x="3610878" y="4497812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7" name="Rectangle 191"/>
          <p:cNvSpPr>
            <a:spLocks noChangeArrowheads="1"/>
          </p:cNvSpPr>
          <p:nvPr/>
        </p:nvSpPr>
        <p:spPr bwMode="auto">
          <a:xfrm>
            <a:off x="3602940" y="4800343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98" name="Rectangle 192"/>
          <p:cNvSpPr>
            <a:spLocks noChangeArrowheads="1"/>
          </p:cNvSpPr>
          <p:nvPr/>
        </p:nvSpPr>
        <p:spPr bwMode="auto">
          <a:xfrm>
            <a:off x="3609290" y="5106522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99" name="Rectangle 193"/>
          <p:cNvSpPr>
            <a:spLocks noChangeArrowheads="1"/>
          </p:cNvSpPr>
          <p:nvPr/>
        </p:nvSpPr>
        <p:spPr bwMode="auto">
          <a:xfrm>
            <a:off x="4669740" y="4197353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00" name="Rectangle 194"/>
          <p:cNvSpPr>
            <a:spLocks noChangeArrowheads="1"/>
          </p:cNvSpPr>
          <p:nvPr/>
        </p:nvSpPr>
        <p:spPr bwMode="auto">
          <a:xfrm>
            <a:off x="4658628" y="448987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01" name="Rectangle 195"/>
          <p:cNvSpPr>
            <a:spLocks noChangeArrowheads="1"/>
          </p:cNvSpPr>
          <p:nvPr/>
        </p:nvSpPr>
        <p:spPr bwMode="auto">
          <a:xfrm>
            <a:off x="4660215" y="4800343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02" name="Rectangle 196"/>
          <p:cNvSpPr>
            <a:spLocks noChangeArrowheads="1"/>
          </p:cNvSpPr>
          <p:nvPr/>
        </p:nvSpPr>
        <p:spPr bwMode="auto">
          <a:xfrm>
            <a:off x="4674503" y="511445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03" name="Rectangle 197"/>
          <p:cNvSpPr>
            <a:spLocks noChangeArrowheads="1"/>
          </p:cNvSpPr>
          <p:nvPr/>
        </p:nvSpPr>
        <p:spPr bwMode="auto">
          <a:xfrm>
            <a:off x="5165040" y="4192591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04" name="Rectangle 198"/>
          <p:cNvSpPr>
            <a:spLocks noChangeArrowheads="1"/>
          </p:cNvSpPr>
          <p:nvPr/>
        </p:nvSpPr>
        <p:spPr bwMode="auto">
          <a:xfrm>
            <a:off x="5168215" y="4497812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05" name="Rectangle 199"/>
          <p:cNvSpPr>
            <a:spLocks noChangeArrowheads="1"/>
          </p:cNvSpPr>
          <p:nvPr/>
        </p:nvSpPr>
        <p:spPr bwMode="auto">
          <a:xfrm>
            <a:off x="5168215" y="4803518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06" name="Rectangle 200"/>
          <p:cNvSpPr>
            <a:spLocks noChangeArrowheads="1"/>
          </p:cNvSpPr>
          <p:nvPr/>
        </p:nvSpPr>
        <p:spPr bwMode="auto">
          <a:xfrm>
            <a:off x="5158690" y="5106522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cxnSp>
        <p:nvCxnSpPr>
          <p:cNvPr id="107" name="Connecteur droit 106"/>
          <p:cNvCxnSpPr/>
          <p:nvPr/>
        </p:nvCxnSpPr>
        <p:spPr bwMode="auto">
          <a:xfrm>
            <a:off x="3028950" y="3852863"/>
            <a:ext cx="2592388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 bwMode="auto">
          <a:xfrm>
            <a:off x="3028950" y="4210050"/>
            <a:ext cx="2592388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9" name="Connecteur droit 108"/>
          <p:cNvCxnSpPr/>
          <p:nvPr/>
        </p:nvCxnSpPr>
        <p:spPr bwMode="auto">
          <a:xfrm>
            <a:off x="3027363" y="4503738"/>
            <a:ext cx="2592387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 bwMode="auto">
          <a:xfrm>
            <a:off x="3027363" y="4805363"/>
            <a:ext cx="2592387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1" name="Connecteur droit 110"/>
          <p:cNvCxnSpPr/>
          <p:nvPr/>
        </p:nvCxnSpPr>
        <p:spPr bwMode="auto">
          <a:xfrm>
            <a:off x="3027363" y="5110163"/>
            <a:ext cx="2592387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2" name="Connecteur droit 111"/>
          <p:cNvCxnSpPr/>
          <p:nvPr/>
        </p:nvCxnSpPr>
        <p:spPr bwMode="auto">
          <a:xfrm>
            <a:off x="3017838" y="5432425"/>
            <a:ext cx="2592387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 bwMode="auto">
          <a:xfrm rot="5400000">
            <a:off x="2108994" y="5258594"/>
            <a:ext cx="2828925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4" name="Connecteur droit 113"/>
          <p:cNvCxnSpPr/>
          <p:nvPr/>
        </p:nvCxnSpPr>
        <p:spPr bwMode="auto">
          <a:xfrm rot="5400000">
            <a:off x="2609056" y="5258594"/>
            <a:ext cx="2828925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5" name="Connecteur droit 114"/>
          <p:cNvCxnSpPr/>
          <p:nvPr/>
        </p:nvCxnSpPr>
        <p:spPr bwMode="auto">
          <a:xfrm rot="5400000">
            <a:off x="3161506" y="5258594"/>
            <a:ext cx="2828925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6" name="Connecteur droit 115"/>
          <p:cNvCxnSpPr/>
          <p:nvPr/>
        </p:nvCxnSpPr>
        <p:spPr bwMode="auto">
          <a:xfrm rot="5400000">
            <a:off x="3680619" y="5258594"/>
            <a:ext cx="2828925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7" name="Connecteur droit 116"/>
          <p:cNvCxnSpPr/>
          <p:nvPr/>
        </p:nvCxnSpPr>
        <p:spPr bwMode="auto">
          <a:xfrm rot="5400000">
            <a:off x="4190206" y="5257007"/>
            <a:ext cx="2828925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8" name="Rectangle 184"/>
          <p:cNvSpPr>
            <a:spLocks noChangeArrowheads="1"/>
          </p:cNvSpPr>
          <p:nvPr/>
        </p:nvSpPr>
        <p:spPr bwMode="auto">
          <a:xfrm>
            <a:off x="4133373" y="542905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19" name="Rectangle 186"/>
          <p:cNvSpPr>
            <a:spLocks noChangeArrowheads="1"/>
          </p:cNvSpPr>
          <p:nvPr/>
        </p:nvSpPr>
        <p:spPr bwMode="auto">
          <a:xfrm>
            <a:off x="4123848" y="571998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20" name="Rectangle 187"/>
          <p:cNvSpPr>
            <a:spLocks noChangeArrowheads="1"/>
          </p:cNvSpPr>
          <p:nvPr/>
        </p:nvSpPr>
        <p:spPr bwMode="auto">
          <a:xfrm>
            <a:off x="4133373" y="6035216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21" name="Rectangle 188"/>
          <p:cNvSpPr>
            <a:spLocks noChangeArrowheads="1"/>
          </p:cNvSpPr>
          <p:nvPr/>
        </p:nvSpPr>
        <p:spPr bwMode="auto">
          <a:xfrm>
            <a:off x="4127023" y="634367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22" name="Rectangle 189"/>
          <p:cNvSpPr>
            <a:spLocks noChangeArrowheads="1"/>
          </p:cNvSpPr>
          <p:nvPr/>
        </p:nvSpPr>
        <p:spPr bwMode="auto">
          <a:xfrm>
            <a:off x="3609498" y="5425876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23" name="Rectangle 190"/>
          <p:cNvSpPr>
            <a:spLocks noChangeArrowheads="1"/>
          </p:cNvSpPr>
          <p:nvPr/>
        </p:nvSpPr>
        <p:spPr bwMode="auto">
          <a:xfrm>
            <a:off x="3603148" y="5729510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24" name="Rectangle 191"/>
          <p:cNvSpPr>
            <a:spLocks noChangeArrowheads="1"/>
          </p:cNvSpPr>
          <p:nvPr/>
        </p:nvSpPr>
        <p:spPr bwMode="auto">
          <a:xfrm>
            <a:off x="3595210" y="6032041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25" name="Rectangle 192"/>
          <p:cNvSpPr>
            <a:spLocks noChangeArrowheads="1"/>
          </p:cNvSpPr>
          <p:nvPr/>
        </p:nvSpPr>
        <p:spPr bwMode="auto">
          <a:xfrm>
            <a:off x="3601560" y="6338220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26" name="Rectangle 193"/>
          <p:cNvSpPr>
            <a:spLocks noChangeArrowheads="1"/>
          </p:cNvSpPr>
          <p:nvPr/>
        </p:nvSpPr>
        <p:spPr bwMode="auto">
          <a:xfrm>
            <a:off x="4679262" y="5429051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27" name="Rectangle 194"/>
          <p:cNvSpPr>
            <a:spLocks noChangeArrowheads="1"/>
          </p:cNvSpPr>
          <p:nvPr/>
        </p:nvSpPr>
        <p:spPr bwMode="auto">
          <a:xfrm>
            <a:off x="4668150" y="572157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28" name="Rectangle 195"/>
          <p:cNvSpPr>
            <a:spLocks noChangeArrowheads="1"/>
          </p:cNvSpPr>
          <p:nvPr/>
        </p:nvSpPr>
        <p:spPr bwMode="auto">
          <a:xfrm>
            <a:off x="4669737" y="6032041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29" name="Rectangle 196"/>
          <p:cNvSpPr>
            <a:spLocks noChangeArrowheads="1"/>
          </p:cNvSpPr>
          <p:nvPr/>
        </p:nvSpPr>
        <p:spPr bwMode="auto">
          <a:xfrm>
            <a:off x="4684025" y="634615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30" name="Rectangle 197"/>
          <p:cNvSpPr>
            <a:spLocks noChangeArrowheads="1"/>
          </p:cNvSpPr>
          <p:nvPr/>
        </p:nvSpPr>
        <p:spPr bwMode="auto">
          <a:xfrm>
            <a:off x="5174562" y="5424289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31" name="Rectangle 198"/>
          <p:cNvSpPr>
            <a:spLocks noChangeArrowheads="1"/>
          </p:cNvSpPr>
          <p:nvPr/>
        </p:nvSpPr>
        <p:spPr bwMode="auto">
          <a:xfrm>
            <a:off x="5177737" y="5729510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32" name="Rectangle 199"/>
          <p:cNvSpPr>
            <a:spLocks noChangeArrowheads="1"/>
          </p:cNvSpPr>
          <p:nvPr/>
        </p:nvSpPr>
        <p:spPr bwMode="auto">
          <a:xfrm>
            <a:off x="5177737" y="6035216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33" name="Rectangle 200"/>
          <p:cNvSpPr>
            <a:spLocks noChangeArrowheads="1"/>
          </p:cNvSpPr>
          <p:nvPr/>
        </p:nvSpPr>
        <p:spPr bwMode="auto">
          <a:xfrm>
            <a:off x="5168212" y="6338220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cxnSp>
        <p:nvCxnSpPr>
          <p:cNvPr id="134" name="Connecteur droit 133"/>
          <p:cNvCxnSpPr/>
          <p:nvPr/>
        </p:nvCxnSpPr>
        <p:spPr bwMode="auto">
          <a:xfrm>
            <a:off x="3027363" y="5735638"/>
            <a:ext cx="2592387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5" name="Connecteur droit 134"/>
          <p:cNvCxnSpPr/>
          <p:nvPr/>
        </p:nvCxnSpPr>
        <p:spPr bwMode="auto">
          <a:xfrm>
            <a:off x="3027363" y="6037263"/>
            <a:ext cx="2592387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6" name="Connecteur droit 135"/>
          <p:cNvCxnSpPr/>
          <p:nvPr/>
        </p:nvCxnSpPr>
        <p:spPr bwMode="auto">
          <a:xfrm>
            <a:off x="3027363" y="6342063"/>
            <a:ext cx="2592387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7" name="Connecteur droit 136"/>
          <p:cNvCxnSpPr/>
          <p:nvPr/>
        </p:nvCxnSpPr>
        <p:spPr bwMode="auto">
          <a:xfrm>
            <a:off x="3021013" y="6672263"/>
            <a:ext cx="2592387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8" name="Rectangle 176"/>
          <p:cNvSpPr>
            <a:spLocks noChangeArrowheads="1"/>
          </p:cNvSpPr>
          <p:nvPr/>
        </p:nvSpPr>
        <p:spPr bwMode="auto">
          <a:xfrm>
            <a:off x="2966763" y="3840960"/>
            <a:ext cx="639919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Rn-1</a:t>
            </a:r>
          </a:p>
        </p:txBody>
      </p:sp>
      <p:sp>
        <p:nvSpPr>
          <p:cNvPr id="139" name="Rectangle 189"/>
          <p:cNvSpPr>
            <a:spLocks noChangeArrowheads="1"/>
          </p:cNvSpPr>
          <p:nvPr/>
        </p:nvSpPr>
        <p:spPr bwMode="auto">
          <a:xfrm>
            <a:off x="3113771" y="419338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40" name="Rectangle 190"/>
          <p:cNvSpPr>
            <a:spLocks noChangeArrowheads="1"/>
          </p:cNvSpPr>
          <p:nvPr/>
        </p:nvSpPr>
        <p:spPr bwMode="auto">
          <a:xfrm>
            <a:off x="3107421" y="449701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42" name="Rectangle 191"/>
          <p:cNvSpPr>
            <a:spLocks noChangeArrowheads="1"/>
          </p:cNvSpPr>
          <p:nvPr/>
        </p:nvSpPr>
        <p:spPr bwMode="auto">
          <a:xfrm>
            <a:off x="3099483" y="4799550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43" name="Rectangle 192"/>
          <p:cNvSpPr>
            <a:spLocks noChangeArrowheads="1"/>
          </p:cNvSpPr>
          <p:nvPr/>
        </p:nvSpPr>
        <p:spPr bwMode="auto">
          <a:xfrm>
            <a:off x="3105833" y="5105729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cxnSp>
        <p:nvCxnSpPr>
          <p:cNvPr id="144" name="Connecteur droit 143"/>
          <p:cNvCxnSpPr/>
          <p:nvPr/>
        </p:nvCxnSpPr>
        <p:spPr bwMode="auto">
          <a:xfrm rot="5400000">
            <a:off x="1604169" y="5257007"/>
            <a:ext cx="2828925" cy="1587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5" name="Rectangle 189"/>
          <p:cNvSpPr>
            <a:spLocks noChangeArrowheads="1"/>
          </p:cNvSpPr>
          <p:nvPr/>
        </p:nvSpPr>
        <p:spPr bwMode="auto">
          <a:xfrm>
            <a:off x="3106041" y="542508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46" name="Rectangle 190"/>
          <p:cNvSpPr>
            <a:spLocks noChangeArrowheads="1"/>
          </p:cNvSpPr>
          <p:nvPr/>
        </p:nvSpPr>
        <p:spPr bwMode="auto">
          <a:xfrm>
            <a:off x="3099691" y="572871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47" name="Rectangle 191"/>
          <p:cNvSpPr>
            <a:spLocks noChangeArrowheads="1"/>
          </p:cNvSpPr>
          <p:nvPr/>
        </p:nvSpPr>
        <p:spPr bwMode="auto">
          <a:xfrm>
            <a:off x="3091753" y="6031248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48" name="Rectangle 192"/>
          <p:cNvSpPr>
            <a:spLocks noChangeArrowheads="1"/>
          </p:cNvSpPr>
          <p:nvPr/>
        </p:nvSpPr>
        <p:spPr bwMode="auto">
          <a:xfrm>
            <a:off x="3098103" y="633742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1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1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1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 Box 471"/>
          <p:cNvSpPr txBox="1">
            <a:spLocks noChangeArrowheads="1"/>
          </p:cNvSpPr>
          <p:nvPr/>
        </p:nvSpPr>
        <p:spPr bwMode="auto">
          <a:xfrm>
            <a:off x="6000760" y="428604"/>
            <a:ext cx="294957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336600"/>
                </a:solidFill>
                <a:cs typeface="Arabic Transparent" pitchFamily="2" charset="-78"/>
              </a:rPr>
              <a:t>نصف الجامع لعدد </a:t>
            </a:r>
            <a:r>
              <a:rPr lang="fr-FR" b="1" u="sng" dirty="0">
                <a:solidFill>
                  <a:srgbClr val="336600"/>
                </a:solidFill>
                <a:cs typeface="Arabic Transparent" pitchFamily="2" charset="-78"/>
              </a:rPr>
              <a:t>2 </a:t>
            </a:r>
            <a:r>
              <a:rPr lang="ar-DZ" b="1" u="sng" dirty="0">
                <a:solidFill>
                  <a:srgbClr val="336600"/>
                </a:solidFill>
                <a:cs typeface="Arabic Transparent" pitchFamily="2" charset="-78"/>
              </a:rPr>
              <a:t> بيت </a:t>
            </a:r>
            <a:r>
              <a:rPr lang="fr-FR" b="1" u="sng" dirty="0">
                <a:solidFill>
                  <a:srgbClr val="336600"/>
                </a:solidFill>
                <a:cs typeface="Arabic Transparent" pitchFamily="2" charset="-78"/>
              </a:rPr>
              <a:t>(bit)</a:t>
            </a:r>
            <a:r>
              <a:rPr lang="ar-DZ" b="1" u="sng" dirty="0">
                <a:solidFill>
                  <a:srgbClr val="336600"/>
                </a:solidFill>
                <a:cs typeface="Arabic Transparent" pitchFamily="2" charset="-78"/>
              </a:rPr>
              <a:t>.</a:t>
            </a:r>
            <a:endParaRPr lang="fr-FR" b="1" u="sng" dirty="0">
              <a:solidFill>
                <a:srgbClr val="336600"/>
              </a:solidFill>
              <a:cs typeface="Arabic Transparent" pitchFamily="2" charset="-78"/>
            </a:endParaRPr>
          </a:p>
        </p:txBody>
      </p:sp>
      <p:grpSp>
        <p:nvGrpSpPr>
          <p:cNvPr id="2" name="Groupe 76"/>
          <p:cNvGrpSpPr>
            <a:grpSpLocks/>
          </p:cNvGrpSpPr>
          <p:nvPr/>
        </p:nvGrpSpPr>
        <p:grpSpPr bwMode="auto">
          <a:xfrm>
            <a:off x="2062163" y="1071563"/>
            <a:ext cx="2914650" cy="908050"/>
            <a:chOff x="2062145" y="1071546"/>
            <a:chExt cx="2914670" cy="908067"/>
          </a:xfrm>
        </p:grpSpPr>
        <p:sp>
          <p:nvSpPr>
            <p:cNvPr id="155" name="Line 448"/>
            <p:cNvSpPr>
              <a:spLocks noChangeShapeType="1"/>
            </p:cNvSpPr>
            <p:nvPr/>
          </p:nvSpPr>
          <p:spPr bwMode="auto">
            <a:xfrm>
              <a:off x="2484423" y="1284275"/>
              <a:ext cx="361952" cy="158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56" name="Line 449"/>
            <p:cNvSpPr>
              <a:spLocks noChangeShapeType="1"/>
            </p:cNvSpPr>
            <p:nvPr/>
          </p:nvSpPr>
          <p:spPr bwMode="auto">
            <a:xfrm>
              <a:off x="2484423" y="1712908"/>
              <a:ext cx="360364" cy="158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57" name="Rectangle 451"/>
            <p:cNvSpPr>
              <a:spLocks noChangeArrowheads="1"/>
            </p:cNvSpPr>
            <p:nvPr/>
          </p:nvSpPr>
          <p:spPr bwMode="auto">
            <a:xfrm>
              <a:off x="2843200" y="1077896"/>
              <a:ext cx="1228733" cy="901717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158" name="Line 452"/>
            <p:cNvSpPr>
              <a:spLocks noChangeShapeType="1"/>
            </p:cNvSpPr>
            <p:nvPr/>
          </p:nvSpPr>
          <p:spPr bwMode="auto">
            <a:xfrm>
              <a:off x="4071934" y="1347776"/>
              <a:ext cx="360364" cy="1587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1336" name="Line 450"/>
            <p:cNvSpPr>
              <a:spLocks noChangeShapeType="1"/>
            </p:cNvSpPr>
            <p:nvPr/>
          </p:nvSpPr>
          <p:spPr bwMode="auto">
            <a:xfrm>
              <a:off x="2568575" y="1849438"/>
              <a:ext cx="274638" cy="1587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160" name="Text Box 475"/>
            <p:cNvSpPr txBox="1">
              <a:spLocks noChangeArrowheads="1"/>
            </p:cNvSpPr>
            <p:nvPr/>
          </p:nvSpPr>
          <p:spPr bwMode="auto">
            <a:xfrm>
              <a:off x="3065457" y="1201734"/>
              <a:ext cx="720725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ar-DZ" b="1" dirty="0">
                  <a:solidFill>
                    <a:schemeClr val="tx1"/>
                  </a:solidFill>
                </a:rPr>
                <a:t>الجامع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Text Box 476"/>
            <p:cNvSpPr txBox="1">
              <a:spLocks noChangeArrowheads="1"/>
            </p:cNvSpPr>
            <p:nvPr/>
          </p:nvSpPr>
          <p:spPr bwMode="auto">
            <a:xfrm>
              <a:off x="2757488" y="1543047"/>
              <a:ext cx="1368425" cy="30778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  <a:defRPr/>
              </a:pPr>
              <a:r>
                <a:rPr lang="fr-FR" sz="1400" b="1" dirty="0">
                  <a:solidFill>
                    <a:schemeClr val="tx1"/>
                  </a:solidFill>
                </a:rPr>
                <a:t>Additionneur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62" name="Line 452"/>
            <p:cNvSpPr>
              <a:spLocks noChangeShapeType="1"/>
            </p:cNvSpPr>
            <p:nvPr/>
          </p:nvSpPr>
          <p:spPr bwMode="auto">
            <a:xfrm>
              <a:off x="4071934" y="1785934"/>
              <a:ext cx="36036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63" name="ZoneTexte 162"/>
            <p:cNvSpPr txBox="1"/>
            <p:nvPr/>
          </p:nvSpPr>
          <p:spPr>
            <a:xfrm>
              <a:off x="2062145" y="1500174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 err="1">
                  <a:solidFill>
                    <a:schemeClr val="tx1"/>
                  </a:solidFill>
                </a:rPr>
                <a:t>Bn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164" name="ZoneTexte 163"/>
            <p:cNvSpPr txBox="1"/>
            <p:nvPr/>
          </p:nvSpPr>
          <p:spPr>
            <a:xfrm>
              <a:off x="2071670" y="1071546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An</a:t>
              </a:r>
            </a:p>
          </p:txBody>
        </p:sp>
        <p:sp>
          <p:nvSpPr>
            <p:cNvPr id="165" name="ZoneTexte 164"/>
            <p:cNvSpPr txBox="1"/>
            <p:nvPr/>
          </p:nvSpPr>
          <p:spPr>
            <a:xfrm>
              <a:off x="4400549" y="1142984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Sn</a:t>
              </a:r>
            </a:p>
          </p:txBody>
        </p:sp>
        <p:sp>
          <p:nvSpPr>
            <p:cNvPr id="166" name="ZoneTexte 165"/>
            <p:cNvSpPr txBox="1"/>
            <p:nvPr/>
          </p:nvSpPr>
          <p:spPr>
            <a:xfrm>
              <a:off x="4405311" y="1571612"/>
              <a:ext cx="57150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Rn</a:t>
              </a:r>
            </a:p>
          </p:txBody>
        </p:sp>
      </p:grpSp>
      <p:sp>
        <p:nvSpPr>
          <p:cNvPr id="80" name="Rectangle 176"/>
          <p:cNvSpPr>
            <a:spLocks noChangeArrowheads="1"/>
          </p:cNvSpPr>
          <p:nvPr/>
        </p:nvSpPr>
        <p:spPr bwMode="auto">
          <a:xfrm>
            <a:off x="630238" y="2784471"/>
            <a:ext cx="32573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b="1">
                <a:solidFill>
                  <a:schemeClr val="tx1"/>
                </a:solidFill>
                <a:cs typeface="Times New Roman" pitchFamily="18" charset="0"/>
              </a:rPr>
              <a:t>b</a:t>
            </a:r>
          </a:p>
        </p:txBody>
      </p:sp>
      <p:sp>
        <p:nvSpPr>
          <p:cNvPr id="81" name="Rectangle 177"/>
          <p:cNvSpPr>
            <a:spLocks noChangeArrowheads="1"/>
          </p:cNvSpPr>
          <p:nvPr/>
        </p:nvSpPr>
        <p:spPr bwMode="auto">
          <a:xfrm>
            <a:off x="1092200" y="2770184"/>
            <a:ext cx="312906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2" name="Rectangle 178"/>
          <p:cNvSpPr>
            <a:spLocks noChangeArrowheads="1"/>
          </p:cNvSpPr>
          <p:nvPr/>
        </p:nvSpPr>
        <p:spPr bwMode="auto">
          <a:xfrm>
            <a:off x="1622283" y="2786059"/>
            <a:ext cx="338554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83" name="Rectangle 179"/>
          <p:cNvSpPr>
            <a:spLocks noChangeArrowheads="1"/>
          </p:cNvSpPr>
          <p:nvPr/>
        </p:nvSpPr>
        <p:spPr bwMode="auto">
          <a:xfrm>
            <a:off x="2184258" y="2786491"/>
            <a:ext cx="35137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b="1" dirty="0">
                <a:solidFill>
                  <a:schemeClr val="tx1"/>
                </a:solidFill>
              </a:rPr>
              <a:t>R</a:t>
            </a:r>
          </a:p>
        </p:txBody>
      </p:sp>
      <p:sp>
        <p:nvSpPr>
          <p:cNvPr id="84" name="Rectangle 184"/>
          <p:cNvSpPr>
            <a:spLocks noChangeArrowheads="1"/>
          </p:cNvSpPr>
          <p:nvPr/>
        </p:nvSpPr>
        <p:spPr bwMode="auto">
          <a:xfrm>
            <a:off x="1135063" y="314007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85" name="Rectangle 186"/>
          <p:cNvSpPr>
            <a:spLocks noChangeArrowheads="1"/>
          </p:cNvSpPr>
          <p:nvPr/>
        </p:nvSpPr>
        <p:spPr bwMode="auto">
          <a:xfrm>
            <a:off x="1125538" y="3505196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86" name="Rectangle 187"/>
          <p:cNvSpPr>
            <a:spLocks noChangeArrowheads="1"/>
          </p:cNvSpPr>
          <p:nvPr/>
        </p:nvSpPr>
        <p:spPr bwMode="auto">
          <a:xfrm>
            <a:off x="1135063" y="3889398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87" name="Rectangle 188"/>
          <p:cNvSpPr>
            <a:spLocks noChangeArrowheads="1"/>
          </p:cNvSpPr>
          <p:nvPr/>
        </p:nvSpPr>
        <p:spPr bwMode="auto">
          <a:xfrm>
            <a:off x="1128713" y="426246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88" name="Rectangle 189"/>
          <p:cNvSpPr>
            <a:spLocks noChangeArrowheads="1"/>
          </p:cNvSpPr>
          <p:nvPr/>
        </p:nvSpPr>
        <p:spPr bwMode="auto">
          <a:xfrm>
            <a:off x="611188" y="3136896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89" name="Rectangle 190"/>
          <p:cNvSpPr>
            <a:spLocks noChangeArrowheads="1"/>
          </p:cNvSpPr>
          <p:nvPr/>
        </p:nvSpPr>
        <p:spPr bwMode="auto">
          <a:xfrm>
            <a:off x="604838" y="351472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0" name="Rectangle 191"/>
          <p:cNvSpPr>
            <a:spLocks noChangeArrowheads="1"/>
          </p:cNvSpPr>
          <p:nvPr/>
        </p:nvSpPr>
        <p:spPr bwMode="auto">
          <a:xfrm>
            <a:off x="596900" y="3886223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91" name="Rectangle 192"/>
          <p:cNvSpPr>
            <a:spLocks noChangeArrowheads="1"/>
          </p:cNvSpPr>
          <p:nvPr/>
        </p:nvSpPr>
        <p:spPr bwMode="auto">
          <a:xfrm>
            <a:off x="603250" y="4265636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92" name="Rectangle 193"/>
          <p:cNvSpPr>
            <a:spLocks noChangeArrowheads="1"/>
          </p:cNvSpPr>
          <p:nvPr/>
        </p:nvSpPr>
        <p:spPr bwMode="auto">
          <a:xfrm>
            <a:off x="1663700" y="3140071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3" name="Rectangle 194"/>
          <p:cNvSpPr>
            <a:spLocks noChangeArrowheads="1"/>
          </p:cNvSpPr>
          <p:nvPr/>
        </p:nvSpPr>
        <p:spPr bwMode="auto">
          <a:xfrm>
            <a:off x="1652588" y="3506784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94" name="Rectangle 195"/>
          <p:cNvSpPr>
            <a:spLocks noChangeArrowheads="1"/>
          </p:cNvSpPr>
          <p:nvPr/>
        </p:nvSpPr>
        <p:spPr bwMode="auto">
          <a:xfrm>
            <a:off x="1654175" y="3886223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95" name="Rectangle 196"/>
          <p:cNvSpPr>
            <a:spLocks noChangeArrowheads="1"/>
          </p:cNvSpPr>
          <p:nvPr/>
        </p:nvSpPr>
        <p:spPr bwMode="auto">
          <a:xfrm>
            <a:off x="1668463" y="427357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6" name="Rectangle 197"/>
          <p:cNvSpPr>
            <a:spLocks noChangeArrowheads="1"/>
          </p:cNvSpPr>
          <p:nvPr/>
        </p:nvSpPr>
        <p:spPr bwMode="auto">
          <a:xfrm>
            <a:off x="2159000" y="3135309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7" name="Rectangle 198"/>
          <p:cNvSpPr>
            <a:spLocks noChangeArrowheads="1"/>
          </p:cNvSpPr>
          <p:nvPr/>
        </p:nvSpPr>
        <p:spPr bwMode="auto">
          <a:xfrm>
            <a:off x="2162175" y="3514721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8" name="Rectangle 199"/>
          <p:cNvSpPr>
            <a:spLocks noChangeArrowheads="1"/>
          </p:cNvSpPr>
          <p:nvPr/>
        </p:nvSpPr>
        <p:spPr bwMode="auto">
          <a:xfrm>
            <a:off x="2162175" y="3889398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99" name="Rectangle 200"/>
          <p:cNvSpPr>
            <a:spLocks noChangeArrowheads="1"/>
          </p:cNvSpPr>
          <p:nvPr/>
        </p:nvSpPr>
        <p:spPr bwMode="auto">
          <a:xfrm>
            <a:off x="2152650" y="4265636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00" name="AutoShape 206"/>
          <p:cNvSpPr>
            <a:spLocks noChangeArrowheads="1"/>
          </p:cNvSpPr>
          <p:nvPr/>
        </p:nvSpPr>
        <p:spPr bwMode="auto">
          <a:xfrm>
            <a:off x="3571868" y="3062284"/>
            <a:ext cx="460382" cy="152402"/>
          </a:xfrm>
          <a:prstGeom prst="rightArrow">
            <a:avLst>
              <a:gd name="adj1" fmla="val 50000"/>
              <a:gd name="adj2" fmla="val 6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>
              <a:defRPr/>
            </a:pPr>
            <a:endParaRPr lang="fr-FR" b="1"/>
          </a:p>
        </p:txBody>
      </p:sp>
      <p:sp>
        <p:nvSpPr>
          <p:cNvPr id="101" name="AutoShape 204"/>
          <p:cNvSpPr>
            <a:spLocks noChangeArrowheads="1"/>
          </p:cNvSpPr>
          <p:nvPr/>
        </p:nvSpPr>
        <p:spPr bwMode="auto">
          <a:xfrm>
            <a:off x="3559162" y="4143380"/>
            <a:ext cx="460382" cy="152402"/>
          </a:xfrm>
          <a:prstGeom prst="rightArrow">
            <a:avLst>
              <a:gd name="adj1" fmla="val 50000"/>
              <a:gd name="adj2" fmla="val 6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>
              <a:defRPr/>
            </a:pPr>
            <a:endParaRPr lang="fr-FR" b="1"/>
          </a:p>
        </p:txBody>
      </p:sp>
      <p:sp>
        <p:nvSpPr>
          <p:cNvPr id="102" name="Rectangle 413"/>
          <p:cNvSpPr>
            <a:spLocks noChangeArrowheads="1"/>
          </p:cNvSpPr>
          <p:nvPr/>
        </p:nvSpPr>
        <p:spPr bwMode="auto">
          <a:xfrm>
            <a:off x="990600" y="2228846"/>
            <a:ext cx="12620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ar-DZ" b="1" u="sng">
                <a:solidFill>
                  <a:srgbClr val="0000FF"/>
                </a:solidFill>
                <a:cs typeface="Arabic Transparent" pitchFamily="2" charset="-78"/>
              </a:rPr>
              <a:t>جدول الحقيقة:</a:t>
            </a:r>
            <a:endParaRPr lang="fr-FR" b="1" u="sng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03" name="Text Box 415"/>
          <p:cNvSpPr txBox="1">
            <a:spLocks noChangeArrowheads="1"/>
          </p:cNvSpPr>
          <p:nvPr/>
        </p:nvSpPr>
        <p:spPr bwMode="auto">
          <a:xfrm>
            <a:off x="3635375" y="2425696"/>
            <a:ext cx="21605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0000FF"/>
                </a:solidFill>
              </a:rPr>
              <a:t>المعادلات المنطقية</a:t>
            </a:r>
            <a:endParaRPr lang="fr-FR" b="1" u="sng" dirty="0">
              <a:solidFill>
                <a:srgbClr val="0000FF"/>
              </a:solidFill>
            </a:endParaRPr>
          </a:p>
        </p:txBody>
      </p:sp>
      <p:grpSp>
        <p:nvGrpSpPr>
          <p:cNvPr id="3" name="Groupe 103"/>
          <p:cNvGrpSpPr>
            <a:grpSpLocks/>
          </p:cNvGrpSpPr>
          <p:nvPr/>
        </p:nvGrpSpPr>
        <p:grpSpPr bwMode="auto">
          <a:xfrm>
            <a:off x="5319713" y="4714875"/>
            <a:ext cx="2538412" cy="1316038"/>
            <a:chOff x="5319736" y="4714884"/>
            <a:chExt cx="2538412" cy="1316026"/>
          </a:xfrm>
        </p:grpSpPr>
        <p:grpSp>
          <p:nvGrpSpPr>
            <p:cNvPr id="4" name="Groupe 77"/>
            <p:cNvGrpSpPr>
              <a:grpSpLocks/>
            </p:cNvGrpSpPr>
            <p:nvPr/>
          </p:nvGrpSpPr>
          <p:grpSpPr bwMode="auto">
            <a:xfrm>
              <a:off x="5319736" y="4951409"/>
              <a:ext cx="2538412" cy="1079501"/>
              <a:chOff x="5319736" y="4951409"/>
              <a:chExt cx="2538412" cy="1079501"/>
            </a:xfrm>
          </p:grpSpPr>
          <p:sp>
            <p:nvSpPr>
              <p:cNvPr id="107" name="Text Box 389"/>
              <p:cNvSpPr txBox="1">
                <a:spLocks noChangeArrowheads="1"/>
              </p:cNvSpPr>
              <p:nvPr/>
            </p:nvSpPr>
            <p:spPr bwMode="auto">
              <a:xfrm>
                <a:off x="7288236" y="5081584"/>
                <a:ext cx="569912" cy="479425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600" b="1" dirty="0">
                    <a:solidFill>
                      <a:schemeClr val="tx1"/>
                    </a:solidFill>
                  </a:rPr>
                  <a:t>S</a:t>
                </a:r>
              </a:p>
            </p:txBody>
          </p:sp>
          <p:sp>
            <p:nvSpPr>
              <p:cNvPr id="108" name="Line 390"/>
              <p:cNvSpPr>
                <a:spLocks noChangeShapeType="1"/>
              </p:cNvSpPr>
              <p:nvPr/>
            </p:nvSpPr>
            <p:spPr bwMode="auto">
              <a:xfrm rot="5400000">
                <a:off x="5757094" y="5403060"/>
                <a:ext cx="496882" cy="0"/>
              </a:xfrm>
              <a:prstGeom prst="line">
                <a:avLst/>
              </a:prstGeom>
              <a:ln>
                <a:headEnd type="oval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09" name="Line 391"/>
              <p:cNvSpPr>
                <a:spLocks noChangeShapeType="1"/>
              </p:cNvSpPr>
              <p:nvPr/>
            </p:nvSpPr>
            <p:spPr bwMode="auto">
              <a:xfrm flipV="1">
                <a:off x="5594373" y="5859462"/>
                <a:ext cx="1187450" cy="0"/>
              </a:xfrm>
              <a:prstGeom prst="line">
                <a:avLst/>
              </a:prstGeom>
              <a:ln>
                <a:headEnd type="oval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10" name="AutoShape 392"/>
              <p:cNvSpPr>
                <a:spLocks noChangeArrowheads="1"/>
              </p:cNvSpPr>
              <p:nvPr/>
            </p:nvSpPr>
            <p:spPr bwMode="auto">
              <a:xfrm>
                <a:off x="6783411" y="5605464"/>
                <a:ext cx="263525" cy="296859"/>
              </a:xfrm>
              <a:prstGeom prst="flowChartDelay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/>
              </a:p>
            </p:txBody>
          </p:sp>
          <p:sp>
            <p:nvSpPr>
              <p:cNvPr id="111" name="Line 393"/>
              <p:cNvSpPr>
                <a:spLocks noChangeShapeType="1"/>
              </p:cNvSpPr>
              <p:nvPr/>
            </p:nvSpPr>
            <p:spPr bwMode="auto">
              <a:xfrm>
                <a:off x="5627711" y="5148268"/>
                <a:ext cx="1158875" cy="0"/>
              </a:xfrm>
              <a:prstGeom prst="line">
                <a:avLst/>
              </a:prstGeom>
              <a:ln>
                <a:headEnd type="oval" w="sm" len="sm"/>
                <a:tailEnd type="none" w="sm" len="sm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12" name="Line 394"/>
              <p:cNvSpPr>
                <a:spLocks noChangeShapeType="1"/>
              </p:cNvSpPr>
              <p:nvPr/>
            </p:nvSpPr>
            <p:spPr bwMode="auto">
              <a:xfrm rot="16200000">
                <a:off x="6176194" y="5630070"/>
                <a:ext cx="468308" cy="0"/>
              </a:xfrm>
              <a:prstGeom prst="line">
                <a:avLst/>
              </a:prstGeom>
              <a:ln>
                <a:headEnd type="oval" w="sm" len="sm"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13" name="Line 395"/>
              <p:cNvSpPr>
                <a:spLocks noChangeShapeType="1"/>
              </p:cNvSpPr>
              <p:nvPr/>
            </p:nvSpPr>
            <p:spPr bwMode="auto">
              <a:xfrm>
                <a:off x="7043761" y="5741988"/>
                <a:ext cx="22701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59" name="Text Box 396"/>
              <p:cNvSpPr txBox="1">
                <a:spLocks noChangeArrowheads="1"/>
              </p:cNvSpPr>
              <p:nvPr/>
            </p:nvSpPr>
            <p:spPr bwMode="auto">
              <a:xfrm>
                <a:off x="7265305" y="5548309"/>
                <a:ext cx="571500" cy="37306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600" b="1">
                    <a:solidFill>
                      <a:schemeClr val="tx1"/>
                    </a:solidFill>
                  </a:rPr>
                  <a:t>R</a:t>
                </a:r>
              </a:p>
            </p:txBody>
          </p:sp>
          <p:sp>
            <p:nvSpPr>
              <p:cNvPr id="167" name="AutoShape 397"/>
              <p:cNvSpPr>
                <a:spLocks noChangeAspect="1" noChangeArrowheads="1"/>
              </p:cNvSpPr>
              <p:nvPr/>
            </p:nvSpPr>
            <p:spPr bwMode="auto">
              <a:xfrm rot="10980000">
                <a:off x="6813573" y="5091119"/>
                <a:ext cx="274638" cy="384171"/>
              </a:xfrm>
              <a:prstGeom prst="moon">
                <a:avLst>
                  <a:gd name="adj" fmla="val 75778"/>
                </a:avLst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/>
              </a:p>
            </p:txBody>
          </p:sp>
          <p:sp>
            <p:nvSpPr>
              <p:cNvPr id="179" name="Arc 398"/>
              <p:cNvSpPr>
                <a:spLocks noChangeAspect="1"/>
              </p:cNvSpPr>
              <p:nvPr/>
            </p:nvSpPr>
            <p:spPr bwMode="auto">
              <a:xfrm rot="2710121">
                <a:off x="6480994" y="5079210"/>
                <a:ext cx="382584" cy="409575"/>
              </a:xfrm>
              <a:custGeom>
                <a:avLst/>
                <a:gdLst>
                  <a:gd name="T0" fmla="*/ 0 w 20663"/>
                  <a:gd name="T1" fmla="*/ 0 h 20652"/>
                  <a:gd name="T2" fmla="*/ 0 w 20663"/>
                  <a:gd name="T3" fmla="*/ 0 h 20652"/>
                  <a:gd name="T4" fmla="*/ 0 w 20663"/>
                  <a:gd name="T5" fmla="*/ 0 h 20652"/>
                  <a:gd name="T6" fmla="*/ 0 60000 65536"/>
                  <a:gd name="T7" fmla="*/ 0 60000 65536"/>
                  <a:gd name="T8" fmla="*/ 0 60000 65536"/>
                  <a:gd name="T9" fmla="*/ 0 w 20663"/>
                  <a:gd name="T10" fmla="*/ 0 h 20652"/>
                  <a:gd name="T11" fmla="*/ 20663 w 20663"/>
                  <a:gd name="T12" fmla="*/ 20652 h 2065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663" h="20652" fill="none" extrusionOk="0">
                    <a:moveTo>
                      <a:pt x="6329" y="0"/>
                    </a:moveTo>
                    <a:cubicBezTo>
                      <a:pt x="13197" y="2105"/>
                      <a:pt x="18570" y="7487"/>
                      <a:pt x="20662" y="14359"/>
                    </a:cubicBezTo>
                  </a:path>
                  <a:path w="20663" h="20652" stroke="0" extrusionOk="0">
                    <a:moveTo>
                      <a:pt x="6329" y="0"/>
                    </a:moveTo>
                    <a:cubicBezTo>
                      <a:pt x="13197" y="2105"/>
                      <a:pt x="18570" y="7487"/>
                      <a:pt x="20662" y="14359"/>
                    </a:cubicBezTo>
                    <a:lnTo>
                      <a:pt x="0" y="20652"/>
                    </a:lnTo>
                    <a:close/>
                  </a:path>
                </a:pathLst>
              </a:custGeom>
              <a:no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/>
              </a:p>
            </p:txBody>
          </p:sp>
          <p:sp>
            <p:nvSpPr>
              <p:cNvPr id="180" name="Line 399"/>
              <p:cNvSpPr>
                <a:spLocks noChangeShapeType="1"/>
              </p:cNvSpPr>
              <p:nvPr/>
            </p:nvSpPr>
            <p:spPr bwMode="auto">
              <a:xfrm>
                <a:off x="7080273" y="5276854"/>
                <a:ext cx="2286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81" name="Text Box 406"/>
              <p:cNvSpPr txBox="1">
                <a:spLocks noChangeArrowheads="1"/>
              </p:cNvSpPr>
              <p:nvPr/>
            </p:nvSpPr>
            <p:spPr bwMode="auto">
              <a:xfrm>
                <a:off x="5362604" y="4951409"/>
                <a:ext cx="342900" cy="37306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600" b="1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184" name="Text Box 409"/>
              <p:cNvSpPr txBox="1">
                <a:spLocks noChangeArrowheads="1"/>
              </p:cNvSpPr>
              <p:nvPr/>
            </p:nvSpPr>
            <p:spPr bwMode="auto">
              <a:xfrm>
                <a:off x="5319736" y="5657847"/>
                <a:ext cx="342900" cy="37306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sz="1600" b="1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186" name="Line 410"/>
              <p:cNvSpPr>
                <a:spLocks noChangeShapeType="1"/>
              </p:cNvSpPr>
              <p:nvPr/>
            </p:nvSpPr>
            <p:spPr bwMode="auto">
              <a:xfrm flipH="1">
                <a:off x="6411936" y="5407028"/>
                <a:ext cx="36036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189" name="Line 411"/>
              <p:cNvSpPr>
                <a:spLocks noChangeShapeType="1"/>
              </p:cNvSpPr>
              <p:nvPr/>
            </p:nvSpPr>
            <p:spPr bwMode="auto">
              <a:xfrm flipH="1">
                <a:off x="6005536" y="5645151"/>
                <a:ext cx="79216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106" name="Text Box 473"/>
            <p:cNvSpPr txBox="1">
              <a:spLocks noChangeAspect="1" noChangeArrowheads="1"/>
            </p:cNvSpPr>
            <p:nvPr/>
          </p:nvSpPr>
          <p:spPr bwMode="auto">
            <a:xfrm>
              <a:off x="6075394" y="4714884"/>
              <a:ext cx="977897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  <a:cs typeface="Arabic Transparent" pitchFamily="2" charset="-78"/>
                </a:rPr>
                <a:t>½ </a:t>
              </a:r>
              <a:r>
                <a:rPr lang="ar-DZ" b="1" dirty="0">
                  <a:solidFill>
                    <a:srgbClr val="FF0000"/>
                  </a:solidFill>
                  <a:cs typeface="Arabic Transparent" pitchFamily="2" charset="-78"/>
                </a:rPr>
                <a:t>جامع</a:t>
              </a:r>
              <a:endParaRPr lang="fr-FR" b="1" dirty="0">
                <a:solidFill>
                  <a:srgbClr val="FF0000"/>
                </a:solidFill>
                <a:cs typeface="Arabic Transparent" pitchFamily="2" charset="-78"/>
              </a:endParaRPr>
            </a:p>
          </p:txBody>
        </p:sp>
      </p:grpSp>
      <p:grpSp>
        <p:nvGrpSpPr>
          <p:cNvPr id="5" name="Groupe 116"/>
          <p:cNvGrpSpPr>
            <a:grpSpLocks/>
          </p:cNvGrpSpPr>
          <p:nvPr/>
        </p:nvGrpSpPr>
        <p:grpSpPr bwMode="auto">
          <a:xfrm>
            <a:off x="515938" y="2786063"/>
            <a:ext cx="2084387" cy="1846262"/>
            <a:chOff x="5714214" y="2419343"/>
            <a:chExt cx="2083609" cy="1845525"/>
          </a:xfrm>
        </p:grpSpPr>
        <p:cxnSp>
          <p:nvCxnSpPr>
            <p:cNvPr id="191" name="Connecteur droit 190"/>
            <p:cNvCxnSpPr/>
            <p:nvPr/>
          </p:nvCxnSpPr>
          <p:spPr bwMode="auto">
            <a:xfrm>
              <a:off x="5715800" y="2428864"/>
              <a:ext cx="2070915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2" name="Connecteur droit 191"/>
            <p:cNvCxnSpPr/>
            <p:nvPr/>
          </p:nvCxnSpPr>
          <p:spPr bwMode="auto">
            <a:xfrm>
              <a:off x="5715800" y="2785909"/>
              <a:ext cx="207091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3" name="Connecteur droit 192"/>
            <p:cNvCxnSpPr/>
            <p:nvPr/>
          </p:nvCxnSpPr>
          <p:spPr bwMode="auto">
            <a:xfrm>
              <a:off x="5715800" y="3152475"/>
              <a:ext cx="2070915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4" name="Connecteur droit 193"/>
            <p:cNvCxnSpPr/>
            <p:nvPr/>
          </p:nvCxnSpPr>
          <p:spPr bwMode="auto">
            <a:xfrm>
              <a:off x="5715800" y="3523802"/>
              <a:ext cx="2070915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5" name="Connecteur droit 194"/>
            <p:cNvCxnSpPr/>
            <p:nvPr/>
          </p:nvCxnSpPr>
          <p:spPr bwMode="auto">
            <a:xfrm>
              <a:off x="5715800" y="3877673"/>
              <a:ext cx="207091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6" name="Connecteur droit 195"/>
            <p:cNvCxnSpPr/>
            <p:nvPr/>
          </p:nvCxnSpPr>
          <p:spPr bwMode="auto">
            <a:xfrm>
              <a:off x="5715800" y="4242652"/>
              <a:ext cx="207091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7" name="Connecteur droit 196"/>
            <p:cNvCxnSpPr/>
            <p:nvPr/>
          </p:nvCxnSpPr>
          <p:spPr bwMode="auto">
            <a:xfrm rot="5400000">
              <a:off x="4797799" y="3337344"/>
              <a:ext cx="1834417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8" name="Connecteur droit 197"/>
            <p:cNvCxnSpPr/>
            <p:nvPr/>
          </p:nvCxnSpPr>
          <p:spPr bwMode="auto">
            <a:xfrm rot="5400000">
              <a:off x="5298468" y="3346073"/>
              <a:ext cx="1836004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Connecteur droit 198"/>
            <p:cNvCxnSpPr/>
            <p:nvPr/>
          </p:nvCxnSpPr>
          <p:spPr bwMode="auto">
            <a:xfrm rot="5400000">
              <a:off x="5850712" y="3346073"/>
              <a:ext cx="1836004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0" name="Connecteur droit 199"/>
            <p:cNvCxnSpPr/>
            <p:nvPr/>
          </p:nvCxnSpPr>
          <p:spPr bwMode="auto">
            <a:xfrm rot="5400000">
              <a:off x="6369630" y="3346073"/>
              <a:ext cx="1836004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1" name="Connecteur droit 200"/>
            <p:cNvCxnSpPr/>
            <p:nvPr/>
          </p:nvCxnSpPr>
          <p:spPr bwMode="auto">
            <a:xfrm rot="5400000">
              <a:off x="6879028" y="3336552"/>
              <a:ext cx="1836004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Groupe 119"/>
          <p:cNvGrpSpPr>
            <a:grpSpLocks/>
          </p:cNvGrpSpPr>
          <p:nvPr/>
        </p:nvGrpSpPr>
        <p:grpSpPr bwMode="auto">
          <a:xfrm>
            <a:off x="4214813" y="2987675"/>
            <a:ext cx="1403350" cy="369888"/>
            <a:chOff x="4214810" y="3559734"/>
            <a:chExt cx="1402948" cy="369332"/>
          </a:xfrm>
        </p:grpSpPr>
        <p:grpSp>
          <p:nvGrpSpPr>
            <p:cNvPr id="7" name="Groupe 118"/>
            <p:cNvGrpSpPr>
              <a:grpSpLocks/>
            </p:cNvGrpSpPr>
            <p:nvPr/>
          </p:nvGrpSpPr>
          <p:grpSpPr bwMode="auto">
            <a:xfrm>
              <a:off x="4813126" y="3612043"/>
              <a:ext cx="544357" cy="11095"/>
              <a:chOff x="4240027" y="3540484"/>
              <a:chExt cx="544357" cy="11095"/>
            </a:xfrm>
          </p:grpSpPr>
          <p:sp>
            <p:nvSpPr>
              <p:cNvPr id="205" name="Line 468"/>
              <p:cNvSpPr>
                <a:spLocks noChangeShapeType="1"/>
              </p:cNvSpPr>
              <p:nvPr/>
            </p:nvSpPr>
            <p:spPr bwMode="auto">
              <a:xfrm>
                <a:off x="4240027" y="3540484"/>
                <a:ext cx="14442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206" name="Line 469"/>
              <p:cNvSpPr>
                <a:spLocks noChangeShapeType="1"/>
              </p:cNvSpPr>
              <p:nvPr/>
            </p:nvSpPr>
            <p:spPr bwMode="auto">
              <a:xfrm>
                <a:off x="4639962" y="3551579"/>
                <a:ext cx="14442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51291" name="Rectangle 117"/>
            <p:cNvSpPr>
              <a:spLocks noChangeArrowheads="1"/>
            </p:cNvSpPr>
            <p:nvPr/>
          </p:nvSpPr>
          <p:spPr bwMode="auto">
            <a:xfrm>
              <a:off x="4214810" y="3559734"/>
              <a:ext cx="140294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b="1">
                  <a:ea typeface="Times New Roman" pitchFamily="18" charset="0"/>
                  <a:cs typeface="Arabic Transparent" pitchFamily="2" charset="-78"/>
                </a:rPr>
                <a:t>S = ab + ab</a:t>
              </a:r>
              <a:endParaRPr lang="fr-FR" b="1">
                <a:ea typeface="Times New Roman" pitchFamily="18" charset="0"/>
                <a:cs typeface="Arabic Transparent" pitchFamily="2" charset="-78"/>
              </a:endParaRPr>
            </a:p>
          </p:txBody>
        </p:sp>
      </p:grpSp>
      <p:grpSp>
        <p:nvGrpSpPr>
          <p:cNvPr id="8" name="Groupe 121"/>
          <p:cNvGrpSpPr>
            <a:grpSpLocks/>
          </p:cNvGrpSpPr>
          <p:nvPr/>
        </p:nvGrpSpPr>
        <p:grpSpPr bwMode="auto">
          <a:xfrm>
            <a:off x="4214813" y="3468688"/>
            <a:ext cx="1133475" cy="369887"/>
            <a:chOff x="4294199" y="4040138"/>
            <a:chExt cx="1133644" cy="369332"/>
          </a:xfrm>
        </p:grpSpPr>
        <p:sp>
          <p:nvSpPr>
            <p:cNvPr id="208" name="Oval 205"/>
            <p:cNvSpPr>
              <a:spLocks noChangeAspect="1" noChangeArrowheads="1"/>
            </p:cNvSpPr>
            <p:nvPr/>
          </p:nvSpPr>
          <p:spPr bwMode="auto">
            <a:xfrm>
              <a:off x="4954697" y="4128905"/>
              <a:ext cx="193704" cy="193384"/>
            </a:xfrm>
            <a:prstGeom prst="ellipse">
              <a:avLst/>
            </a:prstGeom>
            <a:ln>
              <a:solidFill>
                <a:srgbClr val="FF0000"/>
              </a:solidFill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51289" name="Rectangle 120"/>
            <p:cNvSpPr>
              <a:spLocks noChangeArrowheads="1"/>
            </p:cNvSpPr>
            <p:nvPr/>
          </p:nvSpPr>
          <p:spPr bwMode="auto">
            <a:xfrm>
              <a:off x="4294199" y="4040138"/>
              <a:ext cx="113364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b="1">
                  <a:ea typeface="Times New Roman" pitchFamily="18" charset="0"/>
                  <a:cs typeface="Arabic Transparent" pitchFamily="2" charset="-78"/>
                </a:rPr>
                <a:t>S = a + b</a:t>
              </a:r>
              <a:endParaRPr lang="fr-FR" b="1">
                <a:ea typeface="Times New Roman" pitchFamily="18" charset="0"/>
                <a:cs typeface="Arabic Transparent" pitchFamily="2" charset="-78"/>
              </a:endParaRPr>
            </a:p>
          </p:txBody>
        </p:sp>
      </p:grpSp>
      <p:sp>
        <p:nvSpPr>
          <p:cNvPr id="210" name="Rectangle 209"/>
          <p:cNvSpPr/>
          <p:nvPr/>
        </p:nvSpPr>
        <p:spPr>
          <a:xfrm>
            <a:off x="4214810" y="4056040"/>
            <a:ext cx="1021433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GB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R = a</a:t>
            </a:r>
            <a:r>
              <a:rPr lang="fr-FR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.</a:t>
            </a:r>
            <a:r>
              <a:rPr lang="en-GB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b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11" name="Rectangle 322"/>
          <p:cNvSpPr>
            <a:spLocks noChangeArrowheads="1"/>
          </p:cNvSpPr>
          <p:nvPr/>
        </p:nvSpPr>
        <p:spPr bwMode="auto">
          <a:xfrm>
            <a:off x="7358082" y="4143380"/>
            <a:ext cx="14033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 eaLnBrk="0" hangingPunct="0">
              <a:spcBef>
                <a:spcPct val="50000"/>
              </a:spcBef>
              <a:defRPr/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التمثيل المنطقي: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 Box 750"/>
          <p:cNvSpPr txBox="1">
            <a:spLocks noChangeArrowheads="1"/>
          </p:cNvSpPr>
          <p:nvPr/>
        </p:nvSpPr>
        <p:spPr bwMode="auto">
          <a:xfrm>
            <a:off x="6643702" y="214290"/>
            <a:ext cx="21605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DZ" b="1" dirty="0">
                <a:solidFill>
                  <a:srgbClr val="0000FF"/>
                </a:solidFill>
              </a:rPr>
              <a:t>المعادلات المنطقية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163" name="Rectangle 511"/>
          <p:cNvSpPr>
            <a:spLocks noChangeArrowheads="1"/>
          </p:cNvSpPr>
          <p:nvPr/>
        </p:nvSpPr>
        <p:spPr bwMode="auto">
          <a:xfrm>
            <a:off x="1142976" y="714356"/>
            <a:ext cx="12620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>
              <a:defRPr/>
            </a:pPr>
            <a:r>
              <a:rPr lang="ar-DZ" b="1">
                <a:solidFill>
                  <a:srgbClr val="0000FF"/>
                </a:solidFill>
                <a:cs typeface="Arabic Transparent" pitchFamily="2" charset="-78"/>
              </a:rPr>
              <a:t>جدول الحقيقة:</a:t>
            </a:r>
            <a:endParaRPr lang="fr-FR" b="1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165" name="Rectangle 176"/>
          <p:cNvSpPr>
            <a:spLocks noChangeArrowheads="1"/>
          </p:cNvSpPr>
          <p:nvPr/>
        </p:nvSpPr>
        <p:spPr bwMode="auto">
          <a:xfrm>
            <a:off x="1072233" y="1152403"/>
            <a:ext cx="30970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b</a:t>
            </a:r>
          </a:p>
        </p:txBody>
      </p:sp>
      <p:sp>
        <p:nvSpPr>
          <p:cNvPr id="167" name="Rectangle 177"/>
          <p:cNvSpPr>
            <a:spLocks noChangeArrowheads="1"/>
          </p:cNvSpPr>
          <p:nvPr/>
        </p:nvSpPr>
        <p:spPr bwMode="auto">
          <a:xfrm>
            <a:off x="1577325" y="1138116"/>
            <a:ext cx="298480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69" name="Rectangle 178"/>
          <p:cNvSpPr>
            <a:spLocks noChangeArrowheads="1"/>
          </p:cNvSpPr>
          <p:nvPr/>
        </p:nvSpPr>
        <p:spPr bwMode="auto">
          <a:xfrm>
            <a:off x="2125190" y="1162617"/>
            <a:ext cx="320922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170" name="Rectangle 179"/>
          <p:cNvSpPr>
            <a:spLocks noChangeArrowheads="1"/>
          </p:cNvSpPr>
          <p:nvPr/>
        </p:nvSpPr>
        <p:spPr bwMode="auto">
          <a:xfrm>
            <a:off x="2605337" y="1159652"/>
            <a:ext cx="457176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Rn</a:t>
            </a:r>
          </a:p>
        </p:txBody>
      </p:sp>
      <p:sp>
        <p:nvSpPr>
          <p:cNvPr id="177" name="Rectangle 184"/>
          <p:cNvSpPr>
            <a:spLocks noChangeArrowheads="1"/>
          </p:cNvSpPr>
          <p:nvPr/>
        </p:nvSpPr>
        <p:spPr bwMode="auto">
          <a:xfrm>
            <a:off x="1602936" y="149937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79" name="Rectangle 186"/>
          <p:cNvSpPr>
            <a:spLocks noChangeArrowheads="1"/>
          </p:cNvSpPr>
          <p:nvPr/>
        </p:nvSpPr>
        <p:spPr bwMode="auto">
          <a:xfrm>
            <a:off x="1593411" y="179031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84" name="Rectangle 187"/>
          <p:cNvSpPr>
            <a:spLocks noChangeArrowheads="1"/>
          </p:cNvSpPr>
          <p:nvPr/>
        </p:nvSpPr>
        <p:spPr bwMode="auto">
          <a:xfrm>
            <a:off x="1602936" y="2105542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89" name="Rectangle 188"/>
          <p:cNvSpPr>
            <a:spLocks noChangeArrowheads="1"/>
          </p:cNvSpPr>
          <p:nvPr/>
        </p:nvSpPr>
        <p:spPr bwMode="auto">
          <a:xfrm>
            <a:off x="1596586" y="240537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193" name="Rectangle 189"/>
          <p:cNvSpPr>
            <a:spLocks noChangeArrowheads="1"/>
          </p:cNvSpPr>
          <p:nvPr/>
        </p:nvSpPr>
        <p:spPr bwMode="auto">
          <a:xfrm>
            <a:off x="1079061" y="1496202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198" name="Rectangle 190"/>
          <p:cNvSpPr>
            <a:spLocks noChangeArrowheads="1"/>
          </p:cNvSpPr>
          <p:nvPr/>
        </p:nvSpPr>
        <p:spPr bwMode="auto">
          <a:xfrm>
            <a:off x="1072711" y="1799836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00" name="Rectangle 191"/>
          <p:cNvSpPr>
            <a:spLocks noChangeArrowheads="1"/>
          </p:cNvSpPr>
          <p:nvPr/>
        </p:nvSpPr>
        <p:spPr bwMode="auto">
          <a:xfrm>
            <a:off x="1064773" y="210236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01" name="Rectangle 192"/>
          <p:cNvSpPr>
            <a:spLocks noChangeArrowheads="1"/>
          </p:cNvSpPr>
          <p:nvPr/>
        </p:nvSpPr>
        <p:spPr bwMode="auto">
          <a:xfrm>
            <a:off x="1071123" y="2408546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04" name="Rectangle 193"/>
          <p:cNvSpPr>
            <a:spLocks noChangeArrowheads="1"/>
          </p:cNvSpPr>
          <p:nvPr/>
        </p:nvSpPr>
        <p:spPr bwMode="auto">
          <a:xfrm>
            <a:off x="2131573" y="149937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68" name="Rectangle 194"/>
          <p:cNvSpPr>
            <a:spLocks noChangeArrowheads="1"/>
          </p:cNvSpPr>
          <p:nvPr/>
        </p:nvSpPr>
        <p:spPr bwMode="auto">
          <a:xfrm>
            <a:off x="2120461" y="179189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69" name="Rectangle 195"/>
          <p:cNvSpPr>
            <a:spLocks noChangeArrowheads="1"/>
          </p:cNvSpPr>
          <p:nvPr/>
        </p:nvSpPr>
        <p:spPr bwMode="auto">
          <a:xfrm>
            <a:off x="2122048" y="2102367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70" name="Rectangle 196"/>
          <p:cNvSpPr>
            <a:spLocks noChangeArrowheads="1"/>
          </p:cNvSpPr>
          <p:nvPr/>
        </p:nvSpPr>
        <p:spPr bwMode="auto">
          <a:xfrm>
            <a:off x="2136336" y="241648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71" name="Rectangle 197"/>
          <p:cNvSpPr>
            <a:spLocks noChangeArrowheads="1"/>
          </p:cNvSpPr>
          <p:nvPr/>
        </p:nvSpPr>
        <p:spPr bwMode="auto">
          <a:xfrm>
            <a:off x="2626873" y="149461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72" name="Rectangle 198"/>
          <p:cNvSpPr>
            <a:spLocks noChangeArrowheads="1"/>
          </p:cNvSpPr>
          <p:nvPr/>
        </p:nvSpPr>
        <p:spPr bwMode="auto">
          <a:xfrm>
            <a:off x="2630048" y="1799836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73" name="Rectangle 199"/>
          <p:cNvSpPr>
            <a:spLocks noChangeArrowheads="1"/>
          </p:cNvSpPr>
          <p:nvPr/>
        </p:nvSpPr>
        <p:spPr bwMode="auto">
          <a:xfrm>
            <a:off x="2630048" y="2105542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74" name="Rectangle 200"/>
          <p:cNvSpPr>
            <a:spLocks noChangeArrowheads="1"/>
          </p:cNvSpPr>
          <p:nvPr/>
        </p:nvSpPr>
        <p:spPr bwMode="auto">
          <a:xfrm>
            <a:off x="2620523" y="2408546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75" name="Rectangle 184"/>
          <p:cNvSpPr>
            <a:spLocks noChangeArrowheads="1"/>
          </p:cNvSpPr>
          <p:nvPr/>
        </p:nvSpPr>
        <p:spPr bwMode="auto">
          <a:xfrm>
            <a:off x="1595206" y="273107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76" name="Rectangle 186"/>
          <p:cNvSpPr>
            <a:spLocks noChangeArrowheads="1"/>
          </p:cNvSpPr>
          <p:nvPr/>
        </p:nvSpPr>
        <p:spPr bwMode="auto">
          <a:xfrm>
            <a:off x="1585681" y="302200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77" name="Rectangle 187"/>
          <p:cNvSpPr>
            <a:spLocks noChangeArrowheads="1"/>
          </p:cNvSpPr>
          <p:nvPr/>
        </p:nvSpPr>
        <p:spPr bwMode="auto">
          <a:xfrm>
            <a:off x="1595206" y="3337240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78" name="Rectangle 188"/>
          <p:cNvSpPr>
            <a:spLocks noChangeArrowheads="1"/>
          </p:cNvSpPr>
          <p:nvPr/>
        </p:nvSpPr>
        <p:spPr bwMode="auto">
          <a:xfrm>
            <a:off x="1588856" y="3645695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79" name="Rectangle 189"/>
          <p:cNvSpPr>
            <a:spLocks noChangeArrowheads="1"/>
          </p:cNvSpPr>
          <p:nvPr/>
        </p:nvSpPr>
        <p:spPr bwMode="auto">
          <a:xfrm>
            <a:off x="1071331" y="2727900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80" name="Rectangle 190"/>
          <p:cNvSpPr>
            <a:spLocks noChangeArrowheads="1"/>
          </p:cNvSpPr>
          <p:nvPr/>
        </p:nvSpPr>
        <p:spPr bwMode="auto">
          <a:xfrm>
            <a:off x="1064981" y="3031534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81" name="Rectangle 191"/>
          <p:cNvSpPr>
            <a:spLocks noChangeArrowheads="1"/>
          </p:cNvSpPr>
          <p:nvPr/>
        </p:nvSpPr>
        <p:spPr bwMode="auto">
          <a:xfrm>
            <a:off x="1057043" y="333406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82" name="Rectangle 192"/>
          <p:cNvSpPr>
            <a:spLocks noChangeArrowheads="1"/>
          </p:cNvSpPr>
          <p:nvPr/>
        </p:nvSpPr>
        <p:spPr bwMode="auto">
          <a:xfrm>
            <a:off x="1063393" y="3640244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83" name="Rectangle 193"/>
          <p:cNvSpPr>
            <a:spLocks noChangeArrowheads="1"/>
          </p:cNvSpPr>
          <p:nvPr/>
        </p:nvSpPr>
        <p:spPr bwMode="auto">
          <a:xfrm>
            <a:off x="2141095" y="273107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84" name="Rectangle 194"/>
          <p:cNvSpPr>
            <a:spLocks noChangeArrowheads="1"/>
          </p:cNvSpPr>
          <p:nvPr/>
        </p:nvSpPr>
        <p:spPr bwMode="auto">
          <a:xfrm>
            <a:off x="2129983" y="302359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85" name="Rectangle 195"/>
          <p:cNvSpPr>
            <a:spLocks noChangeArrowheads="1"/>
          </p:cNvSpPr>
          <p:nvPr/>
        </p:nvSpPr>
        <p:spPr bwMode="auto">
          <a:xfrm>
            <a:off x="2131570" y="333406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86" name="Rectangle 196"/>
          <p:cNvSpPr>
            <a:spLocks noChangeArrowheads="1"/>
          </p:cNvSpPr>
          <p:nvPr/>
        </p:nvSpPr>
        <p:spPr bwMode="auto">
          <a:xfrm>
            <a:off x="2145858" y="364818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87" name="Rectangle 197"/>
          <p:cNvSpPr>
            <a:spLocks noChangeArrowheads="1"/>
          </p:cNvSpPr>
          <p:nvPr/>
        </p:nvSpPr>
        <p:spPr bwMode="auto">
          <a:xfrm>
            <a:off x="2636395" y="2726313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88" name="Rectangle 198"/>
          <p:cNvSpPr>
            <a:spLocks noChangeArrowheads="1"/>
          </p:cNvSpPr>
          <p:nvPr/>
        </p:nvSpPr>
        <p:spPr bwMode="auto">
          <a:xfrm>
            <a:off x="2639570" y="3031534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89" name="Rectangle 199"/>
          <p:cNvSpPr>
            <a:spLocks noChangeArrowheads="1"/>
          </p:cNvSpPr>
          <p:nvPr/>
        </p:nvSpPr>
        <p:spPr bwMode="auto">
          <a:xfrm>
            <a:off x="2639570" y="3337240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90" name="Rectangle 200"/>
          <p:cNvSpPr>
            <a:spLocks noChangeArrowheads="1"/>
          </p:cNvSpPr>
          <p:nvPr/>
        </p:nvSpPr>
        <p:spPr bwMode="auto">
          <a:xfrm>
            <a:off x="2630045" y="3640244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291" name="Rectangle 176"/>
          <p:cNvSpPr>
            <a:spLocks noChangeArrowheads="1"/>
          </p:cNvSpPr>
          <p:nvPr/>
        </p:nvSpPr>
        <p:spPr bwMode="auto">
          <a:xfrm>
            <a:off x="428596" y="1142984"/>
            <a:ext cx="639919" cy="338554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Rn-1</a:t>
            </a:r>
          </a:p>
        </p:txBody>
      </p:sp>
      <p:sp>
        <p:nvSpPr>
          <p:cNvPr id="292" name="Rectangle 189"/>
          <p:cNvSpPr>
            <a:spLocks noChangeArrowheads="1"/>
          </p:cNvSpPr>
          <p:nvPr/>
        </p:nvSpPr>
        <p:spPr bwMode="auto">
          <a:xfrm>
            <a:off x="575604" y="1495409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93" name="Rectangle 190"/>
          <p:cNvSpPr>
            <a:spLocks noChangeArrowheads="1"/>
          </p:cNvSpPr>
          <p:nvPr/>
        </p:nvSpPr>
        <p:spPr bwMode="auto">
          <a:xfrm>
            <a:off x="569254" y="1799043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94" name="Rectangle 191"/>
          <p:cNvSpPr>
            <a:spLocks noChangeArrowheads="1"/>
          </p:cNvSpPr>
          <p:nvPr/>
        </p:nvSpPr>
        <p:spPr bwMode="auto">
          <a:xfrm>
            <a:off x="561316" y="2101574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sp>
        <p:nvSpPr>
          <p:cNvPr id="295" name="Rectangle 192"/>
          <p:cNvSpPr>
            <a:spLocks noChangeArrowheads="1"/>
          </p:cNvSpPr>
          <p:nvPr/>
        </p:nvSpPr>
        <p:spPr bwMode="auto">
          <a:xfrm>
            <a:off x="567666" y="2407753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</a:p>
        </p:txBody>
      </p:sp>
      <p:grpSp>
        <p:nvGrpSpPr>
          <p:cNvPr id="2" name="Groupe 295"/>
          <p:cNvGrpSpPr>
            <a:grpSpLocks/>
          </p:cNvGrpSpPr>
          <p:nvPr/>
        </p:nvGrpSpPr>
        <p:grpSpPr bwMode="auto">
          <a:xfrm>
            <a:off x="481013" y="1144588"/>
            <a:ext cx="2601912" cy="2832100"/>
            <a:chOff x="481013" y="1144588"/>
            <a:chExt cx="2601912" cy="2832100"/>
          </a:xfrm>
        </p:grpSpPr>
        <p:cxnSp>
          <p:nvCxnSpPr>
            <p:cNvPr id="297" name="Connecteur droit 296"/>
            <p:cNvCxnSpPr/>
            <p:nvPr/>
          </p:nvCxnSpPr>
          <p:spPr bwMode="auto">
            <a:xfrm>
              <a:off x="492125" y="1154113"/>
              <a:ext cx="259080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8" name="Connecteur droit 297"/>
            <p:cNvCxnSpPr/>
            <p:nvPr/>
          </p:nvCxnSpPr>
          <p:spPr bwMode="auto">
            <a:xfrm>
              <a:off x="492125" y="1511300"/>
              <a:ext cx="2590800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9" name="Connecteur droit 298"/>
            <p:cNvCxnSpPr/>
            <p:nvPr/>
          </p:nvCxnSpPr>
          <p:spPr bwMode="auto">
            <a:xfrm>
              <a:off x="488950" y="1804988"/>
              <a:ext cx="2592388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0" name="Connecteur droit 299"/>
            <p:cNvCxnSpPr/>
            <p:nvPr/>
          </p:nvCxnSpPr>
          <p:spPr bwMode="auto">
            <a:xfrm>
              <a:off x="488950" y="2106613"/>
              <a:ext cx="2592388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1" name="Connecteur droit 300"/>
            <p:cNvCxnSpPr/>
            <p:nvPr/>
          </p:nvCxnSpPr>
          <p:spPr bwMode="auto">
            <a:xfrm>
              <a:off x="488950" y="2413000"/>
              <a:ext cx="2592388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2" name="Connecteur droit 301"/>
            <p:cNvCxnSpPr/>
            <p:nvPr/>
          </p:nvCxnSpPr>
          <p:spPr bwMode="auto">
            <a:xfrm>
              <a:off x="481013" y="2733675"/>
              <a:ext cx="2590800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3" name="Connecteur droit 302"/>
            <p:cNvCxnSpPr/>
            <p:nvPr/>
          </p:nvCxnSpPr>
          <p:spPr bwMode="auto">
            <a:xfrm rot="5400000">
              <a:off x="-429419" y="2559844"/>
              <a:ext cx="2828925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4" name="Connecteur droit 303"/>
            <p:cNvCxnSpPr/>
            <p:nvPr/>
          </p:nvCxnSpPr>
          <p:spPr bwMode="auto">
            <a:xfrm rot="5400000">
              <a:off x="70644" y="2559844"/>
              <a:ext cx="282892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5" name="Connecteur droit 304"/>
            <p:cNvCxnSpPr/>
            <p:nvPr/>
          </p:nvCxnSpPr>
          <p:spPr bwMode="auto">
            <a:xfrm rot="5400000">
              <a:off x="623094" y="2559844"/>
              <a:ext cx="2828925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6" name="Connecteur droit 305"/>
            <p:cNvCxnSpPr/>
            <p:nvPr/>
          </p:nvCxnSpPr>
          <p:spPr bwMode="auto">
            <a:xfrm rot="5400000">
              <a:off x="1142206" y="2559844"/>
              <a:ext cx="2828925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7" name="Connecteur droit 306"/>
            <p:cNvCxnSpPr/>
            <p:nvPr/>
          </p:nvCxnSpPr>
          <p:spPr bwMode="auto">
            <a:xfrm rot="5400000">
              <a:off x="1651001" y="2559050"/>
              <a:ext cx="2830512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8" name="Connecteur droit 307"/>
            <p:cNvCxnSpPr/>
            <p:nvPr/>
          </p:nvCxnSpPr>
          <p:spPr bwMode="auto">
            <a:xfrm>
              <a:off x="490538" y="3036888"/>
              <a:ext cx="259080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9" name="Connecteur droit 308"/>
            <p:cNvCxnSpPr/>
            <p:nvPr/>
          </p:nvCxnSpPr>
          <p:spPr bwMode="auto">
            <a:xfrm>
              <a:off x="490538" y="3338513"/>
              <a:ext cx="2590800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0" name="Connecteur droit 309"/>
            <p:cNvCxnSpPr/>
            <p:nvPr/>
          </p:nvCxnSpPr>
          <p:spPr bwMode="auto">
            <a:xfrm>
              <a:off x="490538" y="3644900"/>
              <a:ext cx="2590800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1" name="Connecteur droit 310"/>
            <p:cNvCxnSpPr/>
            <p:nvPr/>
          </p:nvCxnSpPr>
          <p:spPr bwMode="auto">
            <a:xfrm>
              <a:off x="482600" y="3975100"/>
              <a:ext cx="2592388" cy="158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2" name="Connecteur droit 311"/>
            <p:cNvCxnSpPr/>
            <p:nvPr/>
          </p:nvCxnSpPr>
          <p:spPr bwMode="auto">
            <a:xfrm rot="5400000">
              <a:off x="-933449" y="2559050"/>
              <a:ext cx="2830512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13" name="Rectangle 189"/>
          <p:cNvSpPr>
            <a:spLocks noChangeArrowheads="1"/>
          </p:cNvSpPr>
          <p:nvPr/>
        </p:nvSpPr>
        <p:spPr bwMode="auto">
          <a:xfrm>
            <a:off x="567874" y="2727107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14" name="Rectangle 190"/>
          <p:cNvSpPr>
            <a:spLocks noChangeArrowheads="1"/>
          </p:cNvSpPr>
          <p:nvPr/>
        </p:nvSpPr>
        <p:spPr bwMode="auto">
          <a:xfrm>
            <a:off x="561524" y="3030741"/>
            <a:ext cx="29686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15" name="Rectangle 191"/>
          <p:cNvSpPr>
            <a:spLocks noChangeArrowheads="1"/>
          </p:cNvSpPr>
          <p:nvPr/>
        </p:nvSpPr>
        <p:spPr bwMode="auto">
          <a:xfrm>
            <a:off x="553586" y="3333272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16" name="Rectangle 192"/>
          <p:cNvSpPr>
            <a:spLocks noChangeArrowheads="1"/>
          </p:cNvSpPr>
          <p:nvPr/>
        </p:nvSpPr>
        <p:spPr bwMode="auto">
          <a:xfrm>
            <a:off x="559936" y="3639451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17" name="Text Box 752"/>
          <p:cNvSpPr txBox="1">
            <a:spLocks noChangeArrowheads="1"/>
          </p:cNvSpPr>
          <p:nvPr/>
        </p:nvSpPr>
        <p:spPr bwMode="auto">
          <a:xfrm>
            <a:off x="4749800" y="828675"/>
            <a:ext cx="1943100" cy="2857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00     01  </a:t>
            </a:r>
            <a:r>
              <a:rPr lang="ar-DZ" sz="1600" b="1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 11   10 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318" name="Text Box 753"/>
          <p:cNvSpPr txBox="1">
            <a:spLocks noChangeArrowheads="1"/>
          </p:cNvSpPr>
          <p:nvPr/>
        </p:nvSpPr>
        <p:spPr bwMode="auto">
          <a:xfrm>
            <a:off x="4575175" y="1146175"/>
            <a:ext cx="285750" cy="574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0</a:t>
            </a:r>
            <a:endParaRPr lang="fr-FR" sz="1600" b="1" dirty="0">
              <a:solidFill>
                <a:schemeClr val="tx1"/>
              </a:solidFill>
            </a:endParaRPr>
          </a:p>
          <a:p>
            <a:pPr eaLnBrk="0" hangingPunct="0">
              <a:defRPr/>
            </a:pPr>
            <a:endParaRPr lang="ar-DZ" sz="1600" b="1" dirty="0">
              <a:solidFill>
                <a:schemeClr val="tx1"/>
              </a:solidFill>
              <a:cs typeface="Times New Roman" pitchFamily="18" charset="0"/>
            </a:endParaRPr>
          </a:p>
          <a:p>
            <a:pPr eaLnBrk="0" hangingPunct="0">
              <a:defRPr/>
            </a:pPr>
            <a:endParaRPr lang="fr-FR" sz="1600" b="1" dirty="0">
              <a:solidFill>
                <a:schemeClr val="tx1"/>
              </a:solidFill>
            </a:endParaRPr>
          </a:p>
        </p:txBody>
      </p:sp>
      <p:grpSp>
        <p:nvGrpSpPr>
          <p:cNvPr id="3" name="Groupe 318"/>
          <p:cNvGrpSpPr>
            <a:grpSpLocks/>
          </p:cNvGrpSpPr>
          <p:nvPr/>
        </p:nvGrpSpPr>
        <p:grpSpPr bwMode="auto">
          <a:xfrm>
            <a:off x="4543425" y="828675"/>
            <a:ext cx="2020888" cy="990600"/>
            <a:chOff x="4543425" y="828675"/>
            <a:chExt cx="2020888" cy="990600"/>
          </a:xfrm>
        </p:grpSpPr>
        <p:grpSp>
          <p:nvGrpSpPr>
            <p:cNvPr id="4" name="Groupe 196"/>
            <p:cNvGrpSpPr>
              <a:grpSpLocks/>
            </p:cNvGrpSpPr>
            <p:nvPr/>
          </p:nvGrpSpPr>
          <p:grpSpPr bwMode="auto">
            <a:xfrm>
              <a:off x="4818063" y="1103313"/>
              <a:ext cx="1746250" cy="715962"/>
              <a:chOff x="3143240" y="1857364"/>
              <a:chExt cx="1746316" cy="715174"/>
            </a:xfrm>
          </p:grpSpPr>
          <p:sp>
            <p:nvSpPr>
              <p:cNvPr id="322" name="Rectangle 321"/>
              <p:cNvSpPr/>
              <p:nvPr/>
            </p:nvSpPr>
            <p:spPr bwMode="auto">
              <a:xfrm>
                <a:off x="3143240" y="1857364"/>
                <a:ext cx="1746316" cy="713589"/>
              </a:xfrm>
              <a:prstGeom prst="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23" name="Connecteur droit 322"/>
              <p:cNvCxnSpPr>
                <a:stCxn id="322" idx="0"/>
                <a:endCxn id="322" idx="2"/>
              </p:cNvCxnSpPr>
              <p:nvPr/>
            </p:nvCxnSpPr>
            <p:spPr bwMode="auto">
              <a:xfrm rot="16200000" flipH="1">
                <a:off x="3659603" y="2214156"/>
                <a:ext cx="713589" cy="317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4" name="Connecteur droit 323"/>
              <p:cNvCxnSpPr/>
              <p:nvPr/>
            </p:nvCxnSpPr>
            <p:spPr bwMode="auto">
              <a:xfrm rot="16200000" flipH="1">
                <a:off x="3215880" y="2213365"/>
                <a:ext cx="713589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5" name="Connecteur droit 324"/>
              <p:cNvCxnSpPr/>
              <p:nvPr/>
            </p:nvCxnSpPr>
            <p:spPr bwMode="auto">
              <a:xfrm rot="16200000" flipH="1">
                <a:off x="4073163" y="2213365"/>
                <a:ext cx="713589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6" name="Connecteur droit 325"/>
              <p:cNvCxnSpPr>
                <a:stCxn id="322" idx="1"/>
                <a:endCxn id="322" idx="3"/>
              </p:cNvCxnSpPr>
              <p:nvPr/>
            </p:nvCxnSpPr>
            <p:spPr bwMode="auto">
              <a:xfrm rot="10800000" flipH="1">
                <a:off x="3143240" y="2214158"/>
                <a:ext cx="1746316" cy="1586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21" name="Line 754"/>
            <p:cNvSpPr>
              <a:spLocks noChangeShapeType="1"/>
            </p:cNvSpPr>
            <p:nvPr/>
          </p:nvSpPr>
          <p:spPr bwMode="auto">
            <a:xfrm flipH="1" flipV="1">
              <a:off x="4543425" y="828675"/>
              <a:ext cx="285750" cy="28575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327" name="Text Box 755"/>
          <p:cNvSpPr txBox="1">
            <a:spLocks noChangeArrowheads="1"/>
          </p:cNvSpPr>
          <p:nvPr/>
        </p:nvSpPr>
        <p:spPr bwMode="auto">
          <a:xfrm>
            <a:off x="4537075" y="620713"/>
            <a:ext cx="4762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 dirty="0" err="1">
                <a:solidFill>
                  <a:schemeClr val="tx1"/>
                </a:solidFill>
                <a:cs typeface="Times New Roman" pitchFamily="18" charset="0"/>
              </a:rPr>
              <a:t>ba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328" name="Text Box 756"/>
          <p:cNvSpPr txBox="1">
            <a:spLocks noChangeArrowheads="1"/>
          </p:cNvSpPr>
          <p:nvPr/>
        </p:nvSpPr>
        <p:spPr bwMode="auto">
          <a:xfrm>
            <a:off x="4427538" y="849313"/>
            <a:ext cx="285750" cy="334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>
                <a:solidFill>
                  <a:schemeClr val="tx1"/>
                </a:solidFill>
                <a:cs typeface="Times New Roman" pitchFamily="18" charset="0"/>
              </a:rPr>
              <a:t>c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329" name="Rectangle 774"/>
          <p:cNvSpPr>
            <a:spLocks noChangeArrowheads="1"/>
          </p:cNvSpPr>
          <p:nvPr/>
        </p:nvSpPr>
        <p:spPr bwMode="auto">
          <a:xfrm>
            <a:off x="4562475" y="1470025"/>
            <a:ext cx="296863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30" name="Text Box 775"/>
          <p:cNvSpPr txBox="1">
            <a:spLocks noChangeArrowheads="1"/>
          </p:cNvSpPr>
          <p:nvPr/>
        </p:nvSpPr>
        <p:spPr bwMode="auto">
          <a:xfrm>
            <a:off x="4892675" y="1111250"/>
            <a:ext cx="287338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0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331" name="Text Box 776"/>
          <p:cNvSpPr txBox="1">
            <a:spLocks noChangeArrowheads="1"/>
          </p:cNvSpPr>
          <p:nvPr/>
        </p:nvSpPr>
        <p:spPr bwMode="auto">
          <a:xfrm>
            <a:off x="5297488" y="1130300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1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332" name="Text Box 777"/>
          <p:cNvSpPr txBox="1">
            <a:spLocks noChangeArrowheads="1"/>
          </p:cNvSpPr>
          <p:nvPr/>
        </p:nvSpPr>
        <p:spPr bwMode="auto">
          <a:xfrm>
            <a:off x="5753141" y="1116013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0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333" name="Text Box 778"/>
          <p:cNvSpPr txBox="1">
            <a:spLocks noChangeArrowheads="1"/>
          </p:cNvSpPr>
          <p:nvPr/>
        </p:nvSpPr>
        <p:spPr bwMode="auto">
          <a:xfrm>
            <a:off x="6189663" y="1120775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 dirty="0">
                <a:solidFill>
                  <a:schemeClr val="tx1"/>
                </a:solidFill>
              </a:rPr>
              <a:t>1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334" name="Text Box 779"/>
          <p:cNvSpPr txBox="1">
            <a:spLocks noChangeArrowheads="1"/>
          </p:cNvSpPr>
          <p:nvPr/>
        </p:nvSpPr>
        <p:spPr bwMode="auto">
          <a:xfrm>
            <a:off x="4878388" y="1473200"/>
            <a:ext cx="2873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ar-DZ" sz="1600" b="1"/>
              <a:t>1</a:t>
            </a:r>
            <a:endParaRPr lang="fr-FR" sz="1600" b="1"/>
          </a:p>
        </p:txBody>
      </p:sp>
      <p:sp>
        <p:nvSpPr>
          <p:cNvPr id="335" name="Text Box 780"/>
          <p:cNvSpPr txBox="1">
            <a:spLocks noChangeArrowheads="1"/>
          </p:cNvSpPr>
          <p:nvPr/>
        </p:nvSpPr>
        <p:spPr bwMode="auto">
          <a:xfrm>
            <a:off x="5307013" y="1460500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0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336" name="Text Box 781"/>
          <p:cNvSpPr txBox="1">
            <a:spLocks noChangeArrowheads="1"/>
          </p:cNvSpPr>
          <p:nvPr/>
        </p:nvSpPr>
        <p:spPr bwMode="auto">
          <a:xfrm>
            <a:off x="5762666" y="1460500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1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337" name="Text Box 782"/>
          <p:cNvSpPr txBox="1">
            <a:spLocks noChangeArrowheads="1"/>
          </p:cNvSpPr>
          <p:nvPr/>
        </p:nvSpPr>
        <p:spPr bwMode="auto">
          <a:xfrm>
            <a:off x="6189663" y="1470025"/>
            <a:ext cx="287337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</a:rPr>
              <a:t>0</a:t>
            </a:r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338" name="Text Box 783"/>
          <p:cNvSpPr txBox="1">
            <a:spLocks noChangeArrowheads="1"/>
          </p:cNvSpPr>
          <p:nvPr/>
        </p:nvSpPr>
        <p:spPr bwMode="auto">
          <a:xfrm>
            <a:off x="6732588" y="1125538"/>
            <a:ext cx="2195512" cy="3365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ar-DZ" sz="1600" b="1">
                <a:solidFill>
                  <a:schemeClr val="tx1"/>
                </a:solidFill>
                <a:cs typeface="Arabic Transparent" pitchFamily="2" charset="-78"/>
              </a:rPr>
              <a:t>لا يمكن الاختزال بجدول كارنو</a:t>
            </a:r>
            <a:endParaRPr lang="fr-FR" sz="1600" b="1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5" name="Groupe 338"/>
          <p:cNvGrpSpPr>
            <a:grpSpLocks/>
          </p:cNvGrpSpPr>
          <p:nvPr/>
        </p:nvGrpSpPr>
        <p:grpSpPr bwMode="auto">
          <a:xfrm>
            <a:off x="4606925" y="1973262"/>
            <a:ext cx="3044423" cy="369332"/>
            <a:chOff x="4606925" y="1973263"/>
            <a:chExt cx="3044623" cy="368778"/>
          </a:xfrm>
        </p:grpSpPr>
        <p:sp>
          <p:nvSpPr>
            <p:cNvPr id="340" name="Rectangle 845"/>
            <p:cNvSpPr>
              <a:spLocks noChangeArrowheads="1"/>
            </p:cNvSpPr>
            <p:nvPr/>
          </p:nvSpPr>
          <p:spPr bwMode="auto">
            <a:xfrm>
              <a:off x="4606925" y="1973263"/>
              <a:ext cx="3044623" cy="36877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>
                <a:tabLst>
                  <a:tab pos="5029200" algn="l"/>
                </a:tabLst>
                <a:defRPr/>
              </a:pP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    S= </a:t>
              </a:r>
              <a:r>
                <a:rPr lang="en-GB" b="1" dirty="0" err="1">
                  <a:solidFill>
                    <a:schemeClr val="tx1"/>
                  </a:solidFill>
                  <a:cs typeface="Times New Roman" pitchFamily="18" charset="0"/>
                </a:rPr>
                <a:t>abc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 + </a:t>
              </a:r>
              <a:r>
                <a:rPr lang="en-GB" b="1" dirty="0" err="1">
                  <a:solidFill>
                    <a:schemeClr val="tx1"/>
                  </a:solidFill>
                  <a:cs typeface="Times New Roman" pitchFamily="18" charset="0"/>
                </a:rPr>
                <a:t>abc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+ </a:t>
              </a:r>
              <a:r>
                <a:rPr lang="en-GB" b="1" dirty="0" err="1">
                  <a:solidFill>
                    <a:schemeClr val="tx1"/>
                  </a:solidFill>
                  <a:cs typeface="Times New Roman" pitchFamily="18" charset="0"/>
                </a:rPr>
                <a:t>abc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+ </a:t>
              </a:r>
              <a:r>
                <a:rPr lang="en-GB" b="1" dirty="0" err="1">
                  <a:solidFill>
                    <a:schemeClr val="tx1"/>
                  </a:solidFill>
                  <a:cs typeface="Times New Roman" pitchFamily="18" charset="0"/>
                </a:rPr>
                <a:t>abc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341" name="Line 844"/>
            <p:cNvSpPr>
              <a:spLocks noChangeShapeType="1"/>
            </p:cNvSpPr>
            <p:nvPr/>
          </p:nvSpPr>
          <p:spPr bwMode="auto">
            <a:xfrm>
              <a:off x="5407077" y="2030327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42" name="Line 846"/>
            <p:cNvSpPr>
              <a:spLocks noChangeShapeType="1"/>
            </p:cNvSpPr>
            <p:nvPr/>
          </p:nvSpPr>
          <p:spPr bwMode="auto">
            <a:xfrm>
              <a:off x="5567426" y="2035082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43" name="Line 847"/>
            <p:cNvSpPr>
              <a:spLocks noChangeShapeType="1"/>
            </p:cNvSpPr>
            <p:nvPr/>
          </p:nvSpPr>
          <p:spPr bwMode="auto">
            <a:xfrm>
              <a:off x="5935750" y="2049349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44" name="Line 848"/>
            <p:cNvSpPr>
              <a:spLocks noChangeShapeType="1"/>
            </p:cNvSpPr>
            <p:nvPr/>
          </p:nvSpPr>
          <p:spPr bwMode="auto">
            <a:xfrm>
              <a:off x="6173891" y="2049349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45" name="Line 849"/>
            <p:cNvSpPr>
              <a:spLocks noChangeShapeType="1"/>
            </p:cNvSpPr>
            <p:nvPr/>
          </p:nvSpPr>
          <p:spPr bwMode="auto">
            <a:xfrm>
              <a:off x="6491412" y="2044593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46" name="Line 850"/>
            <p:cNvSpPr>
              <a:spLocks noChangeShapeType="1"/>
            </p:cNvSpPr>
            <p:nvPr/>
          </p:nvSpPr>
          <p:spPr bwMode="auto">
            <a:xfrm>
              <a:off x="6632708" y="2044593"/>
              <a:ext cx="10795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6" name="Groupe 346"/>
          <p:cNvGrpSpPr>
            <a:grpSpLocks/>
          </p:cNvGrpSpPr>
          <p:nvPr/>
        </p:nvGrpSpPr>
        <p:grpSpPr bwMode="auto">
          <a:xfrm>
            <a:off x="4857749" y="2819399"/>
            <a:ext cx="2492990" cy="369332"/>
            <a:chOff x="4857750" y="2819400"/>
            <a:chExt cx="2493112" cy="368777"/>
          </a:xfrm>
        </p:grpSpPr>
        <p:sp>
          <p:nvSpPr>
            <p:cNvPr id="348" name="Rectangle 864"/>
            <p:cNvSpPr>
              <a:spLocks noChangeArrowheads="1"/>
            </p:cNvSpPr>
            <p:nvPr/>
          </p:nvSpPr>
          <p:spPr bwMode="auto">
            <a:xfrm>
              <a:off x="4857750" y="2819400"/>
              <a:ext cx="2493112" cy="368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>
                <a:tabLst>
                  <a:tab pos="5029200" algn="l"/>
                </a:tabLst>
                <a:defRPr/>
              </a:pP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S = c(a + b) + c(a + b)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grpSp>
          <p:nvGrpSpPr>
            <p:cNvPr id="7" name="Group 865"/>
            <p:cNvGrpSpPr>
              <a:grpSpLocks/>
            </p:cNvGrpSpPr>
            <p:nvPr/>
          </p:nvGrpSpPr>
          <p:grpSpPr bwMode="auto">
            <a:xfrm>
              <a:off x="5370513" y="2857500"/>
              <a:ext cx="1771650" cy="247650"/>
              <a:chOff x="322" y="2295"/>
              <a:chExt cx="1116" cy="156"/>
            </a:xfrm>
          </p:grpSpPr>
          <p:sp>
            <p:nvSpPr>
              <p:cNvPr id="350" name="Oval 866"/>
              <p:cNvSpPr>
                <a:spLocks noChangeAspect="1" noChangeArrowheads="1"/>
              </p:cNvSpPr>
              <p:nvPr/>
            </p:nvSpPr>
            <p:spPr bwMode="auto">
              <a:xfrm>
                <a:off x="528" y="2329"/>
                <a:ext cx="122" cy="122"/>
              </a:xfrm>
              <a:prstGeom prst="ellipse">
                <a:avLst/>
              </a:prstGeom>
              <a:no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/>
              </a:p>
            </p:txBody>
          </p:sp>
          <p:sp>
            <p:nvSpPr>
              <p:cNvPr id="351" name="Line 867"/>
              <p:cNvSpPr>
                <a:spLocks noChangeShapeType="1"/>
              </p:cNvSpPr>
              <p:nvPr/>
            </p:nvSpPr>
            <p:spPr bwMode="auto">
              <a:xfrm>
                <a:off x="1075" y="2295"/>
                <a:ext cx="3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352" name="Oval 868"/>
              <p:cNvSpPr>
                <a:spLocks noChangeAspect="1" noChangeArrowheads="1"/>
              </p:cNvSpPr>
              <p:nvPr/>
            </p:nvSpPr>
            <p:spPr bwMode="auto">
              <a:xfrm>
                <a:off x="1189" y="2329"/>
                <a:ext cx="122" cy="122"/>
              </a:xfrm>
              <a:prstGeom prst="ellipse">
                <a:avLst/>
              </a:prstGeom>
              <a:noFill/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/>
              </a:p>
            </p:txBody>
          </p:sp>
          <p:sp>
            <p:nvSpPr>
              <p:cNvPr id="353" name="Line 869"/>
              <p:cNvSpPr>
                <a:spLocks noChangeShapeType="1"/>
              </p:cNvSpPr>
              <p:nvPr/>
            </p:nvSpPr>
            <p:spPr bwMode="auto">
              <a:xfrm>
                <a:off x="322" y="2332"/>
                <a:ext cx="6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</p:grpSp>
      <p:grpSp>
        <p:nvGrpSpPr>
          <p:cNvPr id="8" name="Groupe 353"/>
          <p:cNvGrpSpPr>
            <a:grpSpLocks/>
          </p:cNvGrpSpPr>
          <p:nvPr/>
        </p:nvGrpSpPr>
        <p:grpSpPr bwMode="auto">
          <a:xfrm>
            <a:off x="4791076" y="3270250"/>
            <a:ext cx="1775034" cy="592138"/>
            <a:chOff x="4791075" y="3270222"/>
            <a:chExt cx="1774993" cy="592166"/>
          </a:xfrm>
        </p:grpSpPr>
        <p:sp>
          <p:nvSpPr>
            <p:cNvPr id="355" name="Oval 871"/>
            <p:cNvSpPr>
              <a:spLocks noChangeAspect="1" noChangeArrowheads="1"/>
            </p:cNvSpPr>
            <p:nvPr/>
          </p:nvSpPr>
          <p:spPr bwMode="auto">
            <a:xfrm>
              <a:off x="5529246" y="3357539"/>
              <a:ext cx="193671" cy="193684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356" name="Rectangle 872"/>
            <p:cNvSpPr>
              <a:spLocks noChangeArrowheads="1"/>
            </p:cNvSpPr>
            <p:nvPr/>
          </p:nvSpPr>
          <p:spPr bwMode="auto">
            <a:xfrm>
              <a:off x="4800881" y="3270222"/>
              <a:ext cx="1765187" cy="369349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eaLnBrk="0" hangingPunct="0">
                <a:tabLst>
                  <a:tab pos="5029200" algn="l"/>
                </a:tabLst>
                <a:defRPr/>
              </a:pPr>
              <a:r>
                <a:rPr lang="en-GB" sz="1200" b="1" dirty="0">
                  <a:solidFill>
                    <a:schemeClr val="tx1"/>
                  </a:solidFill>
                  <a:cs typeface="Times New Roman" pitchFamily="18" charset="0"/>
                </a:rPr>
                <a:t>  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S = c + (a + b)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52451" name="Rectangle 873"/>
            <p:cNvSpPr>
              <a:spLocks noChangeArrowheads="1"/>
            </p:cNvSpPr>
            <p:nvPr/>
          </p:nvSpPr>
          <p:spPr bwMode="auto">
            <a:xfrm>
              <a:off x="4791075" y="3862388"/>
              <a:ext cx="0" cy="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358" name="Oval 874"/>
            <p:cNvSpPr>
              <a:spLocks noChangeAspect="1" noChangeArrowheads="1"/>
            </p:cNvSpPr>
            <p:nvPr/>
          </p:nvSpPr>
          <p:spPr bwMode="auto">
            <a:xfrm>
              <a:off x="5986436" y="3359126"/>
              <a:ext cx="193671" cy="193684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</p:grpSp>
      <p:grpSp>
        <p:nvGrpSpPr>
          <p:cNvPr id="9" name="Groupe 358"/>
          <p:cNvGrpSpPr>
            <a:grpSpLocks/>
          </p:cNvGrpSpPr>
          <p:nvPr/>
        </p:nvGrpSpPr>
        <p:grpSpPr bwMode="auto">
          <a:xfrm>
            <a:off x="4786313" y="3795713"/>
            <a:ext cx="2303462" cy="395287"/>
            <a:chOff x="4786314" y="3795713"/>
            <a:chExt cx="2303463" cy="395287"/>
          </a:xfrm>
        </p:grpSpPr>
        <p:sp>
          <p:nvSpPr>
            <p:cNvPr id="360" name="Oval 896"/>
            <p:cNvSpPr>
              <a:spLocks noChangeAspect="1" noChangeArrowheads="1"/>
            </p:cNvSpPr>
            <p:nvPr/>
          </p:nvSpPr>
          <p:spPr bwMode="auto">
            <a:xfrm>
              <a:off x="5889626" y="3910013"/>
              <a:ext cx="193675" cy="193675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361" name="Rectangle 897"/>
            <p:cNvSpPr>
              <a:spLocks noChangeArrowheads="1"/>
            </p:cNvSpPr>
            <p:nvPr/>
          </p:nvSpPr>
          <p:spPr bwMode="auto">
            <a:xfrm>
              <a:off x="4786314" y="3805852"/>
              <a:ext cx="2303463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>
              <a:spAutoFit/>
            </a:bodyPr>
            <a:lstStyle/>
            <a:p>
              <a:pPr eaLnBrk="0" hangingPunct="0">
                <a:tabLst>
                  <a:tab pos="5029200" algn="l"/>
                </a:tabLst>
                <a:defRPr/>
              </a:pPr>
              <a:r>
                <a:rPr lang="en-GB" sz="1200" b="1" dirty="0">
                  <a:solidFill>
                    <a:schemeClr val="tx1"/>
                  </a:solidFill>
                  <a:cs typeface="Times New Roman" pitchFamily="18" charset="0"/>
                </a:rPr>
                <a:t>  </a:t>
              </a:r>
              <a:r>
                <a:rPr lang="en-GB" b="1" dirty="0">
                  <a:solidFill>
                    <a:schemeClr val="tx1"/>
                  </a:solidFill>
                  <a:cs typeface="Times New Roman" pitchFamily="18" charset="0"/>
                </a:rPr>
                <a:t>S = Rn-1 + (a + b)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362" name="Oval 899"/>
            <p:cNvSpPr>
              <a:spLocks noChangeAspect="1" noChangeArrowheads="1"/>
            </p:cNvSpPr>
            <p:nvPr/>
          </p:nvSpPr>
          <p:spPr bwMode="auto">
            <a:xfrm>
              <a:off x="6357940" y="3911600"/>
              <a:ext cx="193675" cy="193675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52446" name="AutoShape 900"/>
            <p:cNvSpPr>
              <a:spLocks noChangeArrowheads="1"/>
            </p:cNvSpPr>
            <p:nvPr/>
          </p:nvSpPr>
          <p:spPr bwMode="auto">
            <a:xfrm>
              <a:off x="4913313" y="3795713"/>
              <a:ext cx="1944687" cy="395287"/>
            </a:xfrm>
            <a:prstGeom prst="roundRect">
              <a:avLst>
                <a:gd name="adj" fmla="val 16667"/>
              </a:avLst>
            </a:prstGeom>
            <a:solidFill>
              <a:srgbClr val="FF3300">
                <a:alpha val="16862"/>
              </a:srgbClr>
            </a:solidFill>
            <a:ln w="9525">
              <a:solidFill>
                <a:srgbClr val="3333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endParaRPr lang="fr-FR" b="1"/>
            </a:p>
          </p:txBody>
        </p:sp>
      </p:grpSp>
      <p:grpSp>
        <p:nvGrpSpPr>
          <p:cNvPr id="10" name="Groupe 363"/>
          <p:cNvGrpSpPr>
            <a:grpSpLocks/>
          </p:cNvGrpSpPr>
          <p:nvPr/>
        </p:nvGrpSpPr>
        <p:grpSpPr bwMode="auto">
          <a:xfrm>
            <a:off x="4857749" y="2416174"/>
            <a:ext cx="2818400" cy="369332"/>
            <a:chOff x="4857752" y="2416726"/>
            <a:chExt cx="2818239" cy="368777"/>
          </a:xfrm>
        </p:grpSpPr>
        <p:sp>
          <p:nvSpPr>
            <p:cNvPr id="365" name="Rectangle 854"/>
            <p:cNvSpPr>
              <a:spLocks noChangeArrowheads="1"/>
            </p:cNvSpPr>
            <p:nvPr/>
          </p:nvSpPr>
          <p:spPr bwMode="auto">
            <a:xfrm>
              <a:off x="4857752" y="2416726"/>
              <a:ext cx="2818239" cy="36877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eaLnBrk="0" hangingPunct="0">
                <a:tabLst>
                  <a:tab pos="5029200" algn="l"/>
                </a:tabLst>
                <a:defRPr/>
              </a:pPr>
              <a:r>
                <a:rPr lang="de-DE" sz="1200" b="1" dirty="0">
                  <a:solidFill>
                    <a:schemeClr val="tx1"/>
                  </a:solidFill>
                  <a:cs typeface="Times New Roman" pitchFamily="18" charset="0"/>
                </a:rPr>
                <a:t> </a:t>
              </a:r>
              <a:r>
                <a:rPr lang="de-DE" b="1" dirty="0">
                  <a:solidFill>
                    <a:schemeClr val="tx1"/>
                  </a:solidFill>
                  <a:cs typeface="Times New Roman" pitchFamily="18" charset="0"/>
                </a:rPr>
                <a:t>S = c(</a:t>
              </a:r>
              <a:r>
                <a:rPr lang="de-DE" b="1" dirty="0" err="1">
                  <a:solidFill>
                    <a:schemeClr val="tx1"/>
                  </a:solidFill>
                  <a:cs typeface="Times New Roman" pitchFamily="18" charset="0"/>
                </a:rPr>
                <a:t>ab+ab</a:t>
              </a:r>
              <a:r>
                <a:rPr lang="de-DE" b="1" dirty="0">
                  <a:solidFill>
                    <a:schemeClr val="tx1"/>
                  </a:solidFill>
                  <a:cs typeface="Times New Roman" pitchFamily="18" charset="0"/>
                </a:rPr>
                <a:t>) + c(</a:t>
              </a:r>
              <a:r>
                <a:rPr lang="de-DE" b="1" dirty="0" err="1">
                  <a:solidFill>
                    <a:schemeClr val="tx1"/>
                  </a:solidFill>
                  <a:cs typeface="Times New Roman" pitchFamily="18" charset="0"/>
                </a:rPr>
                <a:t>ab+ab</a:t>
              </a:r>
              <a:r>
                <a:rPr lang="de-DE" b="1" dirty="0">
                  <a:solidFill>
                    <a:schemeClr val="tx1"/>
                  </a:solidFill>
                  <a:cs typeface="Times New Roman" pitchFamily="18" charset="0"/>
                </a:rPr>
                <a:t>)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52431" name="Line 852"/>
            <p:cNvSpPr>
              <a:spLocks noChangeShapeType="1"/>
            </p:cNvSpPr>
            <p:nvPr/>
          </p:nvSpPr>
          <p:spPr bwMode="auto">
            <a:xfrm>
              <a:off x="5422900" y="246380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367" name="Line 853"/>
            <p:cNvSpPr>
              <a:spLocks noChangeShapeType="1"/>
            </p:cNvSpPr>
            <p:nvPr/>
          </p:nvSpPr>
          <p:spPr bwMode="auto">
            <a:xfrm>
              <a:off x="5384772" y="2521344"/>
              <a:ext cx="1079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433" name="Line 855"/>
            <p:cNvSpPr>
              <a:spLocks noChangeShapeType="1"/>
            </p:cNvSpPr>
            <p:nvPr/>
          </p:nvSpPr>
          <p:spPr bwMode="auto">
            <a:xfrm>
              <a:off x="5729288" y="245427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369" name="Line 856"/>
            <p:cNvSpPr>
              <a:spLocks noChangeShapeType="1"/>
            </p:cNvSpPr>
            <p:nvPr/>
          </p:nvSpPr>
          <p:spPr bwMode="auto">
            <a:xfrm>
              <a:off x="5691142" y="2472205"/>
              <a:ext cx="1079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435" name="Line 857"/>
            <p:cNvSpPr>
              <a:spLocks noChangeShapeType="1"/>
            </p:cNvSpPr>
            <p:nvPr/>
          </p:nvSpPr>
          <p:spPr bwMode="auto">
            <a:xfrm>
              <a:off x="6002338" y="248285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371" name="Line 858"/>
            <p:cNvSpPr>
              <a:spLocks noChangeShapeType="1"/>
            </p:cNvSpPr>
            <p:nvPr/>
          </p:nvSpPr>
          <p:spPr bwMode="auto">
            <a:xfrm>
              <a:off x="5964177" y="2492811"/>
              <a:ext cx="1079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437" name="Line 859"/>
            <p:cNvSpPr>
              <a:spLocks noChangeShapeType="1"/>
            </p:cNvSpPr>
            <p:nvPr/>
          </p:nvSpPr>
          <p:spPr bwMode="auto">
            <a:xfrm>
              <a:off x="6794500" y="2473325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373" name="Line 860"/>
            <p:cNvSpPr>
              <a:spLocks noChangeShapeType="1"/>
            </p:cNvSpPr>
            <p:nvPr/>
          </p:nvSpPr>
          <p:spPr bwMode="auto">
            <a:xfrm>
              <a:off x="6756293" y="2475376"/>
              <a:ext cx="1079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439" name="Line 861"/>
            <p:cNvSpPr>
              <a:spLocks noChangeShapeType="1"/>
            </p:cNvSpPr>
            <p:nvPr/>
          </p:nvSpPr>
          <p:spPr bwMode="auto">
            <a:xfrm>
              <a:off x="6904038" y="2463800"/>
              <a:ext cx="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375" name="Line 860"/>
            <p:cNvSpPr>
              <a:spLocks noChangeShapeType="1"/>
            </p:cNvSpPr>
            <p:nvPr/>
          </p:nvSpPr>
          <p:spPr bwMode="auto">
            <a:xfrm>
              <a:off x="6908685" y="2476960"/>
              <a:ext cx="10794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1" name="Group 875"/>
          <p:cNvGrpSpPr>
            <a:grpSpLocks/>
          </p:cNvGrpSpPr>
          <p:nvPr/>
        </p:nvGrpSpPr>
        <p:grpSpPr bwMode="auto">
          <a:xfrm>
            <a:off x="4787900" y="4500563"/>
            <a:ext cx="3095625" cy="646112"/>
            <a:chOff x="431" y="210"/>
            <a:chExt cx="1950" cy="407"/>
          </a:xfrm>
        </p:grpSpPr>
        <p:sp>
          <p:nvSpPr>
            <p:cNvPr id="377" name="Rectangle 876"/>
            <p:cNvSpPr>
              <a:spLocks noChangeArrowheads="1"/>
            </p:cNvSpPr>
            <p:nvPr/>
          </p:nvSpPr>
          <p:spPr bwMode="auto">
            <a:xfrm>
              <a:off x="431" y="210"/>
              <a:ext cx="1950" cy="407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GB" b="1" dirty="0" err="1">
                  <a:solidFill>
                    <a:schemeClr val="tx1"/>
                  </a:solidFill>
                </a:rPr>
                <a:t>Rn</a:t>
              </a:r>
              <a:r>
                <a:rPr lang="en-GB" b="1" dirty="0">
                  <a:solidFill>
                    <a:schemeClr val="tx1"/>
                  </a:solidFill>
                </a:rPr>
                <a:t> = </a:t>
              </a:r>
              <a:r>
                <a:rPr lang="en-GB" b="1" dirty="0" err="1">
                  <a:solidFill>
                    <a:schemeClr val="tx1"/>
                  </a:solidFill>
                </a:rPr>
                <a:t>abc</a:t>
              </a:r>
              <a:r>
                <a:rPr lang="en-GB" b="1" dirty="0">
                  <a:solidFill>
                    <a:schemeClr val="tx1"/>
                  </a:solidFill>
                </a:rPr>
                <a:t> + </a:t>
              </a:r>
              <a:r>
                <a:rPr lang="fr-FR" b="1" dirty="0">
                  <a:solidFill>
                    <a:schemeClr val="tx1"/>
                  </a:solidFill>
                </a:rPr>
                <a:t>a</a:t>
              </a:r>
              <a:r>
                <a:rPr lang="en-GB" b="1" dirty="0" err="1">
                  <a:solidFill>
                    <a:schemeClr val="tx1"/>
                  </a:solidFill>
                </a:rPr>
                <a:t>bc</a:t>
              </a:r>
              <a:r>
                <a:rPr lang="en-GB" b="1" dirty="0">
                  <a:solidFill>
                    <a:schemeClr val="tx1"/>
                  </a:solidFill>
                </a:rPr>
                <a:t> + </a:t>
              </a:r>
              <a:r>
                <a:rPr lang="en-GB" b="1" dirty="0" err="1">
                  <a:solidFill>
                    <a:schemeClr val="tx1"/>
                  </a:solidFill>
                </a:rPr>
                <a:t>abc</a:t>
              </a:r>
              <a:r>
                <a:rPr lang="en-GB" b="1" dirty="0">
                  <a:solidFill>
                    <a:schemeClr val="tx1"/>
                  </a:solidFill>
                </a:rPr>
                <a:t> + </a:t>
              </a:r>
              <a:r>
                <a:rPr lang="en-GB" b="1" dirty="0" err="1">
                  <a:solidFill>
                    <a:schemeClr val="tx1"/>
                  </a:solidFill>
                </a:rPr>
                <a:t>abc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378" name="Line 877"/>
            <p:cNvSpPr>
              <a:spLocks noChangeShapeType="1"/>
            </p:cNvSpPr>
            <p:nvPr/>
          </p:nvSpPr>
          <p:spPr bwMode="auto">
            <a:xfrm>
              <a:off x="1004" y="271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79" name="Line 878"/>
            <p:cNvSpPr>
              <a:spLocks noChangeShapeType="1"/>
            </p:cNvSpPr>
            <p:nvPr/>
          </p:nvSpPr>
          <p:spPr bwMode="auto">
            <a:xfrm>
              <a:off x="1305" y="255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80" name="Line 879"/>
            <p:cNvSpPr>
              <a:spLocks noChangeShapeType="1"/>
            </p:cNvSpPr>
            <p:nvPr/>
          </p:nvSpPr>
          <p:spPr bwMode="auto">
            <a:xfrm>
              <a:off x="1629" y="263"/>
              <a:ext cx="6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2" name="Group 880"/>
          <p:cNvGrpSpPr>
            <a:grpSpLocks/>
          </p:cNvGrpSpPr>
          <p:nvPr/>
        </p:nvGrpSpPr>
        <p:grpSpPr bwMode="auto">
          <a:xfrm>
            <a:off x="4787900" y="4997450"/>
            <a:ext cx="3095625" cy="366713"/>
            <a:chOff x="431" y="523"/>
            <a:chExt cx="1950" cy="231"/>
          </a:xfrm>
          <a:noFill/>
        </p:grpSpPr>
        <p:sp>
          <p:nvSpPr>
            <p:cNvPr id="382" name="Rectangle 881"/>
            <p:cNvSpPr>
              <a:spLocks noChangeArrowheads="1"/>
            </p:cNvSpPr>
            <p:nvPr/>
          </p:nvSpPr>
          <p:spPr bwMode="auto">
            <a:xfrm>
              <a:off x="431" y="523"/>
              <a:ext cx="1950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GB" b="1">
                  <a:solidFill>
                    <a:schemeClr val="tx1"/>
                  </a:solidFill>
                </a:rPr>
                <a:t>Rn =</a:t>
              </a:r>
              <a:r>
                <a:rPr lang="fr-FR" b="1">
                  <a:solidFill>
                    <a:schemeClr val="tx1"/>
                  </a:solidFill>
                </a:rPr>
                <a:t>ab(c+c) + c(ab+ab)</a:t>
              </a:r>
            </a:p>
          </p:txBody>
        </p:sp>
        <p:sp>
          <p:nvSpPr>
            <p:cNvPr id="383" name="Line 882"/>
            <p:cNvSpPr>
              <a:spLocks noChangeShapeType="1"/>
            </p:cNvSpPr>
            <p:nvPr/>
          </p:nvSpPr>
          <p:spPr bwMode="auto">
            <a:xfrm>
              <a:off x="1163" y="589"/>
              <a:ext cx="68" cy="0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84" name="Line 883"/>
            <p:cNvSpPr>
              <a:spLocks noChangeShapeType="1"/>
            </p:cNvSpPr>
            <p:nvPr/>
          </p:nvSpPr>
          <p:spPr bwMode="auto">
            <a:xfrm>
              <a:off x="1634" y="573"/>
              <a:ext cx="68" cy="0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85" name="Line 884"/>
            <p:cNvSpPr>
              <a:spLocks noChangeShapeType="1"/>
            </p:cNvSpPr>
            <p:nvPr/>
          </p:nvSpPr>
          <p:spPr bwMode="auto">
            <a:xfrm>
              <a:off x="1814" y="573"/>
              <a:ext cx="68" cy="0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3" name="Group 885"/>
          <p:cNvGrpSpPr>
            <a:grpSpLocks/>
          </p:cNvGrpSpPr>
          <p:nvPr/>
        </p:nvGrpSpPr>
        <p:grpSpPr bwMode="auto">
          <a:xfrm>
            <a:off x="4787900" y="5429250"/>
            <a:ext cx="2232025" cy="366713"/>
            <a:chOff x="431" y="795"/>
            <a:chExt cx="1406" cy="231"/>
          </a:xfrm>
          <a:noFill/>
        </p:grpSpPr>
        <p:sp>
          <p:nvSpPr>
            <p:cNvPr id="387" name="Rectangle 886"/>
            <p:cNvSpPr>
              <a:spLocks noChangeArrowheads="1"/>
            </p:cNvSpPr>
            <p:nvPr/>
          </p:nvSpPr>
          <p:spPr bwMode="auto">
            <a:xfrm>
              <a:off x="431" y="795"/>
              <a:ext cx="1406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GB" b="1" dirty="0" err="1">
                  <a:solidFill>
                    <a:schemeClr val="tx1"/>
                  </a:solidFill>
                </a:rPr>
                <a:t>Rn</a:t>
              </a:r>
              <a:r>
                <a:rPr lang="en-GB" b="1" dirty="0">
                  <a:solidFill>
                    <a:schemeClr val="tx1"/>
                  </a:solidFill>
                </a:rPr>
                <a:t> =</a:t>
              </a:r>
              <a:r>
                <a:rPr lang="fr-FR" b="1" dirty="0">
                  <a:solidFill>
                    <a:schemeClr val="tx1"/>
                  </a:solidFill>
                </a:rPr>
                <a:t>ab + c(ab+ab)</a:t>
              </a:r>
            </a:p>
          </p:txBody>
        </p:sp>
        <p:sp>
          <p:nvSpPr>
            <p:cNvPr id="388" name="Line 887"/>
            <p:cNvSpPr>
              <a:spLocks noChangeShapeType="1"/>
            </p:cNvSpPr>
            <p:nvPr/>
          </p:nvSpPr>
          <p:spPr bwMode="auto">
            <a:xfrm>
              <a:off x="1317" y="842"/>
              <a:ext cx="68" cy="0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389" name="Line 888"/>
            <p:cNvSpPr>
              <a:spLocks noChangeShapeType="1"/>
            </p:cNvSpPr>
            <p:nvPr/>
          </p:nvSpPr>
          <p:spPr bwMode="auto">
            <a:xfrm>
              <a:off x="1502" y="847"/>
              <a:ext cx="68" cy="0"/>
            </a:xfrm>
            <a:prstGeom prst="line">
              <a:avLst/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4" name="Group 889"/>
          <p:cNvGrpSpPr>
            <a:grpSpLocks/>
          </p:cNvGrpSpPr>
          <p:nvPr/>
        </p:nvGrpSpPr>
        <p:grpSpPr bwMode="auto">
          <a:xfrm>
            <a:off x="4787900" y="5861050"/>
            <a:ext cx="2232025" cy="366713"/>
            <a:chOff x="431" y="1067"/>
            <a:chExt cx="1406" cy="231"/>
          </a:xfrm>
          <a:noFill/>
        </p:grpSpPr>
        <p:sp>
          <p:nvSpPr>
            <p:cNvPr id="391" name="Rectangle 890"/>
            <p:cNvSpPr>
              <a:spLocks noChangeArrowheads="1"/>
            </p:cNvSpPr>
            <p:nvPr/>
          </p:nvSpPr>
          <p:spPr bwMode="auto">
            <a:xfrm>
              <a:off x="431" y="1067"/>
              <a:ext cx="1406" cy="23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GB" b="1">
                  <a:solidFill>
                    <a:schemeClr val="tx1"/>
                  </a:solidFill>
                </a:rPr>
                <a:t>Rn =</a:t>
              </a:r>
              <a:r>
                <a:rPr lang="fr-FR" b="1">
                  <a:solidFill>
                    <a:schemeClr val="tx1"/>
                  </a:solidFill>
                </a:rPr>
                <a:t>ab + c(a + b)</a:t>
              </a:r>
            </a:p>
          </p:txBody>
        </p:sp>
        <p:sp>
          <p:nvSpPr>
            <p:cNvPr id="392" name="Oval 891"/>
            <p:cNvSpPr>
              <a:spLocks noChangeAspect="1" noChangeArrowheads="1"/>
            </p:cNvSpPr>
            <p:nvPr/>
          </p:nvSpPr>
          <p:spPr bwMode="auto">
            <a:xfrm>
              <a:off x="1341" y="1125"/>
              <a:ext cx="122" cy="122"/>
            </a:xfrm>
            <a:prstGeom prst="ellipse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</p:grpSp>
      <p:sp>
        <p:nvSpPr>
          <p:cNvPr id="52418" name="Rectangle 898"/>
          <p:cNvSpPr>
            <a:spLocks noChangeArrowheads="1"/>
          </p:cNvSpPr>
          <p:nvPr/>
        </p:nvSpPr>
        <p:spPr bwMode="auto">
          <a:xfrm>
            <a:off x="4787900" y="4414838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r"/>
            <a:endParaRPr lang="fr-FR" b="1"/>
          </a:p>
        </p:txBody>
      </p:sp>
      <p:grpSp>
        <p:nvGrpSpPr>
          <p:cNvPr id="15" name="Groupe 393"/>
          <p:cNvGrpSpPr>
            <a:grpSpLocks/>
          </p:cNvGrpSpPr>
          <p:nvPr/>
        </p:nvGrpSpPr>
        <p:grpSpPr bwMode="auto">
          <a:xfrm>
            <a:off x="4787900" y="6302375"/>
            <a:ext cx="2570163" cy="400050"/>
            <a:chOff x="4787900" y="6302375"/>
            <a:chExt cx="2570182" cy="400050"/>
          </a:xfrm>
        </p:grpSpPr>
        <p:grpSp>
          <p:nvGrpSpPr>
            <p:cNvPr id="16" name="Group 892"/>
            <p:cNvGrpSpPr>
              <a:grpSpLocks/>
            </p:cNvGrpSpPr>
            <p:nvPr/>
          </p:nvGrpSpPr>
          <p:grpSpPr bwMode="auto">
            <a:xfrm>
              <a:off x="4787900" y="6302375"/>
              <a:ext cx="2570182" cy="366713"/>
              <a:chOff x="431" y="1481"/>
              <a:chExt cx="1769" cy="231"/>
            </a:xfrm>
            <a:noFill/>
          </p:grpSpPr>
          <p:sp>
            <p:nvSpPr>
              <p:cNvPr id="397" name="Rectangle 893"/>
              <p:cNvSpPr>
                <a:spLocks noChangeArrowheads="1"/>
              </p:cNvSpPr>
              <p:nvPr/>
            </p:nvSpPr>
            <p:spPr bwMode="auto">
              <a:xfrm>
                <a:off x="431" y="1481"/>
                <a:ext cx="1769" cy="231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GB" b="1">
                    <a:solidFill>
                      <a:schemeClr val="tx1"/>
                    </a:solidFill>
                  </a:rPr>
                  <a:t>Rn =</a:t>
                </a:r>
                <a:r>
                  <a:rPr lang="fr-FR" b="1">
                    <a:solidFill>
                      <a:schemeClr val="tx1"/>
                    </a:solidFill>
                  </a:rPr>
                  <a:t>ab + R</a:t>
                </a:r>
                <a:r>
                  <a:rPr lang="fr-FR" sz="1600" b="1">
                    <a:solidFill>
                      <a:schemeClr val="tx1"/>
                    </a:solidFill>
                  </a:rPr>
                  <a:t>n-1</a:t>
                </a:r>
                <a:r>
                  <a:rPr lang="fr-FR" b="1">
                    <a:solidFill>
                      <a:schemeClr val="tx1"/>
                    </a:solidFill>
                  </a:rPr>
                  <a:t>(a + b)</a:t>
                </a:r>
              </a:p>
            </p:txBody>
          </p:sp>
          <p:sp>
            <p:nvSpPr>
              <p:cNvPr id="398" name="Oval 894"/>
              <p:cNvSpPr>
                <a:spLocks noChangeAspect="1" noChangeArrowheads="1"/>
              </p:cNvSpPr>
              <p:nvPr/>
            </p:nvSpPr>
            <p:spPr bwMode="auto">
              <a:xfrm>
                <a:off x="1559" y="1532"/>
                <a:ext cx="122" cy="122"/>
              </a:xfrm>
              <a:prstGeom prst="ellipse">
                <a:avLst/>
              </a:prstGeom>
              <a:grp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2421" name="AutoShape 901"/>
            <p:cNvSpPr>
              <a:spLocks noChangeArrowheads="1"/>
            </p:cNvSpPr>
            <p:nvPr/>
          </p:nvSpPr>
          <p:spPr bwMode="auto">
            <a:xfrm>
              <a:off x="4841875" y="6307138"/>
              <a:ext cx="2268538" cy="395287"/>
            </a:xfrm>
            <a:prstGeom prst="roundRect">
              <a:avLst>
                <a:gd name="adj" fmla="val 16667"/>
              </a:avLst>
            </a:prstGeom>
            <a:solidFill>
              <a:srgbClr val="FF3300">
                <a:alpha val="16862"/>
              </a:srgbClr>
            </a:solidFill>
            <a:ln w="9525">
              <a:solidFill>
                <a:srgbClr val="3333FF"/>
              </a:solidFill>
              <a:prstDash val="dash"/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endParaRPr lang="fr-FR" b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7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7"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2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7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2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2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7"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2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7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2"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7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2"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7"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2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7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2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7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2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7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322"/>
          <p:cNvSpPr>
            <a:spLocks noChangeArrowheads="1"/>
          </p:cNvSpPr>
          <p:nvPr/>
        </p:nvSpPr>
        <p:spPr bwMode="auto">
          <a:xfrm>
            <a:off x="7286644" y="642918"/>
            <a:ext cx="14033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 eaLnBrk="0" hangingPunct="0">
              <a:spcBef>
                <a:spcPct val="50000"/>
              </a:spcBef>
              <a:defRPr/>
            </a:pP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التمثيل المنطقي:</a:t>
            </a:r>
            <a:endParaRPr lang="fr-FR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grpSp>
        <p:nvGrpSpPr>
          <p:cNvPr id="2" name="Group 453"/>
          <p:cNvGrpSpPr>
            <a:grpSpLocks/>
          </p:cNvGrpSpPr>
          <p:nvPr/>
        </p:nvGrpSpPr>
        <p:grpSpPr bwMode="auto">
          <a:xfrm>
            <a:off x="174625" y="735013"/>
            <a:ext cx="3702050" cy="519112"/>
            <a:chOff x="110" y="463"/>
            <a:chExt cx="2332" cy="327"/>
          </a:xfrm>
          <a:noFill/>
        </p:grpSpPr>
        <p:sp>
          <p:nvSpPr>
            <p:cNvPr id="98" name="Rectangle 324"/>
            <p:cNvSpPr>
              <a:spLocks noChangeAspect="1" noChangeArrowheads="1"/>
            </p:cNvSpPr>
            <p:nvPr/>
          </p:nvSpPr>
          <p:spPr bwMode="auto">
            <a:xfrm>
              <a:off x="110" y="463"/>
              <a:ext cx="2332" cy="327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en-GB" sz="2800" b="1">
                  <a:solidFill>
                    <a:schemeClr val="tx1"/>
                  </a:solidFill>
                </a:rPr>
                <a:t>Rn =</a:t>
              </a:r>
              <a:r>
                <a:rPr lang="fr-FR" sz="2800" b="1">
                  <a:solidFill>
                    <a:schemeClr val="tx1"/>
                  </a:solidFill>
                </a:rPr>
                <a:t>ab + Rn-1(a + b)</a:t>
              </a:r>
            </a:p>
          </p:txBody>
        </p:sp>
        <p:sp>
          <p:nvSpPr>
            <p:cNvPr id="99" name="Oval 325"/>
            <p:cNvSpPr>
              <a:spLocks noChangeAspect="1" noChangeArrowheads="1"/>
            </p:cNvSpPr>
            <p:nvPr/>
          </p:nvSpPr>
          <p:spPr bwMode="auto">
            <a:xfrm>
              <a:off x="1878" y="533"/>
              <a:ext cx="184" cy="191"/>
            </a:xfrm>
            <a:prstGeom prst="ellipse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algn="r"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 455"/>
          <p:cNvGrpSpPr>
            <a:grpSpLocks/>
          </p:cNvGrpSpPr>
          <p:nvPr/>
        </p:nvGrpSpPr>
        <p:grpSpPr bwMode="auto">
          <a:xfrm>
            <a:off x="0" y="214313"/>
            <a:ext cx="3308351" cy="954088"/>
            <a:chOff x="0" y="135"/>
            <a:chExt cx="2084" cy="601"/>
          </a:xfrm>
        </p:grpSpPr>
        <p:sp>
          <p:nvSpPr>
            <p:cNvPr id="53367" name="Oval 327"/>
            <p:cNvSpPr>
              <a:spLocks noChangeAspect="1" noChangeArrowheads="1"/>
            </p:cNvSpPr>
            <p:nvPr/>
          </p:nvSpPr>
          <p:spPr bwMode="auto">
            <a:xfrm>
              <a:off x="1111" y="210"/>
              <a:ext cx="184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02" name="Rectangle 328"/>
            <p:cNvSpPr>
              <a:spLocks noChangeAspect="1" noChangeArrowheads="1"/>
            </p:cNvSpPr>
            <p:nvPr/>
          </p:nvSpPr>
          <p:spPr bwMode="auto">
            <a:xfrm>
              <a:off x="0" y="135"/>
              <a:ext cx="2084" cy="601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>
                <a:tabLst>
                  <a:tab pos="5029200" algn="l"/>
                </a:tabLst>
                <a:defRPr/>
              </a:pPr>
              <a:r>
                <a:rPr lang="en-GB" sz="2800" b="1" dirty="0">
                  <a:solidFill>
                    <a:srgbClr val="000000"/>
                  </a:solidFill>
                  <a:cs typeface="Times New Roman" pitchFamily="18" charset="0"/>
                </a:rPr>
                <a:t>  </a:t>
              </a:r>
              <a:r>
                <a:rPr lang="en-GB" sz="2800" b="1" dirty="0">
                  <a:solidFill>
                    <a:schemeClr val="tx1"/>
                  </a:solidFill>
                  <a:cs typeface="Times New Roman" pitchFamily="18" charset="0"/>
                </a:rPr>
                <a:t>S</a:t>
              </a:r>
              <a:r>
                <a:rPr lang="en-GB" sz="2800" b="1" dirty="0">
                  <a:solidFill>
                    <a:srgbClr val="000000"/>
                  </a:solidFill>
                  <a:cs typeface="Times New Roman" pitchFamily="18" charset="0"/>
                </a:rPr>
                <a:t> = Rn-1 + (a + b)</a:t>
              </a:r>
              <a:endParaRPr lang="fr-FR" sz="2800" b="1" dirty="0"/>
            </a:p>
            <a:p>
              <a:pPr eaLnBrk="0" hangingPunct="0">
                <a:tabLst>
                  <a:tab pos="5029200" algn="l"/>
                </a:tabLst>
                <a:defRPr/>
              </a:pPr>
              <a:endParaRPr lang="fr-FR" sz="2800" b="1" dirty="0"/>
            </a:p>
          </p:txBody>
        </p:sp>
        <p:sp>
          <p:nvSpPr>
            <p:cNvPr id="53371" name="Oval 329"/>
            <p:cNvSpPr>
              <a:spLocks noChangeAspect="1" noChangeArrowheads="1"/>
            </p:cNvSpPr>
            <p:nvPr/>
          </p:nvSpPr>
          <p:spPr bwMode="auto">
            <a:xfrm>
              <a:off x="1556" y="218"/>
              <a:ext cx="184" cy="192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</p:grpSp>
      <p:sp>
        <p:nvSpPr>
          <p:cNvPr id="104" name="Rectangle 383"/>
          <p:cNvSpPr>
            <a:spLocks noChangeArrowheads="1"/>
          </p:cNvSpPr>
          <p:nvPr/>
        </p:nvSpPr>
        <p:spPr bwMode="auto">
          <a:xfrm>
            <a:off x="2098675" y="285750"/>
            <a:ext cx="1152525" cy="431800"/>
          </a:xfrm>
          <a:prstGeom prst="rect">
            <a:avLst/>
          </a:prstGeom>
          <a:solidFill>
            <a:srgbClr val="FF0000">
              <a:alpha val="16862"/>
            </a:srgbClr>
          </a:solidFill>
          <a:ln w="9525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  <p:sp>
        <p:nvSpPr>
          <p:cNvPr id="105" name="Rectangle 384"/>
          <p:cNvSpPr>
            <a:spLocks noChangeArrowheads="1"/>
          </p:cNvSpPr>
          <p:nvPr/>
        </p:nvSpPr>
        <p:spPr bwMode="auto">
          <a:xfrm>
            <a:off x="1022350" y="836613"/>
            <a:ext cx="433388" cy="371475"/>
          </a:xfrm>
          <a:prstGeom prst="rect">
            <a:avLst/>
          </a:prstGeom>
          <a:solidFill>
            <a:srgbClr val="FF0000">
              <a:alpha val="16862"/>
            </a:srgbClr>
          </a:solidFill>
          <a:ln w="9525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  <p:sp>
        <p:nvSpPr>
          <p:cNvPr id="106" name="Text Box 342"/>
          <p:cNvSpPr txBox="1">
            <a:spLocks noChangeAspect="1" noChangeArrowheads="1"/>
          </p:cNvSpPr>
          <p:nvPr/>
        </p:nvSpPr>
        <p:spPr bwMode="auto">
          <a:xfrm>
            <a:off x="3155953" y="2260586"/>
            <a:ext cx="323850" cy="3571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07" name="Text Box 343"/>
          <p:cNvSpPr txBox="1">
            <a:spLocks noChangeAspect="1" noChangeArrowheads="1"/>
          </p:cNvSpPr>
          <p:nvPr/>
        </p:nvSpPr>
        <p:spPr bwMode="auto">
          <a:xfrm>
            <a:off x="3181353" y="3078149"/>
            <a:ext cx="323850" cy="3571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8" name="Text Box 347"/>
          <p:cNvSpPr txBox="1">
            <a:spLocks noChangeAspect="1" noChangeArrowheads="1"/>
          </p:cNvSpPr>
          <p:nvPr/>
        </p:nvSpPr>
        <p:spPr bwMode="auto">
          <a:xfrm>
            <a:off x="2747965" y="1814499"/>
            <a:ext cx="75088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r-FR" b="1" dirty="0">
                <a:solidFill>
                  <a:schemeClr val="tx1"/>
                </a:solidFill>
              </a:rPr>
              <a:t>R</a:t>
            </a:r>
            <a:r>
              <a:rPr lang="fr-FR" sz="1600" b="1" dirty="0">
                <a:solidFill>
                  <a:schemeClr val="tx1"/>
                </a:solidFill>
              </a:rPr>
              <a:t>n-</a:t>
            </a:r>
            <a:r>
              <a:rPr lang="fr-FR" sz="1400" b="1" dirty="0">
                <a:solidFill>
                  <a:schemeClr val="tx1"/>
                </a:solidFill>
              </a:rPr>
              <a:t>1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09" name="Text Box 378"/>
          <p:cNvSpPr txBox="1">
            <a:spLocks noChangeAspect="1" noChangeArrowheads="1"/>
          </p:cNvSpPr>
          <p:nvPr/>
        </p:nvSpPr>
        <p:spPr bwMode="auto">
          <a:xfrm>
            <a:off x="7299328" y="1914511"/>
            <a:ext cx="322262" cy="3587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110" name="Line 332"/>
          <p:cNvSpPr>
            <a:spLocks noChangeAspect="1" noChangeShapeType="1"/>
          </p:cNvSpPr>
          <p:nvPr/>
        </p:nvSpPr>
        <p:spPr bwMode="auto">
          <a:xfrm rot="5400000">
            <a:off x="3516312" y="2747963"/>
            <a:ext cx="650875" cy="0"/>
          </a:xfrm>
          <a:prstGeom prst="line">
            <a:avLst/>
          </a:prstGeom>
          <a:ln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11" name="Line 333"/>
          <p:cNvSpPr>
            <a:spLocks noChangeAspect="1" noChangeShapeType="1"/>
          </p:cNvSpPr>
          <p:nvPr/>
        </p:nvSpPr>
        <p:spPr bwMode="auto">
          <a:xfrm flipV="1">
            <a:off x="3459163" y="3271838"/>
            <a:ext cx="1098550" cy="0"/>
          </a:xfrm>
          <a:prstGeom prst="line">
            <a:avLst/>
          </a:prstGeom>
          <a:ln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12" name="AutoShape 334"/>
          <p:cNvSpPr>
            <a:spLocks noChangeAspect="1" noChangeArrowheads="1"/>
          </p:cNvSpPr>
          <p:nvPr/>
        </p:nvSpPr>
        <p:spPr bwMode="auto">
          <a:xfrm>
            <a:off x="4565650" y="3025775"/>
            <a:ext cx="249238" cy="285750"/>
          </a:xfrm>
          <a:prstGeom prst="flowChartDelay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b="1"/>
          </a:p>
        </p:txBody>
      </p:sp>
      <p:sp>
        <p:nvSpPr>
          <p:cNvPr id="113" name="Line 335"/>
          <p:cNvSpPr>
            <a:spLocks noChangeAspect="1" noChangeShapeType="1"/>
          </p:cNvSpPr>
          <p:nvPr/>
        </p:nvSpPr>
        <p:spPr bwMode="auto">
          <a:xfrm>
            <a:off x="3471863" y="2419350"/>
            <a:ext cx="1095375" cy="0"/>
          </a:xfrm>
          <a:prstGeom prst="line">
            <a:avLst/>
          </a:prstGeom>
          <a:ln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14" name="Line 336"/>
          <p:cNvSpPr>
            <a:spLocks noChangeAspect="1" noChangeShapeType="1"/>
          </p:cNvSpPr>
          <p:nvPr/>
        </p:nvSpPr>
        <p:spPr bwMode="auto">
          <a:xfrm rot="16200000">
            <a:off x="3897313" y="2959100"/>
            <a:ext cx="609600" cy="0"/>
          </a:xfrm>
          <a:prstGeom prst="line">
            <a:avLst/>
          </a:prstGeom>
          <a:ln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grpSp>
        <p:nvGrpSpPr>
          <p:cNvPr id="4" name="Group 459"/>
          <p:cNvGrpSpPr>
            <a:grpSpLocks/>
          </p:cNvGrpSpPr>
          <p:nvPr/>
        </p:nvGrpSpPr>
        <p:grpSpPr bwMode="auto">
          <a:xfrm>
            <a:off x="4265615" y="2363774"/>
            <a:ext cx="587375" cy="368300"/>
            <a:chOff x="1976" y="1751"/>
            <a:chExt cx="370" cy="232"/>
          </a:xfrm>
          <a:noFill/>
        </p:grpSpPr>
        <p:sp>
          <p:nvSpPr>
            <p:cNvPr id="116" name="AutoShape 339"/>
            <p:cNvSpPr>
              <a:spLocks noChangeAspect="1" noChangeArrowheads="1"/>
            </p:cNvSpPr>
            <p:nvPr/>
          </p:nvSpPr>
          <p:spPr bwMode="auto">
            <a:xfrm rot="-10620000">
              <a:off x="2182" y="1751"/>
              <a:ext cx="164" cy="232"/>
            </a:xfrm>
            <a:prstGeom prst="moon">
              <a:avLst>
                <a:gd name="adj" fmla="val 75778"/>
              </a:avLst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117" name="Arc 340"/>
            <p:cNvSpPr>
              <a:spLocks noChangeAspect="1"/>
            </p:cNvSpPr>
            <p:nvPr/>
          </p:nvSpPr>
          <p:spPr bwMode="auto">
            <a:xfrm rot="2710121">
              <a:off x="1982" y="1745"/>
              <a:ext cx="231" cy="244"/>
            </a:xfrm>
            <a:custGeom>
              <a:avLst/>
              <a:gdLst>
                <a:gd name="T0" fmla="*/ 0 w 20663"/>
                <a:gd name="T1" fmla="*/ 0 h 20652"/>
                <a:gd name="T2" fmla="*/ 0 w 20663"/>
                <a:gd name="T3" fmla="*/ 0 h 20652"/>
                <a:gd name="T4" fmla="*/ 0 w 20663"/>
                <a:gd name="T5" fmla="*/ 0 h 20652"/>
                <a:gd name="T6" fmla="*/ 0 60000 65536"/>
                <a:gd name="T7" fmla="*/ 0 60000 65536"/>
                <a:gd name="T8" fmla="*/ 0 60000 65536"/>
                <a:gd name="T9" fmla="*/ 0 w 20663"/>
                <a:gd name="T10" fmla="*/ 0 h 20652"/>
                <a:gd name="T11" fmla="*/ 20663 w 20663"/>
                <a:gd name="T12" fmla="*/ 20652 h 206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63" h="20652" fill="none" extrusionOk="0">
                  <a:moveTo>
                    <a:pt x="6329" y="0"/>
                  </a:moveTo>
                  <a:cubicBezTo>
                    <a:pt x="13197" y="2105"/>
                    <a:pt x="18570" y="7487"/>
                    <a:pt x="20662" y="14359"/>
                  </a:cubicBezTo>
                </a:path>
                <a:path w="20663" h="20652" stroke="0" extrusionOk="0">
                  <a:moveTo>
                    <a:pt x="6329" y="0"/>
                  </a:moveTo>
                  <a:cubicBezTo>
                    <a:pt x="13197" y="2105"/>
                    <a:pt x="18570" y="7487"/>
                    <a:pt x="20662" y="14359"/>
                  </a:cubicBezTo>
                  <a:lnTo>
                    <a:pt x="0" y="20652"/>
                  </a:lnTo>
                  <a:close/>
                </a:path>
              </a:pathLst>
            </a:cu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</p:grpSp>
      <p:sp>
        <p:nvSpPr>
          <p:cNvPr id="118" name="Line 341"/>
          <p:cNvSpPr>
            <a:spLocks noChangeAspect="1" noChangeShapeType="1"/>
          </p:cNvSpPr>
          <p:nvPr/>
        </p:nvSpPr>
        <p:spPr bwMode="auto">
          <a:xfrm>
            <a:off x="4851400" y="2536825"/>
            <a:ext cx="576263" cy="0"/>
          </a:xfrm>
          <a:prstGeom prst="line">
            <a:avLst/>
          </a:prstGeom>
          <a:ln>
            <a:headEnd/>
            <a:tail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19" name="Line 344"/>
          <p:cNvSpPr>
            <a:spLocks noChangeAspect="1" noChangeShapeType="1"/>
          </p:cNvSpPr>
          <p:nvPr/>
        </p:nvSpPr>
        <p:spPr bwMode="auto">
          <a:xfrm flipH="1">
            <a:off x="4214813" y="2667000"/>
            <a:ext cx="3397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20" name="Line 345"/>
          <p:cNvSpPr>
            <a:spLocks noChangeAspect="1" noChangeShapeType="1"/>
          </p:cNvSpPr>
          <p:nvPr/>
        </p:nvSpPr>
        <p:spPr bwMode="auto">
          <a:xfrm flipH="1">
            <a:off x="3841750" y="3078163"/>
            <a:ext cx="7143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21" name="Line 346"/>
          <p:cNvSpPr>
            <a:spLocks noChangeAspect="1" noChangeShapeType="1"/>
          </p:cNvSpPr>
          <p:nvPr/>
        </p:nvSpPr>
        <p:spPr bwMode="auto">
          <a:xfrm>
            <a:off x="3463925" y="1984375"/>
            <a:ext cx="2381250" cy="0"/>
          </a:xfrm>
          <a:prstGeom prst="line">
            <a:avLst/>
          </a:prstGeom>
          <a:ln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22" name="Line 355"/>
          <p:cNvSpPr>
            <a:spLocks noChangeAspect="1" noChangeShapeType="1"/>
          </p:cNvSpPr>
          <p:nvPr/>
        </p:nvSpPr>
        <p:spPr bwMode="auto">
          <a:xfrm>
            <a:off x="7104063" y="2952750"/>
            <a:ext cx="214312" cy="0"/>
          </a:xfrm>
          <a:prstGeom prst="line">
            <a:avLst/>
          </a:prstGeom>
          <a:ln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23" name="AutoShape 357"/>
          <p:cNvSpPr>
            <a:spLocks noChangeAspect="1" noChangeArrowheads="1"/>
          </p:cNvSpPr>
          <p:nvPr/>
        </p:nvSpPr>
        <p:spPr bwMode="auto">
          <a:xfrm rot="10980000">
            <a:off x="6831013" y="2778125"/>
            <a:ext cx="258762" cy="368300"/>
          </a:xfrm>
          <a:prstGeom prst="moon">
            <a:avLst>
              <a:gd name="adj" fmla="val 75778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b="1"/>
          </a:p>
        </p:txBody>
      </p:sp>
      <p:sp>
        <p:nvSpPr>
          <p:cNvPr id="124" name="AutoShape 370"/>
          <p:cNvSpPr>
            <a:spLocks noChangeAspect="1" noChangeArrowheads="1"/>
          </p:cNvSpPr>
          <p:nvPr/>
        </p:nvSpPr>
        <p:spPr bwMode="auto">
          <a:xfrm>
            <a:off x="5810250" y="2635250"/>
            <a:ext cx="249238" cy="285750"/>
          </a:xfrm>
          <a:prstGeom prst="flowChartDelay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b="1"/>
          </a:p>
        </p:txBody>
      </p:sp>
      <p:sp>
        <p:nvSpPr>
          <p:cNvPr id="125" name="Line 373"/>
          <p:cNvSpPr>
            <a:spLocks noChangeAspect="1" noChangeShapeType="1"/>
          </p:cNvSpPr>
          <p:nvPr/>
        </p:nvSpPr>
        <p:spPr bwMode="auto">
          <a:xfrm>
            <a:off x="6118225" y="2078038"/>
            <a:ext cx="1189038" cy="0"/>
          </a:xfrm>
          <a:prstGeom prst="line">
            <a:avLst/>
          </a:prstGeom>
          <a:ln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grpSp>
        <p:nvGrpSpPr>
          <p:cNvPr id="5" name="Group 382"/>
          <p:cNvGrpSpPr>
            <a:grpSpLocks noChangeAspect="1"/>
          </p:cNvGrpSpPr>
          <p:nvPr/>
        </p:nvGrpSpPr>
        <p:grpSpPr bwMode="auto">
          <a:xfrm>
            <a:off x="5537200" y="1914525"/>
            <a:ext cx="585788" cy="368300"/>
            <a:chOff x="3620" y="2682"/>
            <a:chExt cx="391" cy="242"/>
          </a:xfrm>
        </p:grpSpPr>
        <p:sp>
          <p:nvSpPr>
            <p:cNvPr id="127" name="AutoShape 375"/>
            <p:cNvSpPr>
              <a:spLocks noChangeAspect="1" noChangeArrowheads="1"/>
            </p:cNvSpPr>
            <p:nvPr/>
          </p:nvSpPr>
          <p:spPr bwMode="auto">
            <a:xfrm rot="-10620000">
              <a:off x="3838" y="2682"/>
              <a:ext cx="173" cy="242"/>
            </a:xfrm>
            <a:prstGeom prst="moon">
              <a:avLst>
                <a:gd name="adj" fmla="val 75778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128" name="Arc 376"/>
            <p:cNvSpPr>
              <a:spLocks noChangeAspect="1"/>
            </p:cNvSpPr>
            <p:nvPr/>
          </p:nvSpPr>
          <p:spPr bwMode="auto">
            <a:xfrm rot="2710121">
              <a:off x="3628" y="2674"/>
              <a:ext cx="241" cy="257"/>
            </a:xfrm>
            <a:custGeom>
              <a:avLst/>
              <a:gdLst>
                <a:gd name="T0" fmla="*/ 0 w 20663"/>
                <a:gd name="T1" fmla="*/ 0 h 20652"/>
                <a:gd name="T2" fmla="*/ 0 w 20663"/>
                <a:gd name="T3" fmla="*/ 0 h 20652"/>
                <a:gd name="T4" fmla="*/ 0 w 20663"/>
                <a:gd name="T5" fmla="*/ 0 h 20652"/>
                <a:gd name="T6" fmla="*/ 0 60000 65536"/>
                <a:gd name="T7" fmla="*/ 0 60000 65536"/>
                <a:gd name="T8" fmla="*/ 0 60000 65536"/>
                <a:gd name="T9" fmla="*/ 0 w 20663"/>
                <a:gd name="T10" fmla="*/ 0 h 20652"/>
                <a:gd name="T11" fmla="*/ 20663 w 20663"/>
                <a:gd name="T12" fmla="*/ 20652 h 206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63" h="20652" fill="none" extrusionOk="0">
                  <a:moveTo>
                    <a:pt x="6329" y="0"/>
                  </a:moveTo>
                  <a:cubicBezTo>
                    <a:pt x="13197" y="2105"/>
                    <a:pt x="18570" y="7487"/>
                    <a:pt x="20662" y="14359"/>
                  </a:cubicBezTo>
                </a:path>
                <a:path w="20663" h="20652" stroke="0" extrusionOk="0">
                  <a:moveTo>
                    <a:pt x="6329" y="0"/>
                  </a:moveTo>
                  <a:cubicBezTo>
                    <a:pt x="13197" y="2105"/>
                    <a:pt x="18570" y="7487"/>
                    <a:pt x="20662" y="14359"/>
                  </a:cubicBezTo>
                  <a:lnTo>
                    <a:pt x="0" y="20652"/>
                  </a:lnTo>
                  <a:close/>
                </a:path>
              </a:pathLst>
            </a:cu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</p:grpSp>
      <p:sp>
        <p:nvSpPr>
          <p:cNvPr id="129" name="Line 386"/>
          <p:cNvSpPr>
            <a:spLocks noChangeAspect="1" noChangeShapeType="1"/>
          </p:cNvSpPr>
          <p:nvPr/>
        </p:nvSpPr>
        <p:spPr bwMode="auto">
          <a:xfrm flipH="1" flipV="1">
            <a:off x="5414963" y="2203450"/>
            <a:ext cx="4191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30" name="Line 387"/>
          <p:cNvSpPr>
            <a:spLocks noChangeAspect="1" noChangeShapeType="1"/>
          </p:cNvSpPr>
          <p:nvPr/>
        </p:nvSpPr>
        <p:spPr bwMode="auto">
          <a:xfrm>
            <a:off x="5424488" y="2203450"/>
            <a:ext cx="0" cy="6572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31" name="Line 388"/>
          <p:cNvSpPr>
            <a:spLocks noChangeAspect="1" noChangeShapeType="1"/>
          </p:cNvSpPr>
          <p:nvPr/>
        </p:nvSpPr>
        <p:spPr bwMode="auto">
          <a:xfrm>
            <a:off x="5205413" y="1984375"/>
            <a:ext cx="0" cy="690563"/>
          </a:xfrm>
          <a:prstGeom prst="line">
            <a:avLst/>
          </a:prstGeom>
          <a:ln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32" name="Line 389"/>
          <p:cNvSpPr>
            <a:spLocks noChangeAspect="1" noChangeShapeType="1"/>
          </p:cNvSpPr>
          <p:nvPr/>
        </p:nvSpPr>
        <p:spPr bwMode="auto">
          <a:xfrm flipH="1">
            <a:off x="5413375" y="2862263"/>
            <a:ext cx="40798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33" name="Line 390"/>
          <p:cNvSpPr>
            <a:spLocks noChangeAspect="1" noChangeShapeType="1"/>
          </p:cNvSpPr>
          <p:nvPr/>
        </p:nvSpPr>
        <p:spPr bwMode="auto">
          <a:xfrm flipV="1">
            <a:off x="6057900" y="2768600"/>
            <a:ext cx="611188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34" name="Line 391"/>
          <p:cNvSpPr>
            <a:spLocks noChangeAspect="1" noChangeShapeType="1"/>
          </p:cNvSpPr>
          <p:nvPr/>
        </p:nvSpPr>
        <p:spPr bwMode="auto">
          <a:xfrm flipH="1">
            <a:off x="5197475" y="2674938"/>
            <a:ext cx="6127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35" name="Line 392"/>
          <p:cNvSpPr>
            <a:spLocks noChangeAspect="1" noChangeShapeType="1"/>
          </p:cNvSpPr>
          <p:nvPr/>
        </p:nvSpPr>
        <p:spPr bwMode="auto">
          <a:xfrm>
            <a:off x="4824413" y="3171825"/>
            <a:ext cx="1846262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grpSp>
        <p:nvGrpSpPr>
          <p:cNvPr id="6" name="Group 465"/>
          <p:cNvGrpSpPr>
            <a:grpSpLocks/>
          </p:cNvGrpSpPr>
          <p:nvPr/>
        </p:nvGrpSpPr>
        <p:grpSpPr bwMode="auto">
          <a:xfrm>
            <a:off x="6669088" y="2757488"/>
            <a:ext cx="203200" cy="427037"/>
            <a:chOff x="3490" y="1999"/>
            <a:chExt cx="128" cy="269"/>
          </a:xfrm>
        </p:grpSpPr>
        <p:sp>
          <p:nvSpPr>
            <p:cNvPr id="137" name="Line 393"/>
            <p:cNvSpPr>
              <a:spLocks noChangeAspect="1" noChangeShapeType="1"/>
            </p:cNvSpPr>
            <p:nvPr/>
          </p:nvSpPr>
          <p:spPr bwMode="auto">
            <a:xfrm>
              <a:off x="3490" y="1999"/>
              <a:ext cx="0" cy="54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38" name="Line 394"/>
            <p:cNvSpPr>
              <a:spLocks noChangeAspect="1" noChangeShapeType="1"/>
            </p:cNvSpPr>
            <p:nvPr/>
          </p:nvSpPr>
          <p:spPr bwMode="auto">
            <a:xfrm>
              <a:off x="3498" y="2200"/>
              <a:ext cx="0" cy="6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39" name="Line 395"/>
            <p:cNvSpPr>
              <a:spLocks noChangeAspect="1" noChangeShapeType="1"/>
            </p:cNvSpPr>
            <p:nvPr/>
          </p:nvSpPr>
          <p:spPr bwMode="auto">
            <a:xfrm flipH="1">
              <a:off x="3490" y="2048"/>
              <a:ext cx="1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40" name="Line 396"/>
            <p:cNvSpPr>
              <a:spLocks noChangeAspect="1" noChangeShapeType="1"/>
            </p:cNvSpPr>
            <p:nvPr/>
          </p:nvSpPr>
          <p:spPr bwMode="auto">
            <a:xfrm flipH="1">
              <a:off x="3494" y="2204"/>
              <a:ext cx="10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141" name="Rectangle 398"/>
          <p:cNvSpPr>
            <a:spLocks noChangeAspect="1" noChangeArrowheads="1"/>
          </p:cNvSpPr>
          <p:nvPr/>
        </p:nvSpPr>
        <p:spPr bwMode="auto">
          <a:xfrm>
            <a:off x="4156075" y="2289175"/>
            <a:ext cx="747713" cy="1450975"/>
          </a:xfrm>
          <a:prstGeom prst="rect">
            <a:avLst/>
          </a:prstGeom>
          <a:solidFill>
            <a:srgbClr val="FF0000">
              <a:alpha val="12157"/>
            </a:srgbClr>
          </a:solidFill>
          <a:ln w="3175">
            <a:solidFill>
              <a:srgbClr val="3333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  <p:sp>
        <p:nvSpPr>
          <p:cNvPr id="142" name="Text Box 399"/>
          <p:cNvSpPr txBox="1">
            <a:spLocks noChangeAspect="1" noChangeArrowheads="1"/>
          </p:cNvSpPr>
          <p:nvPr/>
        </p:nvSpPr>
        <p:spPr bwMode="auto">
          <a:xfrm>
            <a:off x="7339015" y="2789224"/>
            <a:ext cx="663575" cy="3587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 dirty="0">
                <a:solidFill>
                  <a:schemeClr val="tx1"/>
                </a:solidFill>
              </a:rPr>
              <a:t>R</a:t>
            </a:r>
            <a:r>
              <a:rPr lang="fr-FR" sz="1600" b="1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143" name="Text Box 402"/>
          <p:cNvSpPr txBox="1">
            <a:spLocks noChangeAspect="1" noChangeArrowheads="1"/>
          </p:cNvSpPr>
          <p:nvPr/>
        </p:nvSpPr>
        <p:spPr bwMode="auto">
          <a:xfrm>
            <a:off x="3835403" y="3341674"/>
            <a:ext cx="11938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½ </a:t>
            </a: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جامع</a:t>
            </a:r>
            <a:endParaRPr lang="fr-FR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44" name="Rectangle 457"/>
          <p:cNvSpPr>
            <a:spLocks noChangeAspect="1" noChangeArrowheads="1"/>
          </p:cNvSpPr>
          <p:nvPr/>
        </p:nvSpPr>
        <p:spPr bwMode="auto">
          <a:xfrm>
            <a:off x="5486400" y="1457325"/>
            <a:ext cx="749300" cy="1557338"/>
          </a:xfrm>
          <a:prstGeom prst="rect">
            <a:avLst/>
          </a:prstGeom>
          <a:solidFill>
            <a:srgbClr val="FF0000">
              <a:alpha val="12157"/>
            </a:srgbClr>
          </a:solidFill>
          <a:ln w="3175">
            <a:solidFill>
              <a:srgbClr val="3333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  <p:sp>
        <p:nvSpPr>
          <p:cNvPr id="145" name="Text Box 458"/>
          <p:cNvSpPr txBox="1">
            <a:spLocks noChangeAspect="1" noChangeArrowheads="1"/>
          </p:cNvSpPr>
          <p:nvPr/>
        </p:nvSpPr>
        <p:spPr bwMode="auto">
          <a:xfrm>
            <a:off x="5000628" y="1428736"/>
            <a:ext cx="13350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>
                <a:solidFill>
                  <a:srgbClr val="FF0000"/>
                </a:solidFill>
                <a:cs typeface="Arabic Transparent" pitchFamily="2" charset="-78"/>
              </a:rPr>
              <a:t>½ </a:t>
            </a:r>
            <a:r>
              <a:rPr lang="ar-DZ" b="1">
                <a:solidFill>
                  <a:srgbClr val="FF0000"/>
                </a:solidFill>
                <a:cs typeface="Arabic Transparent" pitchFamily="2" charset="-78"/>
              </a:rPr>
              <a:t>جامع</a:t>
            </a:r>
            <a:endParaRPr lang="fr-FR" b="1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146" name="Rectangle 460"/>
          <p:cNvSpPr>
            <a:spLocks noChangeArrowheads="1"/>
          </p:cNvSpPr>
          <p:nvPr/>
        </p:nvSpPr>
        <p:spPr bwMode="auto">
          <a:xfrm>
            <a:off x="827088" y="260350"/>
            <a:ext cx="2449512" cy="431800"/>
          </a:xfrm>
          <a:prstGeom prst="rect">
            <a:avLst/>
          </a:prstGeom>
          <a:solidFill>
            <a:srgbClr val="FF0000">
              <a:alpha val="16862"/>
            </a:srgbClr>
          </a:solidFill>
          <a:ln w="9525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  <p:sp>
        <p:nvSpPr>
          <p:cNvPr id="147" name="Rectangle 463"/>
          <p:cNvSpPr>
            <a:spLocks noChangeArrowheads="1"/>
          </p:cNvSpPr>
          <p:nvPr/>
        </p:nvSpPr>
        <p:spPr bwMode="auto">
          <a:xfrm>
            <a:off x="1809750" y="785813"/>
            <a:ext cx="1825625" cy="431800"/>
          </a:xfrm>
          <a:prstGeom prst="rect">
            <a:avLst/>
          </a:prstGeom>
          <a:solidFill>
            <a:srgbClr val="FF0000">
              <a:alpha val="16862"/>
            </a:srgbClr>
          </a:solidFill>
          <a:ln w="9525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  <p:sp>
        <p:nvSpPr>
          <p:cNvPr id="148" name="Rectangle 464"/>
          <p:cNvSpPr>
            <a:spLocks noChangeArrowheads="1"/>
          </p:cNvSpPr>
          <p:nvPr/>
        </p:nvSpPr>
        <p:spPr bwMode="auto">
          <a:xfrm>
            <a:off x="1017588" y="777875"/>
            <a:ext cx="2617787" cy="431800"/>
          </a:xfrm>
          <a:prstGeom prst="rect">
            <a:avLst/>
          </a:prstGeom>
          <a:solidFill>
            <a:srgbClr val="FF0000">
              <a:alpha val="16862"/>
            </a:srgbClr>
          </a:solidFill>
          <a:ln w="9525">
            <a:solidFill>
              <a:srgbClr val="0000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  <p:sp>
        <p:nvSpPr>
          <p:cNvPr id="97" name="Text Box 284"/>
          <p:cNvSpPr txBox="1">
            <a:spLocks noChangeArrowheads="1"/>
          </p:cNvSpPr>
          <p:nvPr/>
        </p:nvSpPr>
        <p:spPr bwMode="auto">
          <a:xfrm>
            <a:off x="3857620" y="4000504"/>
            <a:ext cx="50768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 eaLnBrk="0" hangingPunct="0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000000"/>
                </a:solidFill>
                <a:cs typeface="Arabic Transparent" pitchFamily="2" charset="-78"/>
              </a:rPr>
              <a:t>التمثيل المنطقي لدارة الجمع الكامل بواسطة دارة نصف الجامع:</a:t>
            </a:r>
            <a:endParaRPr lang="fr-FR" b="1" u="sng" dirty="0">
              <a:solidFill>
                <a:srgbClr val="000000"/>
              </a:solidFill>
              <a:cs typeface="Arabic Transparent" pitchFamily="2" charset="-78"/>
            </a:endParaRPr>
          </a:p>
        </p:txBody>
      </p:sp>
      <p:sp>
        <p:nvSpPr>
          <p:cNvPr id="100" name="Text Box 342"/>
          <p:cNvSpPr txBox="1">
            <a:spLocks noChangeAspect="1" noChangeArrowheads="1"/>
          </p:cNvSpPr>
          <p:nvPr/>
        </p:nvSpPr>
        <p:spPr bwMode="auto">
          <a:xfrm>
            <a:off x="655623" y="5118106"/>
            <a:ext cx="323850" cy="3571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01" name="Text Box 343"/>
          <p:cNvSpPr txBox="1">
            <a:spLocks noChangeAspect="1" noChangeArrowheads="1"/>
          </p:cNvSpPr>
          <p:nvPr/>
        </p:nvSpPr>
        <p:spPr bwMode="auto">
          <a:xfrm>
            <a:off x="681023" y="5935669"/>
            <a:ext cx="323850" cy="3571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3" name="Text Box 347"/>
          <p:cNvSpPr txBox="1">
            <a:spLocks noChangeAspect="1" noChangeArrowheads="1"/>
          </p:cNvSpPr>
          <p:nvPr/>
        </p:nvSpPr>
        <p:spPr bwMode="auto">
          <a:xfrm>
            <a:off x="247635" y="4672019"/>
            <a:ext cx="75088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fr-FR" b="1" dirty="0">
                <a:solidFill>
                  <a:schemeClr val="tx1"/>
                </a:solidFill>
              </a:rPr>
              <a:t>R</a:t>
            </a:r>
            <a:r>
              <a:rPr lang="fr-FR" sz="1600" b="1" dirty="0">
                <a:solidFill>
                  <a:schemeClr val="tx1"/>
                </a:solidFill>
              </a:rPr>
              <a:t>n-</a:t>
            </a:r>
            <a:r>
              <a:rPr lang="fr-FR" sz="1400" b="1" dirty="0">
                <a:solidFill>
                  <a:schemeClr val="tx1"/>
                </a:solidFill>
              </a:rPr>
              <a:t>1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115" name="Text Box 378"/>
          <p:cNvSpPr txBox="1">
            <a:spLocks noChangeAspect="1" noChangeArrowheads="1"/>
          </p:cNvSpPr>
          <p:nvPr/>
        </p:nvSpPr>
        <p:spPr bwMode="auto">
          <a:xfrm>
            <a:off x="4798998" y="4772031"/>
            <a:ext cx="322262" cy="3587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>
                <a:solidFill>
                  <a:schemeClr val="tx1"/>
                </a:solidFill>
              </a:rPr>
              <a:t>S</a:t>
            </a:r>
          </a:p>
        </p:txBody>
      </p:sp>
      <p:sp>
        <p:nvSpPr>
          <p:cNvPr id="126" name="Line 332"/>
          <p:cNvSpPr>
            <a:spLocks noChangeAspect="1" noChangeShapeType="1"/>
          </p:cNvSpPr>
          <p:nvPr/>
        </p:nvSpPr>
        <p:spPr bwMode="auto">
          <a:xfrm rot="5400000">
            <a:off x="1016000" y="5605463"/>
            <a:ext cx="650875" cy="0"/>
          </a:xfrm>
          <a:prstGeom prst="line">
            <a:avLst/>
          </a:prstGeom>
          <a:ln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36" name="Line 333"/>
          <p:cNvSpPr>
            <a:spLocks noChangeAspect="1" noChangeShapeType="1"/>
          </p:cNvSpPr>
          <p:nvPr/>
        </p:nvSpPr>
        <p:spPr bwMode="auto">
          <a:xfrm flipV="1">
            <a:off x="958850" y="6129338"/>
            <a:ext cx="1098550" cy="0"/>
          </a:xfrm>
          <a:prstGeom prst="line">
            <a:avLst/>
          </a:prstGeom>
          <a:ln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58" name="AutoShape 334"/>
          <p:cNvSpPr>
            <a:spLocks noChangeAspect="1" noChangeArrowheads="1"/>
          </p:cNvSpPr>
          <p:nvPr/>
        </p:nvSpPr>
        <p:spPr bwMode="auto">
          <a:xfrm>
            <a:off x="2065338" y="5883275"/>
            <a:ext cx="249237" cy="285750"/>
          </a:xfrm>
          <a:prstGeom prst="flowChartDelay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b="1"/>
          </a:p>
        </p:txBody>
      </p:sp>
      <p:sp>
        <p:nvSpPr>
          <p:cNvPr id="169" name="Line 335"/>
          <p:cNvSpPr>
            <a:spLocks noChangeAspect="1" noChangeShapeType="1"/>
          </p:cNvSpPr>
          <p:nvPr/>
        </p:nvSpPr>
        <p:spPr bwMode="auto">
          <a:xfrm>
            <a:off x="971550" y="5276850"/>
            <a:ext cx="1095375" cy="0"/>
          </a:xfrm>
          <a:prstGeom prst="line">
            <a:avLst/>
          </a:prstGeom>
          <a:ln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79" name="Line 336"/>
          <p:cNvSpPr>
            <a:spLocks noChangeAspect="1" noChangeShapeType="1"/>
          </p:cNvSpPr>
          <p:nvPr/>
        </p:nvSpPr>
        <p:spPr bwMode="auto">
          <a:xfrm rot="16200000">
            <a:off x="1397000" y="5816600"/>
            <a:ext cx="609600" cy="0"/>
          </a:xfrm>
          <a:prstGeom prst="line">
            <a:avLst/>
          </a:prstGeom>
          <a:ln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grpSp>
        <p:nvGrpSpPr>
          <p:cNvPr id="7" name="Group 459"/>
          <p:cNvGrpSpPr>
            <a:grpSpLocks/>
          </p:cNvGrpSpPr>
          <p:nvPr/>
        </p:nvGrpSpPr>
        <p:grpSpPr bwMode="auto">
          <a:xfrm>
            <a:off x="1765285" y="5221294"/>
            <a:ext cx="587375" cy="368300"/>
            <a:chOff x="1976" y="1751"/>
            <a:chExt cx="370" cy="232"/>
          </a:xfrm>
          <a:noFill/>
        </p:grpSpPr>
        <p:sp>
          <p:nvSpPr>
            <p:cNvPr id="190" name="AutoShape 339"/>
            <p:cNvSpPr>
              <a:spLocks noChangeAspect="1" noChangeArrowheads="1"/>
            </p:cNvSpPr>
            <p:nvPr/>
          </p:nvSpPr>
          <p:spPr bwMode="auto">
            <a:xfrm rot="-10620000">
              <a:off x="2182" y="1751"/>
              <a:ext cx="164" cy="232"/>
            </a:xfrm>
            <a:prstGeom prst="moon">
              <a:avLst>
                <a:gd name="adj" fmla="val 75778"/>
              </a:avLst>
            </a:pr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191" name="Arc 340"/>
            <p:cNvSpPr>
              <a:spLocks noChangeAspect="1"/>
            </p:cNvSpPr>
            <p:nvPr/>
          </p:nvSpPr>
          <p:spPr bwMode="auto">
            <a:xfrm rot="2710121">
              <a:off x="1982" y="1745"/>
              <a:ext cx="231" cy="244"/>
            </a:xfrm>
            <a:custGeom>
              <a:avLst/>
              <a:gdLst>
                <a:gd name="T0" fmla="*/ 0 w 20663"/>
                <a:gd name="T1" fmla="*/ 0 h 20652"/>
                <a:gd name="T2" fmla="*/ 0 w 20663"/>
                <a:gd name="T3" fmla="*/ 0 h 20652"/>
                <a:gd name="T4" fmla="*/ 0 w 20663"/>
                <a:gd name="T5" fmla="*/ 0 h 20652"/>
                <a:gd name="T6" fmla="*/ 0 60000 65536"/>
                <a:gd name="T7" fmla="*/ 0 60000 65536"/>
                <a:gd name="T8" fmla="*/ 0 60000 65536"/>
                <a:gd name="T9" fmla="*/ 0 w 20663"/>
                <a:gd name="T10" fmla="*/ 0 h 20652"/>
                <a:gd name="T11" fmla="*/ 20663 w 20663"/>
                <a:gd name="T12" fmla="*/ 20652 h 206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63" h="20652" fill="none" extrusionOk="0">
                  <a:moveTo>
                    <a:pt x="6329" y="0"/>
                  </a:moveTo>
                  <a:cubicBezTo>
                    <a:pt x="13197" y="2105"/>
                    <a:pt x="18570" y="7487"/>
                    <a:pt x="20662" y="14359"/>
                  </a:cubicBezTo>
                </a:path>
                <a:path w="20663" h="20652" stroke="0" extrusionOk="0">
                  <a:moveTo>
                    <a:pt x="6329" y="0"/>
                  </a:moveTo>
                  <a:cubicBezTo>
                    <a:pt x="13197" y="2105"/>
                    <a:pt x="18570" y="7487"/>
                    <a:pt x="20662" y="14359"/>
                  </a:cubicBezTo>
                  <a:lnTo>
                    <a:pt x="0" y="20652"/>
                  </a:lnTo>
                  <a:close/>
                </a:path>
              </a:pathLst>
            </a:custGeom>
            <a:grp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</p:grpSp>
      <p:sp>
        <p:nvSpPr>
          <p:cNvPr id="192" name="Line 341"/>
          <p:cNvSpPr>
            <a:spLocks noChangeAspect="1" noChangeShapeType="1"/>
          </p:cNvSpPr>
          <p:nvPr/>
        </p:nvSpPr>
        <p:spPr bwMode="auto">
          <a:xfrm>
            <a:off x="2351088" y="5394325"/>
            <a:ext cx="576262" cy="0"/>
          </a:xfrm>
          <a:prstGeom prst="line">
            <a:avLst/>
          </a:prstGeom>
          <a:ln>
            <a:headEnd/>
            <a:tail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93" name="Line 344"/>
          <p:cNvSpPr>
            <a:spLocks noChangeAspect="1" noChangeShapeType="1"/>
          </p:cNvSpPr>
          <p:nvPr/>
        </p:nvSpPr>
        <p:spPr bwMode="auto">
          <a:xfrm flipH="1">
            <a:off x="1714500" y="5524500"/>
            <a:ext cx="33972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94" name="Line 345"/>
          <p:cNvSpPr>
            <a:spLocks noChangeAspect="1" noChangeShapeType="1"/>
          </p:cNvSpPr>
          <p:nvPr/>
        </p:nvSpPr>
        <p:spPr bwMode="auto">
          <a:xfrm flipH="1">
            <a:off x="1341438" y="5935663"/>
            <a:ext cx="7143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95" name="Line 346"/>
          <p:cNvSpPr>
            <a:spLocks noChangeAspect="1" noChangeShapeType="1"/>
          </p:cNvSpPr>
          <p:nvPr/>
        </p:nvSpPr>
        <p:spPr bwMode="auto">
          <a:xfrm>
            <a:off x="963613" y="4841875"/>
            <a:ext cx="2381250" cy="0"/>
          </a:xfrm>
          <a:prstGeom prst="line">
            <a:avLst/>
          </a:prstGeom>
          <a:ln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96" name="Line 355"/>
          <p:cNvSpPr>
            <a:spLocks noChangeAspect="1" noChangeShapeType="1"/>
          </p:cNvSpPr>
          <p:nvPr/>
        </p:nvSpPr>
        <p:spPr bwMode="auto">
          <a:xfrm>
            <a:off x="4603750" y="5810250"/>
            <a:ext cx="214313" cy="0"/>
          </a:xfrm>
          <a:prstGeom prst="line">
            <a:avLst/>
          </a:prstGeom>
          <a:ln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197" name="AutoShape 357"/>
          <p:cNvSpPr>
            <a:spLocks noChangeAspect="1" noChangeArrowheads="1"/>
          </p:cNvSpPr>
          <p:nvPr/>
        </p:nvSpPr>
        <p:spPr bwMode="auto">
          <a:xfrm rot="10980000">
            <a:off x="4330700" y="5635625"/>
            <a:ext cx="258763" cy="368300"/>
          </a:xfrm>
          <a:prstGeom prst="moon">
            <a:avLst>
              <a:gd name="adj" fmla="val 75778"/>
            </a:avLst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b="1"/>
          </a:p>
        </p:txBody>
      </p:sp>
      <p:sp>
        <p:nvSpPr>
          <p:cNvPr id="198" name="AutoShape 370"/>
          <p:cNvSpPr>
            <a:spLocks noChangeAspect="1" noChangeArrowheads="1"/>
          </p:cNvSpPr>
          <p:nvPr/>
        </p:nvSpPr>
        <p:spPr bwMode="auto">
          <a:xfrm>
            <a:off x="3309938" y="5492750"/>
            <a:ext cx="249237" cy="285750"/>
          </a:xfrm>
          <a:prstGeom prst="flowChartDelay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b="1"/>
          </a:p>
        </p:txBody>
      </p:sp>
      <p:sp>
        <p:nvSpPr>
          <p:cNvPr id="199" name="Line 373"/>
          <p:cNvSpPr>
            <a:spLocks noChangeAspect="1" noChangeShapeType="1"/>
          </p:cNvSpPr>
          <p:nvPr/>
        </p:nvSpPr>
        <p:spPr bwMode="auto">
          <a:xfrm>
            <a:off x="3617913" y="4935538"/>
            <a:ext cx="1189037" cy="0"/>
          </a:xfrm>
          <a:prstGeom prst="line">
            <a:avLst/>
          </a:prstGeom>
          <a:ln>
            <a:headEnd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grpSp>
        <p:nvGrpSpPr>
          <p:cNvPr id="8" name="Group 382"/>
          <p:cNvGrpSpPr>
            <a:grpSpLocks noChangeAspect="1"/>
          </p:cNvGrpSpPr>
          <p:nvPr/>
        </p:nvGrpSpPr>
        <p:grpSpPr bwMode="auto">
          <a:xfrm>
            <a:off x="3036888" y="4772025"/>
            <a:ext cx="585787" cy="368300"/>
            <a:chOff x="3620" y="2682"/>
            <a:chExt cx="391" cy="242"/>
          </a:xfrm>
        </p:grpSpPr>
        <p:sp>
          <p:nvSpPr>
            <p:cNvPr id="201" name="AutoShape 375"/>
            <p:cNvSpPr>
              <a:spLocks noChangeAspect="1" noChangeArrowheads="1"/>
            </p:cNvSpPr>
            <p:nvPr/>
          </p:nvSpPr>
          <p:spPr bwMode="auto">
            <a:xfrm rot="-10620000">
              <a:off x="3838" y="2682"/>
              <a:ext cx="173" cy="242"/>
            </a:xfrm>
            <a:prstGeom prst="moon">
              <a:avLst>
                <a:gd name="adj" fmla="val 75778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sp>
          <p:nvSpPr>
            <p:cNvPr id="202" name="Arc 376"/>
            <p:cNvSpPr>
              <a:spLocks noChangeAspect="1"/>
            </p:cNvSpPr>
            <p:nvPr/>
          </p:nvSpPr>
          <p:spPr bwMode="auto">
            <a:xfrm rot="2710121">
              <a:off x="3628" y="2674"/>
              <a:ext cx="241" cy="257"/>
            </a:xfrm>
            <a:custGeom>
              <a:avLst/>
              <a:gdLst>
                <a:gd name="T0" fmla="*/ 0 w 20663"/>
                <a:gd name="T1" fmla="*/ 0 h 20652"/>
                <a:gd name="T2" fmla="*/ 0 w 20663"/>
                <a:gd name="T3" fmla="*/ 0 h 20652"/>
                <a:gd name="T4" fmla="*/ 0 w 20663"/>
                <a:gd name="T5" fmla="*/ 0 h 20652"/>
                <a:gd name="T6" fmla="*/ 0 60000 65536"/>
                <a:gd name="T7" fmla="*/ 0 60000 65536"/>
                <a:gd name="T8" fmla="*/ 0 60000 65536"/>
                <a:gd name="T9" fmla="*/ 0 w 20663"/>
                <a:gd name="T10" fmla="*/ 0 h 20652"/>
                <a:gd name="T11" fmla="*/ 20663 w 20663"/>
                <a:gd name="T12" fmla="*/ 20652 h 2065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663" h="20652" fill="none" extrusionOk="0">
                  <a:moveTo>
                    <a:pt x="6329" y="0"/>
                  </a:moveTo>
                  <a:cubicBezTo>
                    <a:pt x="13197" y="2105"/>
                    <a:pt x="18570" y="7487"/>
                    <a:pt x="20662" y="14359"/>
                  </a:cubicBezTo>
                </a:path>
                <a:path w="20663" h="20652" stroke="0" extrusionOk="0">
                  <a:moveTo>
                    <a:pt x="6329" y="0"/>
                  </a:moveTo>
                  <a:cubicBezTo>
                    <a:pt x="13197" y="2105"/>
                    <a:pt x="18570" y="7487"/>
                    <a:pt x="20662" y="14359"/>
                  </a:cubicBezTo>
                  <a:lnTo>
                    <a:pt x="0" y="20652"/>
                  </a:lnTo>
                  <a:close/>
                </a:path>
              </a:pathLst>
            </a:cu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</p:grpSp>
      <p:sp>
        <p:nvSpPr>
          <p:cNvPr id="203" name="Line 386"/>
          <p:cNvSpPr>
            <a:spLocks noChangeAspect="1" noChangeShapeType="1"/>
          </p:cNvSpPr>
          <p:nvPr/>
        </p:nvSpPr>
        <p:spPr bwMode="auto">
          <a:xfrm flipH="1" flipV="1">
            <a:off x="2914650" y="5060950"/>
            <a:ext cx="419100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204" name="Line 387"/>
          <p:cNvSpPr>
            <a:spLocks noChangeAspect="1" noChangeShapeType="1"/>
          </p:cNvSpPr>
          <p:nvPr/>
        </p:nvSpPr>
        <p:spPr bwMode="auto">
          <a:xfrm>
            <a:off x="2924175" y="5060950"/>
            <a:ext cx="0" cy="657225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205" name="Line 388"/>
          <p:cNvSpPr>
            <a:spLocks noChangeAspect="1" noChangeShapeType="1"/>
          </p:cNvSpPr>
          <p:nvPr/>
        </p:nvSpPr>
        <p:spPr bwMode="auto">
          <a:xfrm>
            <a:off x="2705100" y="4841875"/>
            <a:ext cx="0" cy="690563"/>
          </a:xfrm>
          <a:prstGeom prst="line">
            <a:avLst/>
          </a:prstGeom>
          <a:ln>
            <a:headEnd type="oval" w="sm" len="sm"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206" name="Line 389"/>
          <p:cNvSpPr>
            <a:spLocks noChangeAspect="1" noChangeShapeType="1"/>
          </p:cNvSpPr>
          <p:nvPr/>
        </p:nvSpPr>
        <p:spPr bwMode="auto">
          <a:xfrm flipH="1">
            <a:off x="2913063" y="5719763"/>
            <a:ext cx="40798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207" name="Line 390"/>
          <p:cNvSpPr>
            <a:spLocks noChangeAspect="1" noChangeShapeType="1"/>
          </p:cNvSpPr>
          <p:nvPr/>
        </p:nvSpPr>
        <p:spPr bwMode="auto">
          <a:xfrm flipV="1">
            <a:off x="3557588" y="5626100"/>
            <a:ext cx="611187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208" name="Line 391"/>
          <p:cNvSpPr>
            <a:spLocks noChangeAspect="1" noChangeShapeType="1"/>
          </p:cNvSpPr>
          <p:nvPr/>
        </p:nvSpPr>
        <p:spPr bwMode="auto">
          <a:xfrm flipH="1">
            <a:off x="2697163" y="5532438"/>
            <a:ext cx="612775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sp>
        <p:nvSpPr>
          <p:cNvPr id="209" name="Line 392"/>
          <p:cNvSpPr>
            <a:spLocks noChangeAspect="1" noChangeShapeType="1"/>
          </p:cNvSpPr>
          <p:nvPr/>
        </p:nvSpPr>
        <p:spPr bwMode="auto">
          <a:xfrm>
            <a:off x="2324100" y="6029325"/>
            <a:ext cx="1846263" cy="0"/>
          </a:xfrm>
          <a:prstGeom prst="line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fr-FR" b="1"/>
          </a:p>
        </p:txBody>
      </p:sp>
      <p:grpSp>
        <p:nvGrpSpPr>
          <p:cNvPr id="9" name="Group 465"/>
          <p:cNvGrpSpPr>
            <a:grpSpLocks/>
          </p:cNvGrpSpPr>
          <p:nvPr/>
        </p:nvGrpSpPr>
        <p:grpSpPr bwMode="auto">
          <a:xfrm>
            <a:off x="4168775" y="5614988"/>
            <a:ext cx="203200" cy="427037"/>
            <a:chOff x="3490" y="1999"/>
            <a:chExt cx="128" cy="269"/>
          </a:xfrm>
        </p:grpSpPr>
        <p:sp>
          <p:nvSpPr>
            <p:cNvPr id="211" name="Line 393"/>
            <p:cNvSpPr>
              <a:spLocks noChangeAspect="1" noChangeShapeType="1"/>
            </p:cNvSpPr>
            <p:nvPr/>
          </p:nvSpPr>
          <p:spPr bwMode="auto">
            <a:xfrm>
              <a:off x="3490" y="1999"/>
              <a:ext cx="0" cy="54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12" name="Line 394"/>
            <p:cNvSpPr>
              <a:spLocks noChangeAspect="1" noChangeShapeType="1"/>
            </p:cNvSpPr>
            <p:nvPr/>
          </p:nvSpPr>
          <p:spPr bwMode="auto">
            <a:xfrm>
              <a:off x="3498" y="2200"/>
              <a:ext cx="0" cy="68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13" name="Line 395"/>
            <p:cNvSpPr>
              <a:spLocks noChangeAspect="1" noChangeShapeType="1"/>
            </p:cNvSpPr>
            <p:nvPr/>
          </p:nvSpPr>
          <p:spPr bwMode="auto">
            <a:xfrm flipH="1">
              <a:off x="3490" y="2048"/>
              <a:ext cx="128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14" name="Line 396"/>
            <p:cNvSpPr>
              <a:spLocks noChangeAspect="1" noChangeShapeType="1"/>
            </p:cNvSpPr>
            <p:nvPr/>
          </p:nvSpPr>
          <p:spPr bwMode="auto">
            <a:xfrm flipH="1">
              <a:off x="3494" y="2204"/>
              <a:ext cx="10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215" name="Rectangle 398"/>
          <p:cNvSpPr>
            <a:spLocks noChangeArrowheads="1"/>
          </p:cNvSpPr>
          <p:nvPr/>
        </p:nvSpPr>
        <p:spPr bwMode="auto">
          <a:xfrm>
            <a:off x="1214438" y="5000625"/>
            <a:ext cx="1162050" cy="1641475"/>
          </a:xfrm>
          <a:prstGeom prst="rect">
            <a:avLst/>
          </a:prstGeom>
          <a:solidFill>
            <a:srgbClr val="FFC000"/>
          </a:solidFill>
          <a:ln w="3175">
            <a:solidFill>
              <a:srgbClr val="3333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  <p:sp>
        <p:nvSpPr>
          <p:cNvPr id="216" name="Text Box 399"/>
          <p:cNvSpPr txBox="1">
            <a:spLocks noChangeAspect="1" noChangeArrowheads="1"/>
          </p:cNvSpPr>
          <p:nvPr/>
        </p:nvSpPr>
        <p:spPr bwMode="auto">
          <a:xfrm>
            <a:off x="4838685" y="5646744"/>
            <a:ext cx="663575" cy="3587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b="1" dirty="0">
                <a:solidFill>
                  <a:schemeClr val="tx1"/>
                </a:solidFill>
              </a:rPr>
              <a:t>R</a:t>
            </a:r>
            <a:r>
              <a:rPr lang="fr-FR" sz="1600" b="1" dirty="0">
                <a:solidFill>
                  <a:schemeClr val="tx1"/>
                </a:solidFill>
              </a:rPr>
              <a:t>n</a:t>
            </a:r>
          </a:p>
        </p:txBody>
      </p:sp>
      <p:sp>
        <p:nvSpPr>
          <p:cNvPr id="217" name="Text Box 402"/>
          <p:cNvSpPr txBox="1">
            <a:spLocks noChangeAspect="1" noChangeArrowheads="1"/>
          </p:cNvSpPr>
          <p:nvPr/>
        </p:nvSpPr>
        <p:spPr bwMode="auto">
          <a:xfrm>
            <a:off x="1142976" y="5500702"/>
            <a:ext cx="1050924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 dirty="0">
                <a:solidFill>
                  <a:srgbClr val="FF0000"/>
                </a:solidFill>
                <a:cs typeface="Arabic Transparent" pitchFamily="2" charset="-78"/>
              </a:rPr>
              <a:t>½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جامع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218" name="Rectangle 457"/>
          <p:cNvSpPr>
            <a:spLocks noChangeAspect="1" noChangeArrowheads="1"/>
          </p:cNvSpPr>
          <p:nvPr/>
        </p:nvSpPr>
        <p:spPr bwMode="auto">
          <a:xfrm>
            <a:off x="2571750" y="4500563"/>
            <a:ext cx="1163638" cy="1643062"/>
          </a:xfrm>
          <a:prstGeom prst="rect">
            <a:avLst/>
          </a:prstGeom>
          <a:solidFill>
            <a:srgbClr val="FFC000"/>
          </a:solidFill>
          <a:ln w="3175">
            <a:solidFill>
              <a:srgbClr val="3333FF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r"/>
            <a:endParaRPr lang="fr-FR" b="1"/>
          </a:p>
        </p:txBody>
      </p:sp>
      <p:sp>
        <p:nvSpPr>
          <p:cNvPr id="219" name="Text Box 458"/>
          <p:cNvSpPr txBox="1">
            <a:spLocks noChangeAspect="1" noChangeArrowheads="1"/>
          </p:cNvSpPr>
          <p:nvPr/>
        </p:nvSpPr>
        <p:spPr bwMode="auto">
          <a:xfrm>
            <a:off x="2500298" y="4929198"/>
            <a:ext cx="112077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 dirty="0">
                <a:solidFill>
                  <a:srgbClr val="FF0000"/>
                </a:solidFill>
                <a:cs typeface="Arabic Transparent" pitchFamily="2" charset="-78"/>
              </a:rPr>
              <a:t>½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جامع</a:t>
            </a:r>
            <a:endParaRPr lang="fr-FR" b="1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7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2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2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3" fill="hold">
                      <p:stCondLst>
                        <p:cond delay="indefinite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8" fill="hold">
                      <p:stCondLst>
                        <p:cond delay="indefinite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7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8" fill="hold">
                      <p:stCondLst>
                        <p:cond delay="indefinite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2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3" fill="hold">
                      <p:stCondLst>
                        <p:cond delay="indefinite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8" fill="hold">
                      <p:stCondLst>
                        <p:cond delay="indefinite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3" fill="hold">
                      <p:stCondLst>
                        <p:cond delay="indefinite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8" fill="hold">
                      <p:stCondLst>
                        <p:cond delay="indefinite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7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8" fill="hold">
                      <p:stCondLst>
                        <p:cond delay="indefinite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2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3" fill="hold">
                      <p:stCondLst>
                        <p:cond delay="indefinite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105" grpId="0" animBg="1"/>
      <p:bldP spid="112" grpId="0" animBg="1"/>
      <p:bldP spid="123" grpId="0" animBg="1"/>
      <p:bldP spid="124" grpId="0" animBg="1"/>
      <p:bldP spid="141" grpId="0" animBg="1"/>
      <p:bldP spid="144" grpId="0" animBg="1"/>
      <p:bldP spid="146" grpId="0" animBg="1"/>
      <p:bldP spid="147" grpId="0" animBg="1"/>
      <p:bldP spid="148" grpId="0" animBg="1"/>
      <p:bldP spid="158" grpId="0" animBg="1"/>
      <p:bldP spid="197" grpId="0" animBg="1"/>
      <p:bldP spid="198" grpId="0" animBg="1"/>
      <p:bldP spid="215" grpId="0" animBg="1"/>
      <p:bldP spid="21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Text Box 4"/>
          <p:cNvSpPr txBox="1">
            <a:spLocks noChangeArrowheads="1"/>
          </p:cNvSpPr>
          <p:nvPr/>
        </p:nvSpPr>
        <p:spPr bwMode="auto">
          <a:xfrm>
            <a:off x="4357686" y="115888"/>
            <a:ext cx="460533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ـ نريد انجاز جامع كامل حسب التمثيل التالي أكمل الربط :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87047" name="Text Box 7"/>
          <p:cNvSpPr txBox="1">
            <a:spLocks noChangeArrowheads="1"/>
          </p:cNvSpPr>
          <p:nvPr/>
        </p:nvSpPr>
        <p:spPr bwMode="auto">
          <a:xfrm>
            <a:off x="7858148" y="428604"/>
            <a:ext cx="10795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التركيب:</a:t>
            </a:r>
            <a:endParaRPr lang="fr-FR" b="1" u="sng" dirty="0">
              <a:solidFill>
                <a:srgbClr val="0099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7048" name="Text Box 8"/>
          <p:cNvSpPr txBox="1">
            <a:spLocks noChangeArrowheads="1"/>
          </p:cNvSpPr>
          <p:nvPr/>
        </p:nvSpPr>
        <p:spPr bwMode="auto">
          <a:xfrm>
            <a:off x="7572396" y="3500438"/>
            <a:ext cx="13684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400" b="1" u="sng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الحل:</a:t>
            </a:r>
            <a:endParaRPr lang="fr-FR" sz="2400" b="1" u="sng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e 42"/>
          <p:cNvGrpSpPr>
            <a:grpSpLocks/>
          </p:cNvGrpSpPr>
          <p:nvPr/>
        </p:nvGrpSpPr>
        <p:grpSpPr bwMode="auto">
          <a:xfrm>
            <a:off x="1285875" y="1071563"/>
            <a:ext cx="5072063" cy="2298700"/>
            <a:chOff x="3071802" y="1357298"/>
            <a:chExt cx="5072098" cy="2298306"/>
          </a:xfrm>
        </p:grpSpPr>
        <p:sp>
          <p:nvSpPr>
            <p:cNvPr id="10" name="Rectangle 175"/>
            <p:cNvSpPr>
              <a:spLocks noChangeArrowheads="1"/>
            </p:cNvSpPr>
            <p:nvPr/>
          </p:nvSpPr>
          <p:spPr bwMode="auto">
            <a:xfrm flipH="1">
              <a:off x="5286380" y="2192180"/>
              <a:ext cx="998544" cy="81901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28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fr-FR" sz="2800" b="1" dirty="0"/>
                <a:t>1</a:t>
              </a:r>
              <a:endParaRPr lang="en-US" sz="2800" b="1" dirty="0"/>
            </a:p>
          </p:txBody>
        </p:sp>
        <p:sp>
          <p:nvSpPr>
            <p:cNvPr id="12" name="Line 177"/>
            <p:cNvSpPr>
              <a:spLocks noChangeShapeType="1"/>
            </p:cNvSpPr>
            <p:nvPr/>
          </p:nvSpPr>
          <p:spPr bwMode="auto">
            <a:xfrm flipH="1">
              <a:off x="6297624" y="2582638"/>
              <a:ext cx="37465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 dirty="0"/>
            </a:p>
          </p:txBody>
        </p:sp>
        <p:sp>
          <p:nvSpPr>
            <p:cNvPr id="14" name="Line 179"/>
            <p:cNvSpPr>
              <a:spLocks noChangeShapeType="1"/>
            </p:cNvSpPr>
            <p:nvPr/>
          </p:nvSpPr>
          <p:spPr bwMode="auto">
            <a:xfrm rot="5400000" flipH="1">
              <a:off x="5934114" y="3174673"/>
              <a:ext cx="3237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5" name="Line 180"/>
            <p:cNvSpPr>
              <a:spLocks noChangeShapeType="1"/>
            </p:cNvSpPr>
            <p:nvPr/>
          </p:nvSpPr>
          <p:spPr bwMode="auto">
            <a:xfrm rot="5400000" flipH="1">
              <a:off x="5362610" y="3174673"/>
              <a:ext cx="3237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6" name="Text Box 181"/>
            <p:cNvSpPr txBox="1">
              <a:spLocks noChangeArrowheads="1"/>
            </p:cNvSpPr>
            <p:nvPr/>
          </p:nvSpPr>
          <p:spPr bwMode="auto">
            <a:xfrm flipH="1">
              <a:off x="5941139" y="3274249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S</a:t>
              </a:r>
              <a:r>
                <a:rPr lang="fr-FR" b="1" baseline="-25000" dirty="0">
                  <a:solidFill>
                    <a:srgbClr val="FF0000"/>
                  </a:solidFill>
                </a:rPr>
                <a:t>0</a:t>
              </a:r>
              <a:endParaRPr lang="en-US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7" name="Text Box 182"/>
            <p:cNvSpPr txBox="1">
              <a:spLocks noChangeArrowheads="1"/>
            </p:cNvSpPr>
            <p:nvPr/>
          </p:nvSpPr>
          <p:spPr bwMode="auto">
            <a:xfrm flipH="1">
              <a:off x="5334010" y="3286124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0000FF"/>
                  </a:solidFill>
                </a:rPr>
                <a:t>C</a:t>
              </a:r>
              <a:r>
                <a:rPr lang="fr-FR" b="1" baseline="-25000" dirty="0">
                  <a:solidFill>
                    <a:srgbClr val="0000FF"/>
                  </a:solidFill>
                </a:rPr>
                <a:t>0</a:t>
              </a:r>
              <a:endParaRPr lang="en-US" b="1" baseline="-25000" dirty="0">
                <a:solidFill>
                  <a:srgbClr val="0000FF"/>
                </a:solidFill>
              </a:endParaRPr>
            </a:p>
          </p:txBody>
        </p:sp>
        <p:grpSp>
          <p:nvGrpSpPr>
            <p:cNvPr id="3" name="Groupe 40"/>
            <p:cNvGrpSpPr>
              <a:grpSpLocks/>
            </p:cNvGrpSpPr>
            <p:nvPr/>
          </p:nvGrpSpPr>
          <p:grpSpPr bwMode="auto">
            <a:xfrm>
              <a:off x="5310260" y="1357298"/>
              <a:ext cx="985247" cy="571504"/>
              <a:chOff x="5357760" y="1476424"/>
              <a:chExt cx="985247" cy="571504"/>
            </a:xfrm>
          </p:grpSpPr>
          <p:sp>
            <p:nvSpPr>
              <p:cNvPr id="18" name="Text Box 183"/>
              <p:cNvSpPr txBox="1">
                <a:spLocks noChangeArrowheads="1"/>
              </p:cNvSpPr>
              <p:nvPr/>
            </p:nvSpPr>
            <p:spPr bwMode="auto">
              <a:xfrm flipH="1">
                <a:off x="5905514" y="1476424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336600"/>
                    </a:solidFill>
                  </a:rPr>
                  <a:t>a</a:t>
                </a:r>
                <a:r>
                  <a:rPr lang="fr-FR" b="1" baseline="-25000" dirty="0">
                    <a:solidFill>
                      <a:srgbClr val="336600"/>
                    </a:solidFill>
                  </a:rPr>
                  <a:t>0</a:t>
                </a:r>
                <a:endParaRPr lang="en-US" b="1" baseline="-25000" dirty="0">
                  <a:solidFill>
                    <a:srgbClr val="336600"/>
                  </a:solidFill>
                </a:endParaRPr>
              </a:p>
            </p:txBody>
          </p:sp>
          <p:sp>
            <p:nvSpPr>
              <p:cNvPr id="19" name="Text Box 184"/>
              <p:cNvSpPr txBox="1">
                <a:spLocks noChangeArrowheads="1"/>
              </p:cNvSpPr>
              <p:nvPr/>
            </p:nvSpPr>
            <p:spPr bwMode="auto">
              <a:xfrm flipH="1">
                <a:off x="5357760" y="1476424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C000"/>
                    </a:solidFill>
                  </a:rPr>
                  <a:t>b</a:t>
                </a:r>
                <a:r>
                  <a:rPr lang="fr-FR" b="1" baseline="-25000" dirty="0">
                    <a:solidFill>
                      <a:srgbClr val="FFC000"/>
                    </a:solidFill>
                  </a:rPr>
                  <a:t>0</a:t>
                </a:r>
                <a:endParaRPr lang="en-US" b="1" baseline="-250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21" name="Line 179"/>
              <p:cNvSpPr>
                <a:spLocks noChangeShapeType="1"/>
              </p:cNvSpPr>
              <p:nvPr/>
            </p:nvSpPr>
            <p:spPr bwMode="auto">
              <a:xfrm rot="5400000" flipH="1">
                <a:off x="5987954" y="1939895"/>
                <a:ext cx="2158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22" name="Line 180"/>
              <p:cNvSpPr>
                <a:spLocks noChangeShapeType="1"/>
              </p:cNvSpPr>
              <p:nvPr/>
            </p:nvSpPr>
            <p:spPr bwMode="auto">
              <a:xfrm rot="5400000" flipH="1">
                <a:off x="5416450" y="1939895"/>
                <a:ext cx="2158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25" name="Rectangle 175"/>
            <p:cNvSpPr>
              <a:spLocks noChangeArrowheads="1"/>
            </p:cNvSpPr>
            <p:nvPr/>
          </p:nvSpPr>
          <p:spPr bwMode="auto">
            <a:xfrm flipH="1">
              <a:off x="3071802" y="2166784"/>
              <a:ext cx="998545" cy="820596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28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fr-FR" sz="2800" b="1" dirty="0"/>
                <a:t>2</a:t>
              </a:r>
              <a:endParaRPr lang="en-US" sz="2800" b="1" dirty="0"/>
            </a:p>
          </p:txBody>
        </p:sp>
        <p:sp>
          <p:nvSpPr>
            <p:cNvPr id="26" name="Line 177"/>
            <p:cNvSpPr>
              <a:spLocks noChangeShapeType="1"/>
            </p:cNvSpPr>
            <p:nvPr/>
          </p:nvSpPr>
          <p:spPr bwMode="auto">
            <a:xfrm flipH="1">
              <a:off x="4083047" y="2558829"/>
              <a:ext cx="37465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 dirty="0"/>
            </a:p>
          </p:txBody>
        </p:sp>
        <p:sp>
          <p:nvSpPr>
            <p:cNvPr id="27" name="Line 179"/>
            <p:cNvSpPr>
              <a:spLocks noChangeShapeType="1"/>
            </p:cNvSpPr>
            <p:nvPr/>
          </p:nvSpPr>
          <p:spPr bwMode="auto">
            <a:xfrm rot="5400000" flipH="1">
              <a:off x="3719535" y="3150866"/>
              <a:ext cx="3237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8" name="Line 180"/>
            <p:cNvSpPr>
              <a:spLocks noChangeShapeType="1"/>
            </p:cNvSpPr>
            <p:nvPr/>
          </p:nvSpPr>
          <p:spPr bwMode="auto">
            <a:xfrm rot="5400000" flipH="1">
              <a:off x="3148031" y="3150866"/>
              <a:ext cx="3237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9" name="Text Box 181"/>
            <p:cNvSpPr txBox="1">
              <a:spLocks noChangeArrowheads="1"/>
            </p:cNvSpPr>
            <p:nvPr/>
          </p:nvSpPr>
          <p:spPr bwMode="auto">
            <a:xfrm flipH="1">
              <a:off x="3726561" y="3250311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S</a:t>
              </a:r>
              <a:r>
                <a:rPr lang="fr-FR" b="1" baseline="-25000" dirty="0">
                  <a:solidFill>
                    <a:srgbClr val="FF0000"/>
                  </a:solidFill>
                </a:rPr>
                <a:t>1</a:t>
              </a:r>
              <a:endParaRPr lang="en-US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30" name="Text Box 182"/>
            <p:cNvSpPr txBox="1">
              <a:spLocks noChangeArrowheads="1"/>
            </p:cNvSpPr>
            <p:nvPr/>
          </p:nvSpPr>
          <p:spPr bwMode="auto">
            <a:xfrm flipH="1">
              <a:off x="3119432" y="3262186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0000FF"/>
                  </a:solidFill>
                </a:rPr>
                <a:t>C</a:t>
              </a:r>
              <a:r>
                <a:rPr lang="fr-FR" b="1" baseline="-25000" dirty="0">
                  <a:solidFill>
                    <a:srgbClr val="0000FF"/>
                  </a:solidFill>
                </a:rPr>
                <a:t>1</a:t>
              </a:r>
              <a:endParaRPr lang="en-US" b="1" baseline="-25000" dirty="0">
                <a:solidFill>
                  <a:srgbClr val="0000FF"/>
                </a:solidFill>
              </a:endParaRPr>
            </a:p>
          </p:txBody>
        </p:sp>
        <p:grpSp>
          <p:nvGrpSpPr>
            <p:cNvPr id="4" name="Groupe 41"/>
            <p:cNvGrpSpPr>
              <a:grpSpLocks/>
            </p:cNvGrpSpPr>
            <p:nvPr/>
          </p:nvGrpSpPr>
          <p:grpSpPr bwMode="auto">
            <a:xfrm>
              <a:off x="3107557" y="1428736"/>
              <a:ext cx="985247" cy="549252"/>
              <a:chOff x="3143182" y="1452486"/>
              <a:chExt cx="985247" cy="549252"/>
            </a:xfrm>
          </p:grpSpPr>
          <p:sp>
            <p:nvSpPr>
              <p:cNvPr id="31" name="Text Box 183"/>
              <p:cNvSpPr txBox="1">
                <a:spLocks noChangeArrowheads="1"/>
              </p:cNvSpPr>
              <p:nvPr/>
            </p:nvSpPr>
            <p:spPr bwMode="auto">
              <a:xfrm flipH="1">
                <a:off x="3690936" y="1452486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336600"/>
                    </a:solidFill>
                  </a:rPr>
                  <a:t>a</a:t>
                </a:r>
                <a:r>
                  <a:rPr lang="fr-FR" b="1" baseline="-25000" dirty="0">
                    <a:solidFill>
                      <a:srgbClr val="336600"/>
                    </a:solidFill>
                  </a:rPr>
                  <a:t>1</a:t>
                </a:r>
                <a:endParaRPr lang="en-US" b="1" baseline="-25000" dirty="0">
                  <a:solidFill>
                    <a:srgbClr val="336600"/>
                  </a:solidFill>
                </a:endParaRPr>
              </a:p>
            </p:txBody>
          </p:sp>
          <p:sp>
            <p:nvSpPr>
              <p:cNvPr id="32" name="Text Box 184"/>
              <p:cNvSpPr txBox="1">
                <a:spLocks noChangeArrowheads="1"/>
              </p:cNvSpPr>
              <p:nvPr/>
            </p:nvSpPr>
            <p:spPr bwMode="auto">
              <a:xfrm flipH="1">
                <a:off x="3143182" y="1452486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C000"/>
                    </a:solidFill>
                  </a:rPr>
                  <a:t>b</a:t>
                </a:r>
                <a:r>
                  <a:rPr lang="fr-FR" b="1" baseline="-25000" dirty="0">
                    <a:solidFill>
                      <a:srgbClr val="FFC000"/>
                    </a:solidFill>
                  </a:rPr>
                  <a:t>1</a:t>
                </a:r>
                <a:endParaRPr lang="en-US" b="1" baseline="-250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33" name="Line 179"/>
              <p:cNvSpPr>
                <a:spLocks noChangeShapeType="1"/>
              </p:cNvSpPr>
              <p:nvPr/>
            </p:nvSpPr>
            <p:spPr bwMode="auto">
              <a:xfrm rot="5400000" flipH="1">
                <a:off x="3774201" y="1893722"/>
                <a:ext cx="2158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34" name="Line 180"/>
              <p:cNvSpPr>
                <a:spLocks noChangeShapeType="1"/>
              </p:cNvSpPr>
              <p:nvPr/>
            </p:nvSpPr>
            <p:spPr bwMode="auto">
              <a:xfrm rot="5400000" flipH="1">
                <a:off x="3202697" y="1893722"/>
                <a:ext cx="2158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grpSp>
          <p:nvGrpSpPr>
            <p:cNvPr id="5" name="Groupe 39"/>
            <p:cNvGrpSpPr>
              <a:grpSpLocks/>
            </p:cNvGrpSpPr>
            <p:nvPr/>
          </p:nvGrpSpPr>
          <p:grpSpPr bwMode="auto">
            <a:xfrm>
              <a:off x="7084393" y="1488032"/>
              <a:ext cx="1059507" cy="1583778"/>
              <a:chOff x="7084393" y="1488032"/>
              <a:chExt cx="1059507" cy="1583778"/>
            </a:xfrm>
          </p:grpSpPr>
          <p:cxnSp>
            <p:nvCxnSpPr>
              <p:cNvPr id="36" name="Connecteur droit 35"/>
              <p:cNvCxnSpPr/>
              <p:nvPr/>
            </p:nvCxnSpPr>
            <p:spPr bwMode="auto">
              <a:xfrm rot="5400000">
                <a:off x="6657309" y="2440581"/>
                <a:ext cx="1260259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/>
              <p:cNvCxnSpPr/>
              <p:nvPr/>
            </p:nvCxnSpPr>
            <p:spPr bwMode="auto">
              <a:xfrm rot="5400000">
                <a:off x="7158168" y="2439787"/>
                <a:ext cx="1258671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8" name="ZoneTexte 37"/>
              <p:cNvSpPr txBox="1"/>
              <p:nvPr/>
            </p:nvSpPr>
            <p:spPr>
              <a:xfrm>
                <a:off x="7084393" y="1488032"/>
                <a:ext cx="642942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0V</a:t>
                </a:r>
              </a:p>
            </p:txBody>
          </p:sp>
          <p:sp>
            <p:nvSpPr>
              <p:cNvPr id="39" name="ZoneTexte 38"/>
              <p:cNvSpPr txBox="1"/>
              <p:nvPr/>
            </p:nvSpPr>
            <p:spPr>
              <a:xfrm>
                <a:off x="7500958" y="1488032"/>
                <a:ext cx="642942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</p:grpSp>
      </p:grpSp>
      <p:grpSp>
        <p:nvGrpSpPr>
          <p:cNvPr id="6" name="Groupe 82"/>
          <p:cNvGrpSpPr>
            <a:grpSpLocks/>
          </p:cNvGrpSpPr>
          <p:nvPr/>
        </p:nvGrpSpPr>
        <p:grpSpPr bwMode="auto">
          <a:xfrm>
            <a:off x="1428750" y="4013200"/>
            <a:ext cx="5083175" cy="2286000"/>
            <a:chOff x="3214678" y="2583807"/>
            <a:chExt cx="5083973" cy="2286243"/>
          </a:xfrm>
        </p:grpSpPr>
        <p:grpSp>
          <p:nvGrpSpPr>
            <p:cNvPr id="7" name="Groupe 43"/>
            <p:cNvGrpSpPr>
              <a:grpSpLocks/>
            </p:cNvGrpSpPr>
            <p:nvPr/>
          </p:nvGrpSpPr>
          <p:grpSpPr bwMode="auto">
            <a:xfrm>
              <a:off x="3214678" y="2583807"/>
              <a:ext cx="5083973" cy="2286243"/>
              <a:chOff x="3071802" y="1369361"/>
              <a:chExt cx="5083973" cy="2286243"/>
            </a:xfrm>
          </p:grpSpPr>
          <p:sp>
            <p:nvSpPr>
              <p:cNvPr id="45" name="Rectangle 175"/>
              <p:cNvSpPr>
                <a:spLocks noChangeArrowheads="1"/>
              </p:cNvSpPr>
              <p:nvPr/>
            </p:nvSpPr>
            <p:spPr bwMode="auto">
              <a:xfrm flipH="1">
                <a:off x="5286713" y="2191773"/>
                <a:ext cx="998694" cy="819237"/>
              </a:xfrm>
              <a:prstGeom prst="rect">
                <a:avLst/>
              </a:prstGeom>
              <a:ln w="3810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fr-FR" sz="28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  <a:sym typeface="Symbol"/>
                  </a:rPr>
                  <a:t></a:t>
                </a:r>
                <a:r>
                  <a:rPr lang="fr-FR" sz="2800" b="1" dirty="0"/>
                  <a:t>1</a:t>
                </a:r>
                <a:endParaRPr lang="en-US" sz="2800" b="1" dirty="0"/>
              </a:p>
            </p:txBody>
          </p:sp>
          <p:sp>
            <p:nvSpPr>
              <p:cNvPr id="46" name="Line 177"/>
              <p:cNvSpPr>
                <a:spLocks noChangeShapeType="1"/>
              </p:cNvSpPr>
              <p:nvPr/>
            </p:nvSpPr>
            <p:spPr bwMode="auto">
              <a:xfrm flipH="1">
                <a:off x="6298108" y="2583928"/>
                <a:ext cx="37470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 dirty="0"/>
              </a:p>
            </p:txBody>
          </p:sp>
          <p:sp>
            <p:nvSpPr>
              <p:cNvPr id="47" name="Line 179"/>
              <p:cNvSpPr>
                <a:spLocks noChangeShapeType="1"/>
              </p:cNvSpPr>
              <p:nvPr/>
            </p:nvSpPr>
            <p:spPr bwMode="auto">
              <a:xfrm rot="5400000" flipH="1">
                <a:off x="5934523" y="3174541"/>
                <a:ext cx="32388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48" name="Line 180"/>
              <p:cNvSpPr>
                <a:spLocks noChangeShapeType="1"/>
              </p:cNvSpPr>
              <p:nvPr/>
            </p:nvSpPr>
            <p:spPr bwMode="auto">
              <a:xfrm rot="5400000" flipH="1">
                <a:off x="5362933" y="3174541"/>
                <a:ext cx="32388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49" name="Text Box 181"/>
              <p:cNvSpPr txBox="1">
                <a:spLocks noChangeArrowheads="1"/>
              </p:cNvSpPr>
              <p:nvPr/>
            </p:nvSpPr>
            <p:spPr bwMode="auto">
              <a:xfrm flipH="1">
                <a:off x="5941139" y="3274249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0000"/>
                    </a:solidFill>
                  </a:rPr>
                  <a:t>S</a:t>
                </a:r>
                <a:r>
                  <a:rPr lang="fr-FR" b="1" baseline="-25000" dirty="0">
                    <a:solidFill>
                      <a:srgbClr val="FF0000"/>
                    </a:solidFill>
                  </a:rPr>
                  <a:t>0</a:t>
                </a:r>
                <a:endParaRPr lang="en-US" b="1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0" name="Text Box 182"/>
              <p:cNvSpPr txBox="1">
                <a:spLocks noChangeArrowheads="1"/>
              </p:cNvSpPr>
              <p:nvPr/>
            </p:nvSpPr>
            <p:spPr bwMode="auto">
              <a:xfrm flipH="1">
                <a:off x="5334010" y="3286124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0000FF"/>
                    </a:solidFill>
                  </a:rPr>
                  <a:t>C</a:t>
                </a:r>
                <a:r>
                  <a:rPr lang="fr-FR" b="1" baseline="-25000" dirty="0">
                    <a:solidFill>
                      <a:srgbClr val="0000FF"/>
                    </a:solidFill>
                  </a:rPr>
                  <a:t>0</a:t>
                </a:r>
                <a:endParaRPr lang="en-US" b="1" baseline="-25000" dirty="0">
                  <a:solidFill>
                    <a:srgbClr val="0000FF"/>
                  </a:solidFill>
                </a:endParaRPr>
              </a:p>
            </p:txBody>
          </p:sp>
          <p:grpSp>
            <p:nvGrpSpPr>
              <p:cNvPr id="8" name="Groupe 50"/>
              <p:cNvGrpSpPr>
                <a:grpSpLocks/>
              </p:cNvGrpSpPr>
              <p:nvPr/>
            </p:nvGrpSpPr>
            <p:grpSpPr bwMode="auto">
              <a:xfrm>
                <a:off x="5310260" y="1392923"/>
                <a:ext cx="997122" cy="547754"/>
                <a:chOff x="5357760" y="1512049"/>
                <a:chExt cx="997122" cy="547754"/>
              </a:xfrm>
            </p:grpSpPr>
            <p:sp>
              <p:nvSpPr>
                <p:cNvPr id="68" name="Text Box 183"/>
                <p:cNvSpPr txBox="1">
                  <a:spLocks noChangeArrowheads="1"/>
                </p:cNvSpPr>
                <p:nvPr/>
              </p:nvSpPr>
              <p:spPr bwMode="auto">
                <a:xfrm flipH="1">
                  <a:off x="5917389" y="1512049"/>
                  <a:ext cx="437493" cy="36948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b="1" dirty="0">
                      <a:solidFill>
                        <a:srgbClr val="336600"/>
                      </a:solidFill>
                    </a:rPr>
                    <a:t>a</a:t>
                  </a:r>
                  <a:r>
                    <a:rPr lang="fr-FR" b="1" baseline="-25000" dirty="0">
                      <a:solidFill>
                        <a:srgbClr val="336600"/>
                      </a:solidFill>
                    </a:rPr>
                    <a:t>0</a:t>
                  </a:r>
                  <a:endParaRPr lang="en-US" b="1" baseline="-25000" dirty="0">
                    <a:solidFill>
                      <a:srgbClr val="336600"/>
                    </a:solidFill>
                  </a:endParaRPr>
                </a:p>
              </p:txBody>
            </p:sp>
            <p:sp>
              <p:nvSpPr>
                <p:cNvPr id="69" name="Text Box 184"/>
                <p:cNvSpPr txBox="1">
                  <a:spLocks noChangeArrowheads="1"/>
                </p:cNvSpPr>
                <p:nvPr/>
              </p:nvSpPr>
              <p:spPr bwMode="auto">
                <a:xfrm flipH="1">
                  <a:off x="5357760" y="1512049"/>
                  <a:ext cx="437493" cy="36948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b="1" dirty="0">
                      <a:solidFill>
                        <a:srgbClr val="FFC000"/>
                      </a:solidFill>
                    </a:rPr>
                    <a:t>b</a:t>
                  </a:r>
                  <a:r>
                    <a:rPr lang="fr-FR" b="1" baseline="-25000" dirty="0">
                      <a:solidFill>
                        <a:srgbClr val="FFC000"/>
                      </a:solidFill>
                    </a:rPr>
                    <a:t>0</a:t>
                  </a:r>
                  <a:endParaRPr lang="en-US" b="1" baseline="-25000" dirty="0">
                    <a:solidFill>
                      <a:srgbClr val="FFC000"/>
                    </a:solidFill>
                  </a:endParaRPr>
                </a:p>
              </p:txBody>
            </p:sp>
            <p:sp>
              <p:nvSpPr>
                <p:cNvPr id="70" name="Line 17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5988371" y="1952087"/>
                  <a:ext cx="215923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  <p:sp>
              <p:nvSpPr>
                <p:cNvPr id="71" name="Line 180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5416781" y="1952087"/>
                  <a:ext cx="215923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</p:grpSp>
          <p:sp>
            <p:nvSpPr>
              <p:cNvPr id="52" name="Rectangle 175"/>
              <p:cNvSpPr>
                <a:spLocks noChangeArrowheads="1"/>
              </p:cNvSpPr>
              <p:nvPr/>
            </p:nvSpPr>
            <p:spPr bwMode="auto">
              <a:xfrm flipH="1">
                <a:off x="3071802" y="2167959"/>
                <a:ext cx="998695" cy="819237"/>
              </a:xfrm>
              <a:prstGeom prst="rect">
                <a:avLst/>
              </a:prstGeom>
              <a:ln w="3810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fr-FR" sz="2800" b="1" dirty="0">
                    <a:solidFill>
                      <a:schemeClr val="tx1"/>
                    </a:solidFill>
                    <a:sym typeface="Symbol"/>
                  </a:rPr>
                  <a:t></a:t>
                </a:r>
                <a:r>
                  <a:rPr lang="fr-FR" sz="2800" b="1" dirty="0"/>
                  <a:t>2</a:t>
                </a:r>
                <a:endParaRPr lang="en-US" sz="2800" b="1" dirty="0"/>
              </a:p>
            </p:txBody>
          </p:sp>
          <p:sp>
            <p:nvSpPr>
              <p:cNvPr id="53" name="Line 177"/>
              <p:cNvSpPr>
                <a:spLocks noChangeShapeType="1"/>
              </p:cNvSpPr>
              <p:nvPr/>
            </p:nvSpPr>
            <p:spPr bwMode="auto">
              <a:xfrm flipH="1">
                <a:off x="4083199" y="2560113"/>
                <a:ext cx="374709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 dirty="0"/>
              </a:p>
            </p:txBody>
          </p:sp>
          <p:sp>
            <p:nvSpPr>
              <p:cNvPr id="54" name="Line 179"/>
              <p:cNvSpPr>
                <a:spLocks noChangeShapeType="1"/>
              </p:cNvSpPr>
              <p:nvPr/>
            </p:nvSpPr>
            <p:spPr bwMode="auto">
              <a:xfrm rot="5400000" flipH="1">
                <a:off x="3719612" y="3150725"/>
                <a:ext cx="32388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55" name="Line 180"/>
              <p:cNvSpPr>
                <a:spLocks noChangeShapeType="1"/>
              </p:cNvSpPr>
              <p:nvPr/>
            </p:nvSpPr>
            <p:spPr bwMode="auto">
              <a:xfrm rot="5400000" flipH="1">
                <a:off x="3148022" y="3150725"/>
                <a:ext cx="32388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56" name="Text Box 181"/>
              <p:cNvSpPr txBox="1">
                <a:spLocks noChangeArrowheads="1"/>
              </p:cNvSpPr>
              <p:nvPr/>
            </p:nvSpPr>
            <p:spPr bwMode="auto">
              <a:xfrm flipH="1">
                <a:off x="3726561" y="3250311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0000"/>
                    </a:solidFill>
                  </a:rPr>
                  <a:t>S</a:t>
                </a:r>
                <a:r>
                  <a:rPr lang="fr-FR" b="1" baseline="-25000" dirty="0">
                    <a:solidFill>
                      <a:srgbClr val="FF0000"/>
                    </a:solidFill>
                  </a:rPr>
                  <a:t>1</a:t>
                </a:r>
                <a:endParaRPr lang="en-US" b="1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7" name="Text Box 182"/>
              <p:cNvSpPr txBox="1">
                <a:spLocks noChangeArrowheads="1"/>
              </p:cNvSpPr>
              <p:nvPr/>
            </p:nvSpPr>
            <p:spPr bwMode="auto">
              <a:xfrm flipH="1">
                <a:off x="3119432" y="3262186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0000FF"/>
                    </a:solidFill>
                  </a:rPr>
                  <a:t>C</a:t>
                </a:r>
                <a:r>
                  <a:rPr lang="fr-FR" b="1" baseline="-25000" dirty="0">
                    <a:solidFill>
                      <a:srgbClr val="0000FF"/>
                    </a:solidFill>
                  </a:rPr>
                  <a:t>1</a:t>
                </a:r>
                <a:endParaRPr lang="en-US" b="1" baseline="-25000" dirty="0">
                  <a:solidFill>
                    <a:srgbClr val="0000FF"/>
                  </a:solidFill>
                </a:endParaRPr>
              </a:p>
            </p:txBody>
          </p:sp>
          <p:grpSp>
            <p:nvGrpSpPr>
              <p:cNvPr id="9" name="Groupe 57"/>
              <p:cNvGrpSpPr>
                <a:grpSpLocks/>
              </p:cNvGrpSpPr>
              <p:nvPr/>
            </p:nvGrpSpPr>
            <p:grpSpPr bwMode="auto">
              <a:xfrm>
                <a:off x="3095682" y="1369361"/>
                <a:ext cx="1020872" cy="561127"/>
                <a:chOff x="3131307" y="1393111"/>
                <a:chExt cx="1020872" cy="561127"/>
              </a:xfrm>
            </p:grpSpPr>
            <p:sp>
              <p:nvSpPr>
                <p:cNvPr id="64" name="Text Box 183"/>
                <p:cNvSpPr txBox="1">
                  <a:spLocks noChangeArrowheads="1"/>
                </p:cNvSpPr>
                <p:nvPr/>
              </p:nvSpPr>
              <p:spPr bwMode="auto">
                <a:xfrm flipH="1">
                  <a:off x="3714686" y="1416861"/>
                  <a:ext cx="437493" cy="36948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b="1" dirty="0">
                      <a:solidFill>
                        <a:srgbClr val="336600"/>
                      </a:solidFill>
                    </a:rPr>
                    <a:t>a</a:t>
                  </a:r>
                  <a:r>
                    <a:rPr lang="fr-FR" b="1" baseline="-25000" dirty="0">
                      <a:solidFill>
                        <a:srgbClr val="336600"/>
                      </a:solidFill>
                    </a:rPr>
                    <a:t>1</a:t>
                  </a:r>
                  <a:endParaRPr lang="en-US" b="1" baseline="-25000" dirty="0">
                    <a:solidFill>
                      <a:srgbClr val="336600"/>
                    </a:solidFill>
                  </a:endParaRPr>
                </a:p>
              </p:txBody>
            </p:sp>
            <p:sp>
              <p:nvSpPr>
                <p:cNvPr id="65" name="Text Box 184"/>
                <p:cNvSpPr txBox="1">
                  <a:spLocks noChangeArrowheads="1"/>
                </p:cNvSpPr>
                <p:nvPr/>
              </p:nvSpPr>
              <p:spPr bwMode="auto">
                <a:xfrm flipH="1">
                  <a:off x="3131307" y="1393111"/>
                  <a:ext cx="437493" cy="36948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b="1" dirty="0">
                      <a:solidFill>
                        <a:srgbClr val="FFC000"/>
                      </a:solidFill>
                    </a:rPr>
                    <a:t>b</a:t>
                  </a:r>
                  <a:r>
                    <a:rPr lang="fr-FR" b="1" baseline="-25000" dirty="0">
                      <a:solidFill>
                        <a:srgbClr val="FFC000"/>
                      </a:solidFill>
                    </a:rPr>
                    <a:t>1</a:t>
                  </a:r>
                  <a:endParaRPr lang="en-US" b="1" baseline="-25000" dirty="0">
                    <a:solidFill>
                      <a:srgbClr val="FFC000"/>
                    </a:solidFill>
                  </a:endParaRPr>
                </a:p>
              </p:txBody>
            </p:sp>
            <p:sp>
              <p:nvSpPr>
                <p:cNvPr id="66" name="Line 17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3774287" y="1845597"/>
                  <a:ext cx="215923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  <p:sp>
              <p:nvSpPr>
                <p:cNvPr id="67" name="Line 180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3202698" y="1845597"/>
                  <a:ext cx="215923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</p:grpSp>
          <p:grpSp>
            <p:nvGrpSpPr>
              <p:cNvPr id="11" name="Groupe 58"/>
              <p:cNvGrpSpPr>
                <a:grpSpLocks/>
              </p:cNvGrpSpPr>
              <p:nvPr/>
            </p:nvGrpSpPr>
            <p:grpSpPr bwMode="auto">
              <a:xfrm>
                <a:off x="7096268" y="1525264"/>
                <a:ext cx="1059507" cy="1617984"/>
                <a:chOff x="7096268" y="1525264"/>
                <a:chExt cx="1059507" cy="1617984"/>
              </a:xfrm>
            </p:grpSpPr>
            <p:cxnSp>
              <p:nvCxnSpPr>
                <p:cNvPr id="60" name="Connecteur droit 59"/>
                <p:cNvCxnSpPr/>
                <p:nvPr/>
              </p:nvCxnSpPr>
              <p:spPr bwMode="auto">
                <a:xfrm rot="5400000">
                  <a:off x="6668880" y="2511690"/>
                  <a:ext cx="1260609" cy="1588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Connecteur droit 60"/>
                <p:cNvCxnSpPr/>
                <p:nvPr/>
              </p:nvCxnSpPr>
              <p:spPr bwMode="auto">
                <a:xfrm rot="5400000">
                  <a:off x="7169815" y="2510896"/>
                  <a:ext cx="1259021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2" name="ZoneTexte 61"/>
                <p:cNvSpPr txBox="1"/>
                <p:nvPr/>
              </p:nvSpPr>
              <p:spPr>
                <a:xfrm>
                  <a:off x="7096268" y="1525264"/>
                  <a:ext cx="64294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b="1" dirty="0">
                      <a:solidFill>
                        <a:schemeClr val="tx1"/>
                      </a:solidFill>
                    </a:rPr>
                    <a:t>0V</a:t>
                  </a:r>
                </a:p>
              </p:txBody>
            </p:sp>
            <p:sp>
              <p:nvSpPr>
                <p:cNvPr id="63" name="ZoneTexte 62"/>
                <p:cNvSpPr txBox="1"/>
                <p:nvPr/>
              </p:nvSpPr>
              <p:spPr>
                <a:xfrm>
                  <a:off x="7512833" y="1525264"/>
                  <a:ext cx="64294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b="1" dirty="0">
                      <a:solidFill>
                        <a:schemeClr val="tx1"/>
                      </a:solidFill>
                    </a:rPr>
                    <a:t>+5V</a:t>
                  </a:r>
                </a:p>
              </p:txBody>
            </p:sp>
          </p:grpSp>
        </p:grpSp>
        <p:cxnSp>
          <p:nvCxnSpPr>
            <p:cNvPr id="73" name="Connecteur droit 72"/>
            <p:cNvCxnSpPr/>
            <p:nvPr/>
          </p:nvCxnSpPr>
          <p:spPr bwMode="auto">
            <a:xfrm rot="5400000" flipH="1" flipV="1">
              <a:off x="7057031" y="3420490"/>
              <a:ext cx="0" cy="755769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oval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5" name="Connecteur droit 74"/>
            <p:cNvCxnSpPr/>
            <p:nvPr/>
          </p:nvCxnSpPr>
          <p:spPr bwMode="auto">
            <a:xfrm rot="5400000">
              <a:off x="6049612" y="3249834"/>
              <a:ext cx="285780" cy="1587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6" name="Connecteur droit 75"/>
            <p:cNvCxnSpPr/>
            <p:nvPr/>
          </p:nvCxnSpPr>
          <p:spPr bwMode="auto">
            <a:xfrm rot="5400000">
              <a:off x="5478023" y="3237132"/>
              <a:ext cx="285780" cy="1587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7" name="Connecteur droit 76"/>
            <p:cNvCxnSpPr/>
            <p:nvPr/>
          </p:nvCxnSpPr>
          <p:spPr bwMode="auto">
            <a:xfrm rot="5400000">
              <a:off x="3847404" y="3237132"/>
              <a:ext cx="285780" cy="1588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78" name="Connecteur droit 77"/>
            <p:cNvCxnSpPr/>
            <p:nvPr/>
          </p:nvCxnSpPr>
          <p:spPr bwMode="auto">
            <a:xfrm rot="5400000">
              <a:off x="3275814" y="3226019"/>
              <a:ext cx="285780" cy="1588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80" name="Connecteur en angle 79"/>
            <p:cNvCxnSpPr/>
            <p:nvPr/>
          </p:nvCxnSpPr>
          <p:spPr bwMode="auto">
            <a:xfrm>
              <a:off x="4488053" y="3774559"/>
              <a:ext cx="1189225" cy="792247"/>
            </a:xfrm>
            <a:prstGeom prst="bentConnector3">
              <a:avLst>
                <a:gd name="adj1" fmla="val 32007"/>
              </a:avLst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7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7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4214810" y="115888"/>
            <a:ext cx="4748215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ـ نريد انجاز طارح كامل حسب التمثيل التالي أكمل الربط :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9657" name="Text Box 25"/>
          <p:cNvSpPr txBox="1">
            <a:spLocks noChangeArrowheads="1"/>
          </p:cNvSpPr>
          <p:nvPr/>
        </p:nvSpPr>
        <p:spPr bwMode="auto">
          <a:xfrm>
            <a:off x="7596188" y="1052513"/>
            <a:ext cx="10795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التركيب:</a:t>
            </a:r>
            <a:endParaRPr lang="fr-FR" b="1" u="sng">
              <a:solidFill>
                <a:srgbClr val="0099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e 4"/>
          <p:cNvGrpSpPr>
            <a:grpSpLocks/>
          </p:cNvGrpSpPr>
          <p:nvPr/>
        </p:nvGrpSpPr>
        <p:grpSpPr bwMode="auto">
          <a:xfrm>
            <a:off x="1643063" y="1857375"/>
            <a:ext cx="5072062" cy="2298700"/>
            <a:chOff x="3071802" y="1357298"/>
            <a:chExt cx="5072098" cy="2298306"/>
          </a:xfrm>
        </p:grpSpPr>
        <p:sp>
          <p:nvSpPr>
            <p:cNvPr id="6" name="Rectangle 175"/>
            <p:cNvSpPr>
              <a:spLocks noChangeArrowheads="1"/>
            </p:cNvSpPr>
            <p:nvPr/>
          </p:nvSpPr>
          <p:spPr bwMode="auto">
            <a:xfrm flipH="1">
              <a:off x="5286380" y="2192180"/>
              <a:ext cx="998545" cy="81901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28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fr-FR" sz="2800" b="1" dirty="0"/>
                <a:t>1</a:t>
              </a:r>
              <a:endParaRPr lang="en-US" sz="2800" b="1" dirty="0"/>
            </a:p>
          </p:txBody>
        </p:sp>
        <p:sp>
          <p:nvSpPr>
            <p:cNvPr id="7" name="Line 177"/>
            <p:cNvSpPr>
              <a:spLocks noChangeShapeType="1"/>
            </p:cNvSpPr>
            <p:nvPr/>
          </p:nvSpPr>
          <p:spPr bwMode="auto">
            <a:xfrm flipH="1">
              <a:off x="6297625" y="2582638"/>
              <a:ext cx="37465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 dirty="0"/>
            </a:p>
          </p:txBody>
        </p:sp>
        <p:sp>
          <p:nvSpPr>
            <p:cNvPr id="8" name="Line 179"/>
            <p:cNvSpPr>
              <a:spLocks noChangeShapeType="1"/>
            </p:cNvSpPr>
            <p:nvPr/>
          </p:nvSpPr>
          <p:spPr bwMode="auto">
            <a:xfrm rot="5400000" flipH="1">
              <a:off x="5934113" y="3174674"/>
              <a:ext cx="3237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9" name="Line 180"/>
            <p:cNvSpPr>
              <a:spLocks noChangeShapeType="1"/>
            </p:cNvSpPr>
            <p:nvPr/>
          </p:nvSpPr>
          <p:spPr bwMode="auto">
            <a:xfrm rot="5400000" flipH="1">
              <a:off x="5362609" y="3174674"/>
              <a:ext cx="3237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" name="Text Box 181"/>
            <p:cNvSpPr txBox="1">
              <a:spLocks noChangeArrowheads="1"/>
            </p:cNvSpPr>
            <p:nvPr/>
          </p:nvSpPr>
          <p:spPr bwMode="auto">
            <a:xfrm flipH="1">
              <a:off x="5941139" y="3274249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S</a:t>
              </a:r>
              <a:r>
                <a:rPr lang="fr-FR" b="1" baseline="-25000" dirty="0">
                  <a:solidFill>
                    <a:srgbClr val="FF0000"/>
                  </a:solidFill>
                </a:rPr>
                <a:t>0</a:t>
              </a:r>
              <a:endParaRPr lang="en-US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 Box 182"/>
            <p:cNvSpPr txBox="1">
              <a:spLocks noChangeArrowheads="1"/>
            </p:cNvSpPr>
            <p:nvPr/>
          </p:nvSpPr>
          <p:spPr bwMode="auto">
            <a:xfrm flipH="1">
              <a:off x="5334010" y="3286124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0000FF"/>
                  </a:solidFill>
                </a:rPr>
                <a:t>C</a:t>
              </a:r>
              <a:r>
                <a:rPr lang="fr-FR" b="1" baseline="-25000" dirty="0">
                  <a:solidFill>
                    <a:srgbClr val="0000FF"/>
                  </a:solidFill>
                </a:rPr>
                <a:t>0</a:t>
              </a:r>
              <a:endParaRPr lang="en-US" b="1" baseline="-25000" dirty="0">
                <a:solidFill>
                  <a:srgbClr val="0000FF"/>
                </a:solidFill>
              </a:endParaRPr>
            </a:p>
          </p:txBody>
        </p:sp>
        <p:grpSp>
          <p:nvGrpSpPr>
            <p:cNvPr id="3" name="Groupe 40"/>
            <p:cNvGrpSpPr>
              <a:grpSpLocks/>
            </p:cNvGrpSpPr>
            <p:nvPr/>
          </p:nvGrpSpPr>
          <p:grpSpPr bwMode="auto">
            <a:xfrm>
              <a:off x="5310260" y="1357298"/>
              <a:ext cx="985247" cy="571504"/>
              <a:chOff x="5357760" y="1476424"/>
              <a:chExt cx="985247" cy="571504"/>
            </a:xfrm>
          </p:grpSpPr>
          <p:sp>
            <p:nvSpPr>
              <p:cNvPr id="29" name="Text Box 183"/>
              <p:cNvSpPr txBox="1">
                <a:spLocks noChangeArrowheads="1"/>
              </p:cNvSpPr>
              <p:nvPr/>
            </p:nvSpPr>
            <p:spPr bwMode="auto">
              <a:xfrm flipH="1">
                <a:off x="5905514" y="1476424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336600"/>
                    </a:solidFill>
                  </a:rPr>
                  <a:t>a</a:t>
                </a:r>
                <a:r>
                  <a:rPr lang="fr-FR" b="1" baseline="-25000" dirty="0">
                    <a:solidFill>
                      <a:srgbClr val="336600"/>
                    </a:solidFill>
                  </a:rPr>
                  <a:t>0</a:t>
                </a:r>
                <a:endParaRPr lang="en-US" b="1" baseline="-25000" dirty="0">
                  <a:solidFill>
                    <a:srgbClr val="336600"/>
                  </a:solidFill>
                </a:endParaRPr>
              </a:p>
            </p:txBody>
          </p:sp>
          <p:sp>
            <p:nvSpPr>
              <p:cNvPr id="30" name="Text Box 184"/>
              <p:cNvSpPr txBox="1">
                <a:spLocks noChangeArrowheads="1"/>
              </p:cNvSpPr>
              <p:nvPr/>
            </p:nvSpPr>
            <p:spPr bwMode="auto">
              <a:xfrm flipH="1">
                <a:off x="5357760" y="1476424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C000"/>
                    </a:solidFill>
                  </a:rPr>
                  <a:t>b</a:t>
                </a:r>
                <a:r>
                  <a:rPr lang="fr-FR" b="1" baseline="-25000" dirty="0">
                    <a:solidFill>
                      <a:srgbClr val="FFC000"/>
                    </a:solidFill>
                  </a:rPr>
                  <a:t>0</a:t>
                </a:r>
                <a:endParaRPr lang="en-US" b="1" baseline="-250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31" name="Line 179"/>
              <p:cNvSpPr>
                <a:spLocks noChangeShapeType="1"/>
              </p:cNvSpPr>
              <p:nvPr/>
            </p:nvSpPr>
            <p:spPr bwMode="auto">
              <a:xfrm rot="5400000" flipH="1">
                <a:off x="5987954" y="1939895"/>
                <a:ext cx="2158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32" name="Line 180"/>
              <p:cNvSpPr>
                <a:spLocks noChangeShapeType="1"/>
              </p:cNvSpPr>
              <p:nvPr/>
            </p:nvSpPr>
            <p:spPr bwMode="auto">
              <a:xfrm rot="5400000" flipH="1">
                <a:off x="5416450" y="1939895"/>
                <a:ext cx="2158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13" name="Rectangle 175"/>
            <p:cNvSpPr>
              <a:spLocks noChangeArrowheads="1"/>
            </p:cNvSpPr>
            <p:nvPr/>
          </p:nvSpPr>
          <p:spPr bwMode="auto">
            <a:xfrm flipH="1">
              <a:off x="3071802" y="2166784"/>
              <a:ext cx="998544" cy="820597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28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fr-FR" sz="2800" b="1" dirty="0"/>
                <a:t>2</a:t>
              </a:r>
              <a:endParaRPr lang="en-US" sz="2800" b="1" dirty="0"/>
            </a:p>
          </p:txBody>
        </p:sp>
        <p:sp>
          <p:nvSpPr>
            <p:cNvPr id="14" name="Line 177"/>
            <p:cNvSpPr>
              <a:spLocks noChangeShapeType="1"/>
            </p:cNvSpPr>
            <p:nvPr/>
          </p:nvSpPr>
          <p:spPr bwMode="auto">
            <a:xfrm flipH="1">
              <a:off x="4083046" y="2558830"/>
              <a:ext cx="37465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 dirty="0"/>
            </a:p>
          </p:txBody>
        </p:sp>
        <p:sp>
          <p:nvSpPr>
            <p:cNvPr id="15" name="Line 179"/>
            <p:cNvSpPr>
              <a:spLocks noChangeShapeType="1"/>
            </p:cNvSpPr>
            <p:nvPr/>
          </p:nvSpPr>
          <p:spPr bwMode="auto">
            <a:xfrm rot="5400000" flipH="1">
              <a:off x="3719536" y="3150866"/>
              <a:ext cx="3237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6" name="Line 180"/>
            <p:cNvSpPr>
              <a:spLocks noChangeShapeType="1"/>
            </p:cNvSpPr>
            <p:nvPr/>
          </p:nvSpPr>
          <p:spPr bwMode="auto">
            <a:xfrm rot="5400000" flipH="1">
              <a:off x="3148031" y="3150866"/>
              <a:ext cx="3237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7" name="Text Box 181"/>
            <p:cNvSpPr txBox="1">
              <a:spLocks noChangeArrowheads="1"/>
            </p:cNvSpPr>
            <p:nvPr/>
          </p:nvSpPr>
          <p:spPr bwMode="auto">
            <a:xfrm flipH="1">
              <a:off x="3726561" y="3250311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S</a:t>
              </a:r>
              <a:r>
                <a:rPr lang="fr-FR" b="1" baseline="-25000" dirty="0">
                  <a:solidFill>
                    <a:srgbClr val="FF0000"/>
                  </a:solidFill>
                </a:rPr>
                <a:t>1</a:t>
              </a:r>
              <a:endParaRPr lang="en-US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 Box 182"/>
            <p:cNvSpPr txBox="1">
              <a:spLocks noChangeArrowheads="1"/>
            </p:cNvSpPr>
            <p:nvPr/>
          </p:nvSpPr>
          <p:spPr bwMode="auto">
            <a:xfrm flipH="1">
              <a:off x="3119432" y="3262186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0000FF"/>
                  </a:solidFill>
                </a:rPr>
                <a:t>C</a:t>
              </a:r>
              <a:r>
                <a:rPr lang="fr-FR" b="1" baseline="-25000" dirty="0">
                  <a:solidFill>
                    <a:srgbClr val="0000FF"/>
                  </a:solidFill>
                </a:rPr>
                <a:t>1</a:t>
              </a:r>
              <a:endParaRPr lang="en-US" b="1" baseline="-25000" dirty="0">
                <a:solidFill>
                  <a:srgbClr val="0000FF"/>
                </a:solidFill>
              </a:endParaRPr>
            </a:p>
          </p:txBody>
        </p:sp>
        <p:grpSp>
          <p:nvGrpSpPr>
            <p:cNvPr id="4" name="Groupe 41"/>
            <p:cNvGrpSpPr>
              <a:grpSpLocks/>
            </p:cNvGrpSpPr>
            <p:nvPr/>
          </p:nvGrpSpPr>
          <p:grpSpPr bwMode="auto">
            <a:xfrm>
              <a:off x="3107557" y="1428736"/>
              <a:ext cx="985247" cy="549252"/>
              <a:chOff x="3143182" y="1452486"/>
              <a:chExt cx="985247" cy="549252"/>
            </a:xfrm>
          </p:grpSpPr>
          <p:sp>
            <p:nvSpPr>
              <p:cNvPr id="25" name="Text Box 183"/>
              <p:cNvSpPr txBox="1">
                <a:spLocks noChangeArrowheads="1"/>
              </p:cNvSpPr>
              <p:nvPr/>
            </p:nvSpPr>
            <p:spPr bwMode="auto">
              <a:xfrm flipH="1">
                <a:off x="3690936" y="1452486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336600"/>
                    </a:solidFill>
                  </a:rPr>
                  <a:t>a</a:t>
                </a:r>
                <a:r>
                  <a:rPr lang="fr-FR" b="1" baseline="-25000" dirty="0">
                    <a:solidFill>
                      <a:srgbClr val="336600"/>
                    </a:solidFill>
                  </a:rPr>
                  <a:t>1</a:t>
                </a:r>
                <a:endParaRPr lang="en-US" b="1" baseline="-25000" dirty="0">
                  <a:solidFill>
                    <a:srgbClr val="336600"/>
                  </a:solidFill>
                </a:endParaRPr>
              </a:p>
            </p:txBody>
          </p:sp>
          <p:sp>
            <p:nvSpPr>
              <p:cNvPr id="26" name="Text Box 184"/>
              <p:cNvSpPr txBox="1">
                <a:spLocks noChangeArrowheads="1"/>
              </p:cNvSpPr>
              <p:nvPr/>
            </p:nvSpPr>
            <p:spPr bwMode="auto">
              <a:xfrm flipH="1">
                <a:off x="3143182" y="1452486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C000"/>
                    </a:solidFill>
                  </a:rPr>
                  <a:t>b</a:t>
                </a:r>
                <a:r>
                  <a:rPr lang="fr-FR" b="1" baseline="-25000" dirty="0">
                    <a:solidFill>
                      <a:srgbClr val="FFC000"/>
                    </a:solidFill>
                  </a:rPr>
                  <a:t>1</a:t>
                </a:r>
                <a:endParaRPr lang="en-US" b="1" baseline="-250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27" name="Line 179"/>
              <p:cNvSpPr>
                <a:spLocks noChangeShapeType="1"/>
              </p:cNvSpPr>
              <p:nvPr/>
            </p:nvSpPr>
            <p:spPr bwMode="auto">
              <a:xfrm rot="5400000" flipH="1">
                <a:off x="3774201" y="1893723"/>
                <a:ext cx="2158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28" name="Line 180"/>
              <p:cNvSpPr>
                <a:spLocks noChangeShapeType="1"/>
              </p:cNvSpPr>
              <p:nvPr/>
            </p:nvSpPr>
            <p:spPr bwMode="auto">
              <a:xfrm rot="5400000" flipH="1">
                <a:off x="3202697" y="1893723"/>
                <a:ext cx="2158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grpSp>
          <p:nvGrpSpPr>
            <p:cNvPr id="5" name="Groupe 39"/>
            <p:cNvGrpSpPr>
              <a:grpSpLocks/>
            </p:cNvGrpSpPr>
            <p:nvPr/>
          </p:nvGrpSpPr>
          <p:grpSpPr bwMode="auto">
            <a:xfrm>
              <a:off x="7084393" y="1488032"/>
              <a:ext cx="1059507" cy="1583778"/>
              <a:chOff x="7084393" y="1488032"/>
              <a:chExt cx="1059507" cy="1583778"/>
            </a:xfrm>
          </p:grpSpPr>
          <p:cxnSp>
            <p:nvCxnSpPr>
              <p:cNvPr id="21" name="Connecteur droit 20"/>
              <p:cNvCxnSpPr/>
              <p:nvPr/>
            </p:nvCxnSpPr>
            <p:spPr bwMode="auto">
              <a:xfrm rot="5400000">
                <a:off x="6657308" y="2440581"/>
                <a:ext cx="1260259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 bwMode="auto">
              <a:xfrm rot="5400000">
                <a:off x="7158168" y="2439787"/>
                <a:ext cx="1258672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" name="ZoneTexte 22"/>
              <p:cNvSpPr txBox="1"/>
              <p:nvPr/>
            </p:nvSpPr>
            <p:spPr>
              <a:xfrm>
                <a:off x="7084393" y="1488032"/>
                <a:ext cx="642942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0V</a:t>
                </a:r>
              </a:p>
            </p:txBody>
          </p:sp>
          <p:sp>
            <p:nvSpPr>
              <p:cNvPr id="24" name="ZoneTexte 23"/>
              <p:cNvSpPr txBox="1"/>
              <p:nvPr/>
            </p:nvSpPr>
            <p:spPr>
              <a:xfrm>
                <a:off x="7500958" y="1488032"/>
                <a:ext cx="642942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9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84"/>
          <p:cNvGrpSpPr>
            <a:grpSpLocks/>
          </p:cNvGrpSpPr>
          <p:nvPr/>
        </p:nvGrpSpPr>
        <p:grpSpPr bwMode="auto">
          <a:xfrm>
            <a:off x="500063" y="500063"/>
            <a:ext cx="5400675" cy="369887"/>
            <a:chOff x="500034" y="500042"/>
            <a:chExt cx="5400675" cy="369332"/>
          </a:xfrm>
        </p:grpSpPr>
        <p:sp>
          <p:nvSpPr>
            <p:cNvPr id="84997" name="Text Box 5"/>
            <p:cNvSpPr txBox="1">
              <a:spLocks noChangeArrowheads="1"/>
            </p:cNvSpPr>
            <p:nvPr/>
          </p:nvSpPr>
          <p:spPr bwMode="auto">
            <a:xfrm>
              <a:off x="500034" y="500042"/>
              <a:ext cx="5400675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A – B = </a:t>
              </a:r>
              <a:r>
                <a:rPr lang="fr-FR" b="1" dirty="0">
                  <a:solidFill>
                    <a:srgbClr val="FF0000"/>
                  </a:solidFill>
                </a:rPr>
                <a:t>A + B + 1 </a:t>
              </a:r>
              <a:r>
                <a:rPr lang="en-US" b="1" dirty="0">
                  <a:solidFill>
                    <a:schemeClr val="tx1"/>
                  </a:solidFill>
                </a:rPr>
                <a:t>( complement à 2) (</a:t>
              </a:r>
              <a:r>
                <a:rPr lang="ar-DZ" b="1" dirty="0">
                  <a:solidFill>
                    <a:schemeClr val="tx1"/>
                  </a:solidFill>
                </a:rPr>
                <a:t>مكمل 2</a:t>
              </a:r>
              <a:r>
                <a:rPr lang="en-US" b="1" dirty="0">
                  <a:solidFill>
                    <a:schemeClr val="tx1"/>
                  </a:solidFill>
                </a:rPr>
                <a:t>)</a:t>
              </a:r>
              <a:endParaRPr lang="en-US" b="1" dirty="0"/>
            </a:p>
          </p:txBody>
        </p:sp>
        <p:sp>
          <p:nvSpPr>
            <p:cNvPr id="84998" name="Line 6"/>
            <p:cNvSpPr>
              <a:spLocks noChangeShapeType="1"/>
            </p:cNvSpPr>
            <p:nvPr/>
          </p:nvSpPr>
          <p:spPr bwMode="auto">
            <a:xfrm>
              <a:off x="1833534" y="544425"/>
              <a:ext cx="14446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3" name="Groupe 85"/>
          <p:cNvGrpSpPr>
            <a:grpSpLocks/>
          </p:cNvGrpSpPr>
          <p:nvPr/>
        </p:nvGrpSpPr>
        <p:grpSpPr bwMode="auto">
          <a:xfrm>
            <a:off x="476250" y="1268413"/>
            <a:ext cx="3357563" cy="366712"/>
            <a:chOff x="476284" y="1268413"/>
            <a:chExt cx="3357586" cy="366712"/>
          </a:xfrm>
        </p:grpSpPr>
        <p:sp>
          <p:nvSpPr>
            <p:cNvPr id="85000" name="Text Box 8"/>
            <p:cNvSpPr txBox="1">
              <a:spLocks noChangeArrowheads="1"/>
            </p:cNvSpPr>
            <p:nvPr/>
          </p:nvSpPr>
          <p:spPr bwMode="auto">
            <a:xfrm>
              <a:off x="476284" y="1268413"/>
              <a:ext cx="3357586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1) B </a:t>
              </a:r>
              <a:r>
                <a:rPr lang="fr-FR" b="1" dirty="0">
                  <a:solidFill>
                    <a:srgbClr val="FF0000"/>
                  </a:solidFill>
                  <a:sym typeface="Symbol" pitchFamily="18" charset="2"/>
                </a:rPr>
                <a:t> B </a:t>
              </a: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→ B              </a:t>
              </a:r>
              <a:r>
                <a:rPr lang="fr-FR" b="1" dirty="0">
                  <a:solidFill>
                    <a:srgbClr val="FF0000"/>
                  </a:solidFill>
                  <a:sym typeface="Symbol" pitchFamily="18" charset="2"/>
                </a:rPr>
                <a:t>B</a:t>
              </a: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 </a:t>
              </a:r>
            </a:p>
          </p:txBody>
        </p:sp>
        <p:sp>
          <p:nvSpPr>
            <p:cNvPr id="85002" name="Line 10"/>
            <p:cNvSpPr>
              <a:spLocks noChangeShapeType="1"/>
            </p:cNvSpPr>
            <p:nvPr/>
          </p:nvSpPr>
          <p:spPr bwMode="auto">
            <a:xfrm>
              <a:off x="2090783" y="1465263"/>
              <a:ext cx="755655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85003" name="AutoShape 11"/>
            <p:cNvSpPr>
              <a:spLocks noChangeArrowheads="1"/>
            </p:cNvSpPr>
            <p:nvPr/>
          </p:nvSpPr>
          <p:spPr bwMode="auto">
            <a:xfrm rot="5400000">
              <a:off x="2297954" y="1353343"/>
              <a:ext cx="287337" cy="206376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85004" name="Oval 12"/>
            <p:cNvSpPr>
              <a:spLocks noChangeArrowheads="1"/>
            </p:cNvSpPr>
            <p:nvPr/>
          </p:nvSpPr>
          <p:spPr bwMode="auto">
            <a:xfrm>
              <a:off x="2524173" y="1422400"/>
              <a:ext cx="71438" cy="73025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85005" name="Line 13"/>
            <p:cNvSpPr>
              <a:spLocks noChangeShapeType="1"/>
            </p:cNvSpPr>
            <p:nvPr/>
          </p:nvSpPr>
          <p:spPr bwMode="auto">
            <a:xfrm>
              <a:off x="1331953" y="1309688"/>
              <a:ext cx="1444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85006" name="Line 14"/>
            <p:cNvSpPr>
              <a:spLocks noChangeShapeType="1"/>
            </p:cNvSpPr>
            <p:nvPr/>
          </p:nvSpPr>
          <p:spPr bwMode="auto">
            <a:xfrm>
              <a:off x="2916289" y="1301750"/>
              <a:ext cx="1444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4" name="Groupe 86"/>
          <p:cNvGrpSpPr>
            <a:grpSpLocks/>
          </p:cNvGrpSpPr>
          <p:nvPr/>
        </p:nvGrpSpPr>
        <p:grpSpPr bwMode="auto">
          <a:xfrm>
            <a:off x="417513" y="1857375"/>
            <a:ext cx="5226050" cy="369888"/>
            <a:chOff x="417963" y="1857364"/>
            <a:chExt cx="5225607" cy="369332"/>
          </a:xfrm>
        </p:grpSpPr>
        <p:sp>
          <p:nvSpPr>
            <p:cNvPr id="85008" name="Text Box 16"/>
            <p:cNvSpPr txBox="1">
              <a:spLocks noChangeArrowheads="1"/>
            </p:cNvSpPr>
            <p:nvPr/>
          </p:nvSpPr>
          <p:spPr bwMode="auto">
            <a:xfrm>
              <a:off x="417963" y="1857364"/>
              <a:ext cx="5225607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  <a:defRPr/>
              </a:pPr>
              <a:r>
                <a:rPr lang="ar-DZ" b="1" dirty="0">
                  <a:solidFill>
                    <a:schemeClr val="tx1"/>
                  </a:solidFill>
                  <a:cs typeface="Arabic Transparent" pitchFamily="2" charset="-78"/>
                </a:rPr>
                <a:t>هذا يعني أن يكون الاحتفاظ الأول </a:t>
              </a:r>
              <a:r>
                <a:rPr lang="fr-FR" b="1" dirty="0">
                  <a:solidFill>
                    <a:schemeClr val="tx1"/>
                  </a:solidFill>
                  <a:cs typeface="Arabic Transparent" pitchFamily="2" charset="-78"/>
                </a:rPr>
                <a:t> C0</a:t>
              </a:r>
              <a:r>
                <a:rPr lang="ar-DZ" b="1" dirty="0">
                  <a:solidFill>
                    <a:schemeClr val="tx1"/>
                  </a:solidFill>
                  <a:cs typeface="Arabic Transparent" pitchFamily="2" charset="-78"/>
                </a:rPr>
                <a:t> يساوي ”1“    </a:t>
              </a:r>
              <a:r>
                <a:rPr lang="fr-FR" b="1" dirty="0">
                  <a:solidFill>
                    <a:srgbClr val="FF0000"/>
                  </a:solidFill>
                  <a:cs typeface="Arabic Transparent" pitchFamily="2" charset="-78"/>
                </a:rPr>
                <a:t>2) B + 1</a:t>
              </a:r>
              <a:endParaRPr lang="en-US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85009" name="Line 17"/>
            <p:cNvSpPr>
              <a:spLocks noChangeShapeType="1"/>
            </p:cNvSpPr>
            <p:nvPr/>
          </p:nvSpPr>
          <p:spPr bwMode="auto">
            <a:xfrm>
              <a:off x="860837" y="1857364"/>
              <a:ext cx="1428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85010" name="Text Box 18"/>
          <p:cNvSpPr txBox="1">
            <a:spLocks noChangeArrowheads="1"/>
          </p:cNvSpPr>
          <p:nvPr/>
        </p:nvSpPr>
        <p:spPr bwMode="auto">
          <a:xfrm>
            <a:off x="7715272" y="42842"/>
            <a:ext cx="13684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400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الحل:</a:t>
            </a:r>
            <a:endParaRPr lang="fr-FR" sz="2400" b="1" u="sng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5" name="Groupe 87"/>
          <p:cNvGrpSpPr>
            <a:grpSpLocks/>
          </p:cNvGrpSpPr>
          <p:nvPr/>
        </p:nvGrpSpPr>
        <p:grpSpPr bwMode="auto">
          <a:xfrm>
            <a:off x="71438" y="2717800"/>
            <a:ext cx="1030287" cy="1127125"/>
            <a:chOff x="71438" y="2717800"/>
            <a:chExt cx="1030287" cy="1127125"/>
          </a:xfrm>
        </p:grpSpPr>
        <p:sp>
          <p:nvSpPr>
            <p:cNvPr id="56411" name="AutoShape 22"/>
            <p:cNvSpPr>
              <a:spLocks noChangeArrowheads="1"/>
            </p:cNvSpPr>
            <p:nvPr/>
          </p:nvSpPr>
          <p:spPr bwMode="auto">
            <a:xfrm>
              <a:off x="584200" y="3030538"/>
              <a:ext cx="287338" cy="144462"/>
            </a:xfrm>
            <a:prstGeom prst="rightArrow">
              <a:avLst>
                <a:gd name="adj1" fmla="val 50000"/>
                <a:gd name="adj2" fmla="val 49726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grpSp>
          <p:nvGrpSpPr>
            <p:cNvPr id="6" name="Group 30"/>
            <p:cNvGrpSpPr>
              <a:grpSpLocks/>
            </p:cNvGrpSpPr>
            <p:nvPr/>
          </p:nvGrpSpPr>
          <p:grpSpPr bwMode="auto">
            <a:xfrm>
              <a:off x="71438" y="2717800"/>
              <a:ext cx="1030287" cy="1127125"/>
              <a:chOff x="63" y="2123"/>
              <a:chExt cx="649" cy="710"/>
            </a:xfrm>
          </p:grpSpPr>
          <p:grpSp>
            <p:nvGrpSpPr>
              <p:cNvPr id="7" name="Group 31"/>
              <p:cNvGrpSpPr>
                <a:grpSpLocks/>
              </p:cNvGrpSpPr>
              <p:nvPr/>
            </p:nvGrpSpPr>
            <p:grpSpPr bwMode="auto">
              <a:xfrm>
                <a:off x="65" y="2123"/>
                <a:ext cx="647" cy="491"/>
                <a:chOff x="449" y="2069"/>
                <a:chExt cx="647" cy="491"/>
              </a:xfrm>
            </p:grpSpPr>
            <p:sp>
              <p:nvSpPr>
                <p:cNvPr id="56417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461" y="2069"/>
                  <a:ext cx="635" cy="4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  3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  </a:t>
                  </a:r>
                  <a:r>
                    <a:rPr lang="fr-FR" b="1">
                      <a:solidFill>
                        <a:srgbClr val="0000FF"/>
                      </a:solidFill>
                    </a:rPr>
                    <a:t>1</a:t>
                  </a:r>
                </a:p>
              </p:txBody>
            </p:sp>
            <p:sp>
              <p:nvSpPr>
                <p:cNvPr id="56418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449" y="2193"/>
                  <a:ext cx="27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-</a:t>
                  </a:r>
                </a:p>
              </p:txBody>
            </p:sp>
          </p:grpSp>
          <p:grpSp>
            <p:nvGrpSpPr>
              <p:cNvPr id="8" name="Group 34"/>
              <p:cNvGrpSpPr>
                <a:grpSpLocks/>
              </p:cNvGrpSpPr>
              <p:nvPr/>
            </p:nvGrpSpPr>
            <p:grpSpPr bwMode="auto">
              <a:xfrm>
                <a:off x="63" y="2602"/>
                <a:ext cx="399" cy="231"/>
                <a:chOff x="394" y="3158"/>
                <a:chExt cx="399" cy="231"/>
              </a:xfrm>
            </p:grpSpPr>
            <p:sp>
              <p:nvSpPr>
                <p:cNvPr id="56415" name="Line 35"/>
                <p:cNvSpPr>
                  <a:spLocks noChangeShapeType="1"/>
                </p:cNvSpPr>
                <p:nvPr/>
              </p:nvSpPr>
              <p:spPr bwMode="auto">
                <a:xfrm>
                  <a:off x="476" y="3203"/>
                  <a:ext cx="317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b="1"/>
                </a:p>
              </p:txBody>
            </p:sp>
            <p:sp>
              <p:nvSpPr>
                <p:cNvPr id="56416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94" y="3158"/>
                  <a:ext cx="22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=</a:t>
                  </a:r>
                </a:p>
              </p:txBody>
            </p:sp>
          </p:grpSp>
        </p:grpSp>
      </p:grp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898525" y="2724150"/>
            <a:ext cx="1090613" cy="1098550"/>
            <a:chOff x="1467" y="2115"/>
            <a:chExt cx="687" cy="692"/>
          </a:xfrm>
        </p:grpSpPr>
        <p:grpSp>
          <p:nvGrpSpPr>
            <p:cNvPr id="10" name="Group 38"/>
            <p:cNvGrpSpPr>
              <a:grpSpLocks/>
            </p:cNvGrpSpPr>
            <p:nvPr/>
          </p:nvGrpSpPr>
          <p:grpSpPr bwMode="auto">
            <a:xfrm>
              <a:off x="1467" y="2115"/>
              <a:ext cx="687" cy="491"/>
              <a:chOff x="424" y="2069"/>
              <a:chExt cx="687" cy="491"/>
            </a:xfrm>
          </p:grpSpPr>
          <p:sp>
            <p:nvSpPr>
              <p:cNvPr id="56409" name="Text Box 39"/>
              <p:cNvSpPr txBox="1">
                <a:spLocks noChangeArrowheads="1"/>
              </p:cNvSpPr>
              <p:nvPr/>
            </p:nvSpPr>
            <p:spPr bwMode="auto">
              <a:xfrm>
                <a:off x="476" y="2069"/>
                <a:ext cx="635" cy="4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  1 1</a:t>
                </a:r>
              </a:p>
              <a:p>
                <a:pPr>
                  <a:spcBef>
                    <a:spcPct val="50000"/>
                  </a:spcBef>
                </a:pPr>
                <a:r>
                  <a:rPr lang="fr-FR" b="1"/>
                  <a:t>  </a:t>
                </a:r>
                <a:r>
                  <a:rPr lang="fr-FR" b="1">
                    <a:solidFill>
                      <a:srgbClr val="0000FF"/>
                    </a:solidFill>
                  </a:rPr>
                  <a:t>0 1</a:t>
                </a:r>
              </a:p>
            </p:txBody>
          </p:sp>
          <p:sp>
            <p:nvSpPr>
              <p:cNvPr id="56410" name="Text Box 40"/>
              <p:cNvSpPr txBox="1">
                <a:spLocks noChangeArrowheads="1"/>
              </p:cNvSpPr>
              <p:nvPr/>
            </p:nvSpPr>
            <p:spPr bwMode="auto">
              <a:xfrm>
                <a:off x="424" y="2193"/>
                <a:ext cx="27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-</a:t>
                </a:r>
              </a:p>
            </p:txBody>
          </p:sp>
        </p:grpSp>
        <p:grpSp>
          <p:nvGrpSpPr>
            <p:cNvPr id="11" name="Group 41"/>
            <p:cNvGrpSpPr>
              <a:grpSpLocks/>
            </p:cNvGrpSpPr>
            <p:nvPr/>
          </p:nvGrpSpPr>
          <p:grpSpPr bwMode="auto">
            <a:xfrm>
              <a:off x="1520" y="2574"/>
              <a:ext cx="446" cy="233"/>
              <a:chOff x="370" y="3158"/>
              <a:chExt cx="446" cy="233"/>
            </a:xfrm>
          </p:grpSpPr>
          <p:sp>
            <p:nvSpPr>
              <p:cNvPr id="56407" name="Line 42"/>
              <p:cNvSpPr>
                <a:spLocks noChangeShapeType="1"/>
              </p:cNvSpPr>
              <p:nvPr/>
            </p:nvSpPr>
            <p:spPr bwMode="auto">
              <a:xfrm>
                <a:off x="476" y="3203"/>
                <a:ext cx="34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b="1"/>
              </a:p>
            </p:txBody>
          </p:sp>
          <p:sp>
            <p:nvSpPr>
              <p:cNvPr id="56408" name="Text Box 43"/>
              <p:cNvSpPr txBox="1">
                <a:spLocks noChangeArrowheads="1"/>
              </p:cNvSpPr>
              <p:nvPr/>
            </p:nvSpPr>
            <p:spPr bwMode="auto">
              <a:xfrm>
                <a:off x="370" y="3158"/>
                <a:ext cx="409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=</a:t>
                </a:r>
              </a:p>
            </p:txBody>
          </p:sp>
        </p:grpSp>
      </p:grpSp>
      <p:sp>
        <p:nvSpPr>
          <p:cNvPr id="50205" name="AutoShape 49"/>
          <p:cNvSpPr>
            <a:spLocks noChangeArrowheads="1"/>
          </p:cNvSpPr>
          <p:nvPr/>
        </p:nvSpPr>
        <p:spPr bwMode="auto">
          <a:xfrm>
            <a:off x="7143768" y="3214686"/>
            <a:ext cx="1571636" cy="357190"/>
          </a:xfrm>
          <a:prstGeom prst="wedgeRoundRectCallout">
            <a:avLst>
              <a:gd name="adj1" fmla="val -103429"/>
              <a:gd name="adj2" fmla="val 325125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الربط مع المولد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12" name="Groupe 88"/>
          <p:cNvGrpSpPr>
            <a:grpSpLocks/>
          </p:cNvGrpSpPr>
          <p:nvPr/>
        </p:nvGrpSpPr>
        <p:grpSpPr bwMode="auto">
          <a:xfrm>
            <a:off x="1714500" y="2662238"/>
            <a:ext cx="1489075" cy="1147762"/>
            <a:chOff x="1714500" y="2662238"/>
            <a:chExt cx="1489075" cy="1147762"/>
          </a:xfrm>
        </p:grpSpPr>
        <p:sp>
          <p:nvSpPr>
            <p:cNvPr id="56395" name="AutoShape 21"/>
            <p:cNvSpPr>
              <a:spLocks noChangeArrowheads="1"/>
            </p:cNvSpPr>
            <p:nvPr/>
          </p:nvSpPr>
          <p:spPr bwMode="auto">
            <a:xfrm>
              <a:off x="1714500" y="3005138"/>
              <a:ext cx="287338" cy="144462"/>
            </a:xfrm>
            <a:prstGeom prst="rightArrow">
              <a:avLst>
                <a:gd name="adj1" fmla="val 50000"/>
                <a:gd name="adj2" fmla="val 49726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grpSp>
          <p:nvGrpSpPr>
            <p:cNvPr id="13" name="Group 23"/>
            <p:cNvGrpSpPr>
              <a:grpSpLocks/>
            </p:cNvGrpSpPr>
            <p:nvPr/>
          </p:nvGrpSpPr>
          <p:grpSpPr bwMode="auto">
            <a:xfrm>
              <a:off x="2147888" y="2674938"/>
              <a:ext cx="1055687" cy="1135062"/>
              <a:chOff x="633" y="2084"/>
              <a:chExt cx="665" cy="715"/>
            </a:xfrm>
          </p:grpSpPr>
          <p:grpSp>
            <p:nvGrpSpPr>
              <p:cNvPr id="14" name="Group 24"/>
              <p:cNvGrpSpPr>
                <a:grpSpLocks/>
              </p:cNvGrpSpPr>
              <p:nvPr/>
            </p:nvGrpSpPr>
            <p:grpSpPr bwMode="auto">
              <a:xfrm>
                <a:off x="635" y="2084"/>
                <a:ext cx="663" cy="491"/>
                <a:chOff x="902" y="2795"/>
                <a:chExt cx="663" cy="491"/>
              </a:xfrm>
            </p:grpSpPr>
            <p:sp>
              <p:nvSpPr>
                <p:cNvPr id="56403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930" y="2795"/>
                  <a:ext cx="635" cy="4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  a</a:t>
                  </a:r>
                  <a:r>
                    <a:rPr lang="fr-FR" sz="1200" b="1"/>
                    <a:t>1</a:t>
                  </a:r>
                  <a:r>
                    <a:rPr lang="fr-FR" b="1"/>
                    <a:t>   a</a:t>
                  </a:r>
                  <a:r>
                    <a:rPr lang="fr-FR" sz="1200" b="1"/>
                    <a:t>0</a:t>
                  </a:r>
                  <a:endParaRPr lang="fr-FR" b="1"/>
                </a:p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  </a:t>
                  </a:r>
                  <a:r>
                    <a:rPr lang="fr-FR" b="1">
                      <a:solidFill>
                        <a:srgbClr val="0000FF"/>
                      </a:solidFill>
                    </a:rPr>
                    <a:t>b</a:t>
                  </a:r>
                  <a:r>
                    <a:rPr lang="fr-FR" sz="1200" b="1">
                      <a:solidFill>
                        <a:srgbClr val="0000FF"/>
                      </a:solidFill>
                    </a:rPr>
                    <a:t>1 </a:t>
                  </a:r>
                  <a:r>
                    <a:rPr lang="fr-FR" b="1">
                      <a:solidFill>
                        <a:srgbClr val="0000FF"/>
                      </a:solidFill>
                    </a:rPr>
                    <a:t>  b</a:t>
                  </a:r>
                  <a:r>
                    <a:rPr lang="fr-FR" sz="1200" b="1">
                      <a:solidFill>
                        <a:srgbClr val="0000FF"/>
                      </a:solidFill>
                    </a:rPr>
                    <a:t>0</a:t>
                  </a:r>
                </a:p>
              </p:txBody>
            </p:sp>
            <p:sp>
              <p:nvSpPr>
                <p:cNvPr id="56404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902" y="2912"/>
                  <a:ext cx="27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-</a:t>
                  </a:r>
                </a:p>
              </p:txBody>
            </p:sp>
          </p:grpSp>
          <p:grpSp>
            <p:nvGrpSpPr>
              <p:cNvPr id="15" name="Group 27"/>
              <p:cNvGrpSpPr>
                <a:grpSpLocks/>
              </p:cNvGrpSpPr>
              <p:nvPr/>
            </p:nvGrpSpPr>
            <p:grpSpPr bwMode="auto">
              <a:xfrm>
                <a:off x="633" y="2568"/>
                <a:ext cx="586" cy="231"/>
                <a:chOff x="297" y="3158"/>
                <a:chExt cx="586" cy="231"/>
              </a:xfrm>
            </p:grpSpPr>
            <p:sp>
              <p:nvSpPr>
                <p:cNvPr id="56401" name="Line 28"/>
                <p:cNvSpPr>
                  <a:spLocks noChangeShapeType="1"/>
                </p:cNvSpPr>
                <p:nvPr/>
              </p:nvSpPr>
              <p:spPr bwMode="auto">
                <a:xfrm>
                  <a:off x="429" y="3203"/>
                  <a:ext cx="454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b="1"/>
                </a:p>
              </p:txBody>
            </p:sp>
            <p:sp>
              <p:nvSpPr>
                <p:cNvPr id="56402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7" y="3158"/>
                  <a:ext cx="22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=</a:t>
                  </a:r>
                </a:p>
              </p:txBody>
            </p:sp>
          </p:grpSp>
        </p:grpSp>
        <p:sp>
          <p:nvSpPr>
            <p:cNvPr id="56397" name="Rectangle 121"/>
            <p:cNvSpPr>
              <a:spLocks noChangeArrowheads="1"/>
            </p:cNvSpPr>
            <p:nvPr/>
          </p:nvSpPr>
          <p:spPr bwMode="auto">
            <a:xfrm>
              <a:off x="2768600" y="2662238"/>
              <a:ext cx="285750" cy="78581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56398" name="Rectangle 122"/>
            <p:cNvSpPr>
              <a:spLocks noChangeArrowheads="1"/>
            </p:cNvSpPr>
            <p:nvPr/>
          </p:nvSpPr>
          <p:spPr bwMode="auto">
            <a:xfrm>
              <a:off x="2374900" y="2662238"/>
              <a:ext cx="285750" cy="78581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</p:grpSp>
      <p:grpSp>
        <p:nvGrpSpPr>
          <p:cNvPr id="16" name="Groupe 89"/>
          <p:cNvGrpSpPr>
            <a:grpSpLocks/>
          </p:cNvGrpSpPr>
          <p:nvPr/>
        </p:nvGrpSpPr>
        <p:grpSpPr bwMode="auto">
          <a:xfrm>
            <a:off x="3355975" y="2630488"/>
            <a:ext cx="1347788" cy="1147762"/>
            <a:chOff x="3355975" y="2630488"/>
            <a:chExt cx="1347788" cy="1147762"/>
          </a:xfrm>
        </p:grpSpPr>
        <p:sp>
          <p:nvSpPr>
            <p:cNvPr id="56385" name="AutoShape 21"/>
            <p:cNvSpPr>
              <a:spLocks noChangeArrowheads="1"/>
            </p:cNvSpPr>
            <p:nvPr/>
          </p:nvSpPr>
          <p:spPr bwMode="auto">
            <a:xfrm>
              <a:off x="3355975" y="2973388"/>
              <a:ext cx="287338" cy="144462"/>
            </a:xfrm>
            <a:prstGeom prst="rightArrow">
              <a:avLst>
                <a:gd name="adj1" fmla="val 50000"/>
                <a:gd name="adj2" fmla="val 49726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grpSp>
          <p:nvGrpSpPr>
            <p:cNvPr id="17" name="Group 23"/>
            <p:cNvGrpSpPr>
              <a:grpSpLocks/>
            </p:cNvGrpSpPr>
            <p:nvPr/>
          </p:nvGrpSpPr>
          <p:grpSpPr bwMode="auto">
            <a:xfrm>
              <a:off x="3648075" y="2643188"/>
              <a:ext cx="1055688" cy="1135062"/>
              <a:chOff x="633" y="2084"/>
              <a:chExt cx="665" cy="715"/>
            </a:xfrm>
          </p:grpSpPr>
          <p:sp>
            <p:nvSpPr>
              <p:cNvPr id="56391" name="Text Box 25"/>
              <p:cNvSpPr txBox="1">
                <a:spLocks noChangeArrowheads="1"/>
              </p:cNvSpPr>
              <p:nvPr/>
            </p:nvSpPr>
            <p:spPr bwMode="auto">
              <a:xfrm>
                <a:off x="663" y="2084"/>
                <a:ext cx="635" cy="4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  a</a:t>
                </a:r>
                <a:r>
                  <a:rPr lang="fr-FR" sz="1200" b="1"/>
                  <a:t>1</a:t>
                </a:r>
                <a:r>
                  <a:rPr lang="fr-FR" b="1"/>
                  <a:t>   a</a:t>
                </a:r>
                <a:r>
                  <a:rPr lang="fr-FR" sz="1200" b="1"/>
                  <a:t>0</a:t>
                </a:r>
                <a:endParaRPr lang="fr-FR" b="1"/>
              </a:p>
              <a:p>
                <a:pPr>
                  <a:spcBef>
                    <a:spcPct val="50000"/>
                  </a:spcBef>
                </a:pPr>
                <a:r>
                  <a:rPr lang="fr-FR" b="1"/>
                  <a:t>  </a:t>
                </a:r>
                <a:r>
                  <a:rPr lang="fr-FR" b="1">
                    <a:solidFill>
                      <a:srgbClr val="0000FF"/>
                    </a:solidFill>
                  </a:rPr>
                  <a:t>b</a:t>
                </a:r>
                <a:r>
                  <a:rPr lang="fr-FR" sz="1200" b="1">
                    <a:solidFill>
                      <a:srgbClr val="0000FF"/>
                    </a:solidFill>
                  </a:rPr>
                  <a:t>1 </a:t>
                </a:r>
                <a:r>
                  <a:rPr lang="fr-FR" b="1">
                    <a:solidFill>
                      <a:srgbClr val="0000FF"/>
                    </a:solidFill>
                  </a:rPr>
                  <a:t>  b</a:t>
                </a:r>
                <a:r>
                  <a:rPr lang="fr-FR" sz="1200" b="1">
                    <a:solidFill>
                      <a:srgbClr val="0000FF"/>
                    </a:solidFill>
                  </a:rPr>
                  <a:t>0</a:t>
                </a:r>
              </a:p>
            </p:txBody>
          </p:sp>
          <p:grpSp>
            <p:nvGrpSpPr>
              <p:cNvPr id="18" name="Group 27"/>
              <p:cNvGrpSpPr>
                <a:grpSpLocks/>
              </p:cNvGrpSpPr>
              <p:nvPr/>
            </p:nvGrpSpPr>
            <p:grpSpPr bwMode="auto">
              <a:xfrm>
                <a:off x="633" y="2568"/>
                <a:ext cx="586" cy="231"/>
                <a:chOff x="297" y="3158"/>
                <a:chExt cx="586" cy="231"/>
              </a:xfrm>
            </p:grpSpPr>
            <p:sp>
              <p:nvSpPr>
                <p:cNvPr id="56393" name="Line 28"/>
                <p:cNvSpPr>
                  <a:spLocks noChangeShapeType="1"/>
                </p:cNvSpPr>
                <p:nvPr/>
              </p:nvSpPr>
              <p:spPr bwMode="auto">
                <a:xfrm>
                  <a:off x="429" y="3203"/>
                  <a:ext cx="454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b="1"/>
                </a:p>
              </p:txBody>
            </p:sp>
            <p:sp>
              <p:nvSpPr>
                <p:cNvPr id="56394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7" y="3158"/>
                  <a:ext cx="22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=</a:t>
                  </a:r>
                </a:p>
              </p:txBody>
            </p:sp>
          </p:grpSp>
        </p:grpSp>
        <p:sp>
          <p:nvSpPr>
            <p:cNvPr id="56387" name="Rectangle 164"/>
            <p:cNvSpPr>
              <a:spLocks noChangeArrowheads="1"/>
            </p:cNvSpPr>
            <p:nvPr/>
          </p:nvSpPr>
          <p:spPr bwMode="auto">
            <a:xfrm>
              <a:off x="4268788" y="2630488"/>
              <a:ext cx="285750" cy="78581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56388" name="Rectangle 165"/>
            <p:cNvSpPr>
              <a:spLocks noChangeArrowheads="1"/>
            </p:cNvSpPr>
            <p:nvPr/>
          </p:nvSpPr>
          <p:spPr bwMode="auto">
            <a:xfrm>
              <a:off x="3875088" y="2630488"/>
              <a:ext cx="285750" cy="78581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67" name="Line 17"/>
            <p:cNvSpPr>
              <a:spLocks noChangeShapeType="1"/>
            </p:cNvSpPr>
            <p:nvPr/>
          </p:nvSpPr>
          <p:spPr bwMode="auto">
            <a:xfrm>
              <a:off x="4311650" y="3090863"/>
              <a:ext cx="1428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68" name="Line 17"/>
            <p:cNvSpPr>
              <a:spLocks noChangeShapeType="1"/>
            </p:cNvSpPr>
            <p:nvPr/>
          </p:nvSpPr>
          <p:spPr bwMode="auto">
            <a:xfrm>
              <a:off x="3922713" y="3078163"/>
              <a:ext cx="1428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9" name="Groupe 90"/>
          <p:cNvGrpSpPr>
            <a:grpSpLocks/>
          </p:cNvGrpSpPr>
          <p:nvPr/>
        </p:nvGrpSpPr>
        <p:grpSpPr bwMode="auto">
          <a:xfrm>
            <a:off x="4724400" y="2297113"/>
            <a:ext cx="1922463" cy="2108200"/>
            <a:chOff x="4724400" y="2297113"/>
            <a:chExt cx="1922463" cy="2108200"/>
          </a:xfrm>
        </p:grpSpPr>
        <p:sp>
          <p:nvSpPr>
            <p:cNvPr id="56371" name="AutoShape 21"/>
            <p:cNvSpPr>
              <a:spLocks noChangeArrowheads="1"/>
            </p:cNvSpPr>
            <p:nvPr/>
          </p:nvSpPr>
          <p:spPr bwMode="auto">
            <a:xfrm>
              <a:off x="4724400" y="2981325"/>
              <a:ext cx="287338" cy="144463"/>
            </a:xfrm>
            <a:prstGeom prst="rightArrow">
              <a:avLst>
                <a:gd name="adj1" fmla="val 50000"/>
                <a:gd name="adj2" fmla="val 49725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sp>
          <p:nvSpPr>
            <p:cNvPr id="56372" name="Text Box 25"/>
            <p:cNvSpPr txBox="1">
              <a:spLocks noChangeArrowheads="1"/>
            </p:cNvSpPr>
            <p:nvPr/>
          </p:nvSpPr>
          <p:spPr bwMode="auto">
            <a:xfrm>
              <a:off x="5349875" y="2651125"/>
              <a:ext cx="1008063" cy="1754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  a</a:t>
              </a:r>
              <a:r>
                <a:rPr lang="fr-FR" sz="1200" b="1"/>
                <a:t>1</a:t>
              </a:r>
              <a:r>
                <a:rPr lang="fr-FR" b="1"/>
                <a:t>   a</a:t>
              </a:r>
              <a:r>
                <a:rPr lang="fr-FR" sz="1200" b="1"/>
                <a:t>0</a:t>
              </a:r>
              <a:endParaRPr lang="fr-FR" b="1"/>
            </a:p>
            <a:p>
              <a:pPr>
                <a:spcBef>
                  <a:spcPct val="50000"/>
                </a:spcBef>
              </a:pPr>
              <a:r>
                <a:rPr lang="fr-FR" b="1"/>
                <a:t>  </a:t>
              </a:r>
              <a:r>
                <a:rPr lang="fr-FR" b="1">
                  <a:solidFill>
                    <a:srgbClr val="0000FF"/>
                  </a:solidFill>
                </a:rPr>
                <a:t>b</a:t>
              </a:r>
              <a:r>
                <a:rPr lang="ar-DZ" sz="1400" b="1">
                  <a:solidFill>
                    <a:srgbClr val="0000FF"/>
                  </a:solidFill>
                </a:rPr>
                <a:t>1</a:t>
              </a:r>
              <a:r>
                <a:rPr lang="fr-FR" sz="1200" b="1">
                  <a:solidFill>
                    <a:srgbClr val="0000FF"/>
                  </a:solidFill>
                </a:rPr>
                <a:t> </a:t>
              </a:r>
              <a:r>
                <a:rPr lang="fr-FR" b="1">
                  <a:solidFill>
                    <a:srgbClr val="0000FF"/>
                  </a:solidFill>
                </a:rPr>
                <a:t>  b</a:t>
              </a:r>
              <a:r>
                <a:rPr lang="ar-DZ" sz="1400" b="1">
                  <a:solidFill>
                    <a:srgbClr val="0000FF"/>
                  </a:solidFill>
                </a:rPr>
                <a:t>0</a:t>
              </a:r>
              <a:endParaRPr lang="ar-DZ" b="1">
                <a:solidFill>
                  <a:srgbClr val="0000FF"/>
                </a:solidFill>
              </a:endParaRPr>
            </a:p>
            <a:p>
              <a:pPr algn="r" rtl="1">
                <a:spcBef>
                  <a:spcPct val="50000"/>
                </a:spcBef>
              </a:pPr>
              <a:r>
                <a:rPr lang="ar-DZ" b="1">
                  <a:solidFill>
                    <a:srgbClr val="0000FF"/>
                  </a:solidFill>
                </a:rPr>
                <a:t>  1</a:t>
              </a:r>
            </a:p>
            <a:p>
              <a:pPr>
                <a:spcBef>
                  <a:spcPct val="50000"/>
                </a:spcBef>
              </a:pPr>
              <a:endParaRPr lang="ar-DZ" sz="1200" b="1">
                <a:solidFill>
                  <a:srgbClr val="0000FF"/>
                </a:solidFill>
              </a:endParaRPr>
            </a:p>
            <a:p>
              <a:pPr algn="r" rtl="1">
                <a:spcBef>
                  <a:spcPct val="50000"/>
                </a:spcBef>
              </a:pPr>
              <a:r>
                <a:rPr lang="ar-DZ" sz="1200" b="1">
                  <a:solidFill>
                    <a:srgbClr val="0000FF"/>
                  </a:solidFill>
                </a:rPr>
                <a:t> </a:t>
              </a:r>
              <a:endParaRPr lang="fr-FR" sz="1200" b="1">
                <a:solidFill>
                  <a:srgbClr val="0000FF"/>
                </a:solidFill>
              </a:endParaRPr>
            </a:p>
          </p:txBody>
        </p:sp>
        <p:grpSp>
          <p:nvGrpSpPr>
            <p:cNvPr id="20" name="Group 27"/>
            <p:cNvGrpSpPr>
              <a:grpSpLocks/>
            </p:cNvGrpSpPr>
            <p:nvPr/>
          </p:nvGrpSpPr>
          <p:grpSpPr bwMode="auto">
            <a:xfrm>
              <a:off x="5305425" y="3776663"/>
              <a:ext cx="930275" cy="366712"/>
              <a:chOff x="297" y="3158"/>
              <a:chExt cx="586" cy="231"/>
            </a:xfrm>
          </p:grpSpPr>
          <p:sp>
            <p:nvSpPr>
              <p:cNvPr id="56383" name="Line 28"/>
              <p:cNvSpPr>
                <a:spLocks noChangeShapeType="1"/>
              </p:cNvSpPr>
              <p:nvPr/>
            </p:nvSpPr>
            <p:spPr bwMode="auto">
              <a:xfrm>
                <a:off x="429" y="3203"/>
                <a:ext cx="45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b="1"/>
              </a:p>
            </p:txBody>
          </p:sp>
          <p:sp>
            <p:nvSpPr>
              <p:cNvPr id="56384" name="Text Box 29"/>
              <p:cNvSpPr txBox="1">
                <a:spLocks noChangeArrowheads="1"/>
              </p:cNvSpPr>
              <p:nvPr/>
            </p:nvSpPr>
            <p:spPr bwMode="auto">
              <a:xfrm>
                <a:off x="297" y="3158"/>
                <a:ext cx="226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=</a:t>
                </a:r>
              </a:p>
            </p:txBody>
          </p:sp>
        </p:grpSp>
        <p:sp>
          <p:nvSpPr>
            <p:cNvPr id="56374" name="Rectangle 174"/>
            <p:cNvSpPr>
              <a:spLocks noChangeArrowheads="1"/>
            </p:cNvSpPr>
            <p:nvPr/>
          </p:nvSpPr>
          <p:spPr bwMode="auto">
            <a:xfrm>
              <a:off x="5932488" y="2643188"/>
              <a:ext cx="285750" cy="114776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56375" name="Rectangle 175"/>
            <p:cNvSpPr>
              <a:spLocks noChangeArrowheads="1"/>
            </p:cNvSpPr>
            <p:nvPr/>
          </p:nvSpPr>
          <p:spPr bwMode="auto">
            <a:xfrm>
              <a:off x="5526088" y="2651125"/>
              <a:ext cx="285750" cy="785813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77" name="Line 17"/>
            <p:cNvSpPr>
              <a:spLocks noChangeShapeType="1"/>
            </p:cNvSpPr>
            <p:nvPr/>
          </p:nvSpPr>
          <p:spPr bwMode="auto">
            <a:xfrm>
              <a:off x="6008688" y="3098800"/>
              <a:ext cx="1428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78" name="Line 17"/>
            <p:cNvSpPr>
              <a:spLocks noChangeShapeType="1"/>
            </p:cNvSpPr>
            <p:nvPr/>
          </p:nvSpPr>
          <p:spPr bwMode="auto">
            <a:xfrm>
              <a:off x="5592763" y="3100388"/>
              <a:ext cx="1428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6378" name="Text Box 26"/>
            <p:cNvSpPr txBox="1">
              <a:spLocks noChangeArrowheads="1"/>
            </p:cNvSpPr>
            <p:nvPr/>
          </p:nvSpPr>
          <p:spPr bwMode="auto">
            <a:xfrm>
              <a:off x="5211763" y="2857500"/>
              <a:ext cx="4318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b="1"/>
                <a:t>+</a:t>
              </a:r>
              <a:endParaRPr lang="fr-FR" b="1"/>
            </a:p>
          </p:txBody>
        </p:sp>
        <p:sp>
          <p:nvSpPr>
            <p:cNvPr id="56379" name="Text Box 26"/>
            <p:cNvSpPr txBox="1">
              <a:spLocks noChangeArrowheads="1"/>
            </p:cNvSpPr>
            <p:nvPr/>
          </p:nvSpPr>
          <p:spPr bwMode="auto">
            <a:xfrm>
              <a:off x="6215063" y="2825750"/>
              <a:ext cx="4318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b="1"/>
                <a:t>+</a:t>
              </a:r>
              <a:endParaRPr lang="fr-FR" b="1"/>
            </a:p>
          </p:txBody>
        </p:sp>
        <p:sp>
          <p:nvSpPr>
            <p:cNvPr id="56380" name="Text Box 26"/>
            <p:cNvSpPr txBox="1">
              <a:spLocks noChangeArrowheads="1"/>
            </p:cNvSpPr>
            <p:nvPr/>
          </p:nvSpPr>
          <p:spPr bwMode="auto">
            <a:xfrm>
              <a:off x="6215063" y="3286125"/>
              <a:ext cx="4318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b="1"/>
                <a:t>+</a:t>
              </a:r>
              <a:endParaRPr lang="fr-FR" b="1"/>
            </a:p>
          </p:txBody>
        </p:sp>
        <p:sp>
          <p:nvSpPr>
            <p:cNvPr id="56381" name="ZoneTexte 181"/>
            <p:cNvSpPr txBox="1">
              <a:spLocks noChangeArrowheads="1"/>
            </p:cNvSpPr>
            <p:nvPr/>
          </p:nvSpPr>
          <p:spPr bwMode="auto">
            <a:xfrm>
              <a:off x="5857875" y="2305050"/>
              <a:ext cx="500063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>
                  <a:sym typeface="Symbol" pitchFamily="18" charset="2"/>
                </a:rPr>
                <a:t></a:t>
              </a:r>
              <a:r>
                <a:rPr lang="ar-DZ" b="1">
                  <a:sym typeface="Symbol" pitchFamily="18" charset="2"/>
                </a:rPr>
                <a:t>1</a:t>
              </a:r>
              <a:endParaRPr lang="fr-FR" b="1"/>
            </a:p>
          </p:txBody>
        </p:sp>
        <p:sp>
          <p:nvSpPr>
            <p:cNvPr id="56382" name="ZoneTexte 182"/>
            <p:cNvSpPr txBox="1">
              <a:spLocks noChangeArrowheads="1"/>
            </p:cNvSpPr>
            <p:nvPr/>
          </p:nvSpPr>
          <p:spPr bwMode="auto">
            <a:xfrm>
              <a:off x="5429250" y="2297113"/>
              <a:ext cx="500063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>
                  <a:sym typeface="Symbol" pitchFamily="18" charset="2"/>
                </a:rPr>
                <a:t></a:t>
              </a:r>
              <a:r>
                <a:rPr lang="ar-DZ" b="1">
                  <a:sym typeface="Symbol" pitchFamily="18" charset="2"/>
                </a:rPr>
                <a:t>2</a:t>
              </a:r>
              <a:endParaRPr lang="fr-FR" b="1"/>
            </a:p>
          </p:txBody>
        </p:sp>
      </p:grpSp>
      <p:grpSp>
        <p:nvGrpSpPr>
          <p:cNvPr id="21" name="Groupe 93"/>
          <p:cNvGrpSpPr>
            <a:grpSpLocks/>
          </p:cNvGrpSpPr>
          <p:nvPr/>
        </p:nvGrpSpPr>
        <p:grpSpPr bwMode="auto">
          <a:xfrm>
            <a:off x="142875" y="5489575"/>
            <a:ext cx="3286125" cy="1296988"/>
            <a:chOff x="142875" y="5489575"/>
            <a:chExt cx="3286125" cy="1296988"/>
          </a:xfrm>
        </p:grpSpPr>
        <p:sp>
          <p:nvSpPr>
            <p:cNvPr id="56360" name="Rectangle 184"/>
            <p:cNvSpPr>
              <a:spLocks noChangeArrowheads="1"/>
            </p:cNvSpPr>
            <p:nvPr/>
          </p:nvSpPr>
          <p:spPr bwMode="auto">
            <a:xfrm>
              <a:off x="142875" y="5500688"/>
              <a:ext cx="3286125" cy="1285875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86" name="Text Box 8"/>
            <p:cNvSpPr txBox="1">
              <a:spLocks noChangeArrowheads="1"/>
            </p:cNvSpPr>
            <p:nvPr/>
          </p:nvSpPr>
          <p:spPr bwMode="auto">
            <a:xfrm>
              <a:off x="214314" y="5857892"/>
              <a:ext cx="2357454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1) </a:t>
              </a:r>
              <a:r>
                <a:rPr lang="fr-FR" b="1" dirty="0">
                  <a:solidFill>
                    <a:schemeClr val="tx1"/>
                  </a:solidFill>
                </a:rPr>
                <a:t>b1 = 0 </a:t>
              </a: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 b1 =1</a:t>
              </a:r>
            </a:p>
          </p:txBody>
        </p:sp>
        <p:sp>
          <p:nvSpPr>
            <p:cNvPr id="187" name="Line 10"/>
            <p:cNvSpPr>
              <a:spLocks noChangeShapeType="1"/>
            </p:cNvSpPr>
            <p:nvPr/>
          </p:nvSpPr>
          <p:spPr bwMode="auto">
            <a:xfrm>
              <a:off x="915988" y="6537325"/>
              <a:ext cx="75565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88" name="AutoShape 11"/>
            <p:cNvSpPr>
              <a:spLocks noChangeArrowheads="1"/>
            </p:cNvSpPr>
            <p:nvPr/>
          </p:nvSpPr>
          <p:spPr bwMode="auto">
            <a:xfrm rot="5400000">
              <a:off x="1123157" y="6425406"/>
              <a:ext cx="287338" cy="20637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89" name="Oval 12"/>
            <p:cNvSpPr>
              <a:spLocks noChangeArrowheads="1"/>
            </p:cNvSpPr>
            <p:nvPr/>
          </p:nvSpPr>
          <p:spPr bwMode="auto">
            <a:xfrm>
              <a:off x="1349375" y="6507163"/>
              <a:ext cx="73025" cy="71437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90" name="Line 13"/>
            <p:cNvSpPr>
              <a:spLocks noChangeShapeType="1"/>
            </p:cNvSpPr>
            <p:nvPr/>
          </p:nvSpPr>
          <p:spPr bwMode="auto">
            <a:xfrm>
              <a:off x="1570038" y="5899150"/>
              <a:ext cx="2159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91" name="Line 14"/>
            <p:cNvSpPr>
              <a:spLocks noChangeShapeType="1"/>
            </p:cNvSpPr>
            <p:nvPr/>
          </p:nvSpPr>
          <p:spPr bwMode="auto">
            <a:xfrm>
              <a:off x="1741488" y="6373813"/>
              <a:ext cx="2159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6369" name="ZoneTexte 191"/>
            <p:cNvSpPr txBox="1">
              <a:spLocks noChangeArrowheads="1"/>
            </p:cNvSpPr>
            <p:nvPr/>
          </p:nvSpPr>
          <p:spPr bwMode="auto">
            <a:xfrm>
              <a:off x="285750" y="5489575"/>
              <a:ext cx="714375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 u="sng">
                  <a:solidFill>
                    <a:srgbClr val="0000FF"/>
                  </a:solidFill>
                </a:rPr>
                <a:t>b1=0</a:t>
              </a:r>
            </a:p>
          </p:txBody>
        </p:sp>
        <p:sp>
          <p:nvSpPr>
            <p:cNvPr id="56370" name="Rectangle 192"/>
            <p:cNvSpPr>
              <a:spLocks noChangeArrowheads="1"/>
            </p:cNvSpPr>
            <p:nvPr/>
          </p:nvSpPr>
          <p:spPr bwMode="auto">
            <a:xfrm>
              <a:off x="519113" y="6335713"/>
              <a:ext cx="1684337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b="1">
                  <a:sym typeface="Symbol" pitchFamily="18" charset="2"/>
                </a:rPr>
                <a:t>b1              b1 </a:t>
              </a:r>
              <a:endParaRPr lang="fr-FR" b="1"/>
            </a:p>
          </p:txBody>
        </p:sp>
      </p:grpSp>
      <p:grpSp>
        <p:nvGrpSpPr>
          <p:cNvPr id="22" name="Groupe 91"/>
          <p:cNvGrpSpPr>
            <a:grpSpLocks/>
          </p:cNvGrpSpPr>
          <p:nvPr/>
        </p:nvGrpSpPr>
        <p:grpSpPr bwMode="auto">
          <a:xfrm>
            <a:off x="142875" y="4060825"/>
            <a:ext cx="3857625" cy="1296988"/>
            <a:chOff x="142875" y="4060825"/>
            <a:chExt cx="3857621" cy="1296988"/>
          </a:xfrm>
        </p:grpSpPr>
        <p:sp>
          <p:nvSpPr>
            <p:cNvPr id="56346" name="Rectangle 155"/>
            <p:cNvSpPr>
              <a:spLocks noChangeArrowheads="1"/>
            </p:cNvSpPr>
            <p:nvPr/>
          </p:nvSpPr>
          <p:spPr bwMode="auto">
            <a:xfrm>
              <a:off x="142875" y="4071938"/>
              <a:ext cx="3286125" cy="1285875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15" name="Text Box 8"/>
            <p:cNvSpPr txBox="1">
              <a:spLocks noChangeArrowheads="1"/>
            </p:cNvSpPr>
            <p:nvPr/>
          </p:nvSpPr>
          <p:spPr bwMode="auto">
            <a:xfrm>
              <a:off x="214282" y="4429132"/>
              <a:ext cx="2357454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1) </a:t>
              </a:r>
              <a:r>
                <a:rPr lang="fr-FR" b="1" dirty="0">
                  <a:solidFill>
                    <a:schemeClr val="tx1"/>
                  </a:solidFill>
                </a:rPr>
                <a:t>b0 = 1 </a:t>
              </a: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 b0 =0</a:t>
              </a:r>
            </a:p>
          </p:txBody>
        </p:sp>
        <p:sp>
          <p:nvSpPr>
            <p:cNvPr id="116" name="Line 10"/>
            <p:cNvSpPr>
              <a:spLocks noChangeShapeType="1"/>
            </p:cNvSpPr>
            <p:nvPr/>
          </p:nvSpPr>
          <p:spPr bwMode="auto">
            <a:xfrm>
              <a:off x="915987" y="5108575"/>
              <a:ext cx="755649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17" name="AutoShape 11"/>
            <p:cNvSpPr>
              <a:spLocks noChangeArrowheads="1"/>
            </p:cNvSpPr>
            <p:nvPr/>
          </p:nvSpPr>
          <p:spPr bwMode="auto">
            <a:xfrm rot="5400000">
              <a:off x="1123156" y="4996656"/>
              <a:ext cx="287338" cy="20637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18" name="Oval 12"/>
            <p:cNvSpPr>
              <a:spLocks noChangeArrowheads="1"/>
            </p:cNvSpPr>
            <p:nvPr/>
          </p:nvSpPr>
          <p:spPr bwMode="auto">
            <a:xfrm>
              <a:off x="1349374" y="5078413"/>
              <a:ext cx="73025" cy="71437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19" name="Line 13"/>
            <p:cNvSpPr>
              <a:spLocks noChangeShapeType="1"/>
            </p:cNvSpPr>
            <p:nvPr/>
          </p:nvSpPr>
          <p:spPr bwMode="auto">
            <a:xfrm>
              <a:off x="1570037" y="4470400"/>
              <a:ext cx="2159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20" name="Line 14"/>
            <p:cNvSpPr>
              <a:spLocks noChangeShapeType="1"/>
            </p:cNvSpPr>
            <p:nvPr/>
          </p:nvSpPr>
          <p:spPr bwMode="auto">
            <a:xfrm>
              <a:off x="1741486" y="4945063"/>
              <a:ext cx="2159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6355" name="ZoneTexte 127"/>
            <p:cNvSpPr txBox="1">
              <a:spLocks noChangeArrowheads="1"/>
            </p:cNvSpPr>
            <p:nvPr/>
          </p:nvSpPr>
          <p:spPr bwMode="auto">
            <a:xfrm>
              <a:off x="285750" y="4060825"/>
              <a:ext cx="714375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 u="sng">
                  <a:solidFill>
                    <a:srgbClr val="0000FF"/>
                  </a:solidFill>
                </a:rPr>
                <a:t>b0=1</a:t>
              </a:r>
            </a:p>
          </p:txBody>
        </p:sp>
        <p:sp>
          <p:nvSpPr>
            <p:cNvPr id="56356" name="Rectangle 183"/>
            <p:cNvSpPr>
              <a:spLocks noChangeArrowheads="1"/>
            </p:cNvSpPr>
            <p:nvPr/>
          </p:nvSpPr>
          <p:spPr bwMode="auto">
            <a:xfrm>
              <a:off x="517525" y="4906963"/>
              <a:ext cx="1685925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b="1">
                  <a:sym typeface="Symbol" pitchFamily="18" charset="2"/>
                </a:rPr>
                <a:t>b0              b0 </a:t>
              </a:r>
              <a:endParaRPr lang="fr-FR" b="1"/>
            </a:p>
          </p:txBody>
        </p:sp>
        <p:sp>
          <p:nvSpPr>
            <p:cNvPr id="194" name="Flèche droite 193"/>
            <p:cNvSpPr/>
            <p:nvPr/>
          </p:nvSpPr>
          <p:spPr bwMode="auto">
            <a:xfrm>
              <a:off x="3500430" y="4600914"/>
              <a:ext cx="500066" cy="214314"/>
            </a:xfrm>
            <a:prstGeom prst="rightArrow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e 92"/>
          <p:cNvGrpSpPr>
            <a:grpSpLocks/>
          </p:cNvGrpSpPr>
          <p:nvPr/>
        </p:nvGrpSpPr>
        <p:grpSpPr bwMode="auto">
          <a:xfrm>
            <a:off x="4000500" y="4500563"/>
            <a:ext cx="2473325" cy="369887"/>
            <a:chOff x="4000496" y="4500570"/>
            <a:chExt cx="2473754" cy="369332"/>
          </a:xfrm>
        </p:grpSpPr>
        <p:sp>
          <p:nvSpPr>
            <p:cNvPr id="195" name="Rectangle 194"/>
            <p:cNvSpPr/>
            <p:nvPr/>
          </p:nvSpPr>
          <p:spPr>
            <a:xfrm>
              <a:off x="4000496" y="4500570"/>
              <a:ext cx="247375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a0 – b0 = </a:t>
              </a:r>
              <a:r>
                <a:rPr lang="fr-FR" b="1" dirty="0">
                  <a:solidFill>
                    <a:srgbClr val="FF0000"/>
                  </a:solidFill>
                </a:rPr>
                <a:t>a0 + b0 + 1 </a:t>
              </a:r>
              <a:endParaRPr lang="fr-FR" b="1" dirty="0"/>
            </a:p>
          </p:txBody>
        </p:sp>
        <p:sp>
          <p:nvSpPr>
            <p:cNvPr id="197" name="Line 6"/>
            <p:cNvSpPr>
              <a:spLocks noChangeShapeType="1"/>
            </p:cNvSpPr>
            <p:nvPr/>
          </p:nvSpPr>
          <p:spPr bwMode="auto">
            <a:xfrm>
              <a:off x="5640668" y="4540197"/>
              <a:ext cx="2159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198" name="ZoneTexte 197"/>
          <p:cNvSpPr txBox="1"/>
          <p:nvPr/>
        </p:nvSpPr>
        <p:spPr>
          <a:xfrm>
            <a:off x="4429124" y="5429264"/>
            <a:ext cx="328614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</a:rPr>
              <a:t>يضاف ”1“ فقط للمجموع الأول (</a:t>
            </a:r>
            <a:r>
              <a:rPr lang="fr-FR" b="1" dirty="0">
                <a:solidFill>
                  <a:schemeClr val="tx1"/>
                </a:solidFill>
                <a:sym typeface="Symbol"/>
              </a:rPr>
              <a:t>1</a:t>
            </a:r>
            <a:r>
              <a:rPr lang="ar-DZ" b="1" dirty="0">
                <a:solidFill>
                  <a:schemeClr val="tx1"/>
                </a:solidFill>
                <a:sym typeface="Symbol"/>
              </a:rPr>
              <a:t>)</a:t>
            </a:r>
            <a:r>
              <a:rPr lang="ar-DZ" b="1" dirty="0">
                <a:solidFill>
                  <a:schemeClr val="tx1"/>
                </a:solidFill>
              </a:rPr>
              <a:t> .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5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50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04"/>
          <p:cNvGrpSpPr>
            <a:grpSpLocks/>
          </p:cNvGrpSpPr>
          <p:nvPr/>
        </p:nvGrpSpPr>
        <p:grpSpPr bwMode="auto">
          <a:xfrm>
            <a:off x="1714500" y="1214438"/>
            <a:ext cx="5072063" cy="3003550"/>
            <a:chOff x="1643042" y="2071678"/>
            <a:chExt cx="5072098" cy="3003570"/>
          </a:xfrm>
        </p:grpSpPr>
        <p:grpSp>
          <p:nvGrpSpPr>
            <p:cNvPr id="3" name="Group 92"/>
            <p:cNvGrpSpPr>
              <a:grpSpLocks/>
            </p:cNvGrpSpPr>
            <p:nvPr/>
          </p:nvGrpSpPr>
          <p:grpSpPr bwMode="auto">
            <a:xfrm>
              <a:off x="2428860" y="2071678"/>
              <a:ext cx="792163" cy="360363"/>
              <a:chOff x="4543" y="707"/>
              <a:chExt cx="499" cy="227"/>
            </a:xfrm>
            <a:noFill/>
          </p:grpSpPr>
          <p:sp>
            <p:nvSpPr>
              <p:cNvPr id="51251" name="AutoShape 93"/>
              <p:cNvSpPr>
                <a:spLocks noChangeArrowheads="1"/>
              </p:cNvSpPr>
              <p:nvPr/>
            </p:nvSpPr>
            <p:spPr bwMode="auto">
              <a:xfrm>
                <a:off x="4543" y="707"/>
                <a:ext cx="499" cy="227"/>
              </a:xfrm>
              <a:prstGeom prst="wedgeRoundRectCallout">
                <a:avLst>
                  <a:gd name="adj1" fmla="val 139805"/>
                  <a:gd name="adj2" fmla="val 272404"/>
                  <a:gd name="adj3" fmla="val 16667"/>
                </a:avLst>
              </a:prstGeom>
              <a:grpFill/>
              <a:ln>
                <a:solidFill>
                  <a:srgbClr val="FF0000"/>
                </a:solidFill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fr-FR" b="1">
                    <a:solidFill>
                      <a:schemeClr val="tx1"/>
                    </a:solidFill>
                    <a:cs typeface="Arabic Transparent" pitchFamily="2" charset="-78"/>
                  </a:rPr>
                  <a:t>B</a:t>
                </a:r>
                <a:r>
                  <a:rPr lang="ar-DZ" b="1">
                    <a:solidFill>
                      <a:schemeClr val="tx1"/>
                    </a:solidFill>
                    <a:cs typeface="Arabic Transparent" pitchFamily="2" charset="-78"/>
                  </a:rPr>
                  <a:t> </a:t>
                </a:r>
                <a:endParaRPr lang="fr-FR" b="1">
                  <a:solidFill>
                    <a:schemeClr val="tx1"/>
                  </a:solidFill>
                  <a:cs typeface="Arabic Transparent" pitchFamily="2" charset="-78"/>
                </a:endParaRPr>
              </a:p>
            </p:txBody>
          </p:sp>
          <p:sp>
            <p:nvSpPr>
              <p:cNvPr id="51252" name="Line 94"/>
              <p:cNvSpPr>
                <a:spLocks noChangeShapeType="1"/>
              </p:cNvSpPr>
              <p:nvPr/>
            </p:nvSpPr>
            <p:spPr bwMode="auto">
              <a:xfrm>
                <a:off x="4723" y="739"/>
                <a:ext cx="9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51234" name="AutoShape 95"/>
            <p:cNvSpPr>
              <a:spLocks noChangeArrowheads="1"/>
            </p:cNvSpPr>
            <p:nvPr/>
          </p:nvSpPr>
          <p:spPr bwMode="auto">
            <a:xfrm>
              <a:off x="5500694" y="4714885"/>
              <a:ext cx="792162" cy="360363"/>
            </a:xfrm>
            <a:prstGeom prst="wedgeRoundRectCallout">
              <a:avLst>
                <a:gd name="adj1" fmla="val -64829"/>
                <a:gd name="adj2" fmla="val -248681"/>
                <a:gd name="adj3" fmla="val 16667"/>
              </a:avLst>
            </a:prstGeom>
            <a:noFill/>
            <a:ln>
              <a:solidFill>
                <a:srgbClr val="FF0000"/>
              </a:solidFill>
              <a:prstDash val="dash"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fr-FR" b="1">
                  <a:solidFill>
                    <a:schemeClr val="tx1"/>
                  </a:solidFill>
                  <a:cs typeface="Arabic Transparent" pitchFamily="2" charset="-78"/>
                </a:rPr>
                <a:t>+1</a:t>
              </a:r>
            </a:p>
          </p:txBody>
        </p:sp>
        <p:grpSp>
          <p:nvGrpSpPr>
            <p:cNvPr id="4" name="Groupe 62"/>
            <p:cNvGrpSpPr>
              <a:grpSpLocks/>
            </p:cNvGrpSpPr>
            <p:nvPr/>
          </p:nvGrpSpPr>
          <p:grpSpPr bwMode="auto">
            <a:xfrm>
              <a:off x="1643042" y="2591789"/>
              <a:ext cx="5072098" cy="2421138"/>
              <a:chOff x="3071802" y="1234466"/>
              <a:chExt cx="5072098" cy="2421138"/>
            </a:xfrm>
          </p:grpSpPr>
          <p:sp>
            <p:nvSpPr>
              <p:cNvPr id="64" name="Rectangle 175"/>
              <p:cNvSpPr>
                <a:spLocks noChangeArrowheads="1"/>
              </p:cNvSpPr>
              <p:nvPr/>
            </p:nvSpPr>
            <p:spPr bwMode="auto">
              <a:xfrm flipH="1">
                <a:off x="5286380" y="2192326"/>
                <a:ext cx="998544" cy="819155"/>
              </a:xfrm>
              <a:prstGeom prst="rect">
                <a:avLst/>
              </a:prstGeom>
              <a:ln w="3810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fr-FR" sz="2800" b="1" dirty="0">
                    <a:solidFill>
                      <a:schemeClr val="tx1"/>
                    </a:solidFill>
                    <a:sym typeface="Symbol"/>
                  </a:rPr>
                  <a:t></a:t>
                </a:r>
                <a:r>
                  <a:rPr lang="fr-FR" sz="2800" b="1" dirty="0"/>
                  <a:t>1</a:t>
                </a:r>
                <a:endParaRPr lang="en-US" sz="2800" b="1" dirty="0"/>
              </a:p>
            </p:txBody>
          </p:sp>
          <p:sp>
            <p:nvSpPr>
              <p:cNvPr id="65" name="Line 177"/>
              <p:cNvSpPr>
                <a:spLocks noChangeShapeType="1"/>
              </p:cNvSpPr>
              <p:nvPr/>
            </p:nvSpPr>
            <p:spPr bwMode="auto">
              <a:xfrm flipH="1">
                <a:off x="6297624" y="2584442"/>
                <a:ext cx="37465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 dirty="0"/>
              </a:p>
            </p:txBody>
          </p:sp>
          <p:sp>
            <p:nvSpPr>
              <p:cNvPr id="66" name="Line 179"/>
              <p:cNvSpPr>
                <a:spLocks noChangeShapeType="1"/>
              </p:cNvSpPr>
              <p:nvPr/>
            </p:nvSpPr>
            <p:spPr bwMode="auto">
              <a:xfrm rot="5400000" flipH="1">
                <a:off x="5934085" y="3174996"/>
                <a:ext cx="32385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67" name="Line 180"/>
              <p:cNvSpPr>
                <a:spLocks noChangeShapeType="1"/>
              </p:cNvSpPr>
              <p:nvPr/>
            </p:nvSpPr>
            <p:spPr bwMode="auto">
              <a:xfrm rot="5400000" flipH="1">
                <a:off x="5362581" y="3174996"/>
                <a:ext cx="32385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68" name="Text Box 181"/>
              <p:cNvSpPr txBox="1">
                <a:spLocks noChangeArrowheads="1"/>
              </p:cNvSpPr>
              <p:nvPr/>
            </p:nvSpPr>
            <p:spPr bwMode="auto">
              <a:xfrm flipH="1">
                <a:off x="5941139" y="3274249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0000"/>
                    </a:solidFill>
                  </a:rPr>
                  <a:t>S</a:t>
                </a:r>
                <a:r>
                  <a:rPr lang="fr-FR" b="1" baseline="-25000" dirty="0">
                    <a:solidFill>
                      <a:srgbClr val="FF0000"/>
                    </a:solidFill>
                  </a:rPr>
                  <a:t>0</a:t>
                </a:r>
                <a:endParaRPr lang="en-US" b="1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69" name="Text Box 182"/>
              <p:cNvSpPr txBox="1">
                <a:spLocks noChangeArrowheads="1"/>
              </p:cNvSpPr>
              <p:nvPr/>
            </p:nvSpPr>
            <p:spPr bwMode="auto">
              <a:xfrm flipH="1">
                <a:off x="5334010" y="3286124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0000FF"/>
                    </a:solidFill>
                  </a:rPr>
                  <a:t>C</a:t>
                </a:r>
                <a:r>
                  <a:rPr lang="fr-FR" b="1" baseline="-25000" dirty="0">
                    <a:solidFill>
                      <a:srgbClr val="0000FF"/>
                    </a:solidFill>
                  </a:rPr>
                  <a:t>0</a:t>
                </a:r>
                <a:endParaRPr lang="en-US" b="1" baseline="-25000" dirty="0">
                  <a:solidFill>
                    <a:srgbClr val="0000FF"/>
                  </a:solidFill>
                </a:endParaRPr>
              </a:p>
            </p:txBody>
          </p:sp>
          <p:grpSp>
            <p:nvGrpSpPr>
              <p:cNvPr id="5" name="Groupe 40"/>
              <p:cNvGrpSpPr>
                <a:grpSpLocks/>
              </p:cNvGrpSpPr>
              <p:nvPr/>
            </p:nvGrpSpPr>
            <p:grpSpPr bwMode="auto">
              <a:xfrm>
                <a:off x="5310260" y="1234466"/>
                <a:ext cx="985247" cy="571504"/>
                <a:chOff x="5357760" y="1353592"/>
                <a:chExt cx="985247" cy="571504"/>
              </a:xfrm>
            </p:grpSpPr>
            <p:sp>
              <p:nvSpPr>
                <p:cNvPr id="87" name="Text Box 183"/>
                <p:cNvSpPr txBox="1">
                  <a:spLocks noChangeArrowheads="1"/>
                </p:cNvSpPr>
                <p:nvPr/>
              </p:nvSpPr>
              <p:spPr bwMode="auto">
                <a:xfrm flipH="1">
                  <a:off x="5905514" y="1353592"/>
                  <a:ext cx="437493" cy="36948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b="1" dirty="0">
                      <a:solidFill>
                        <a:srgbClr val="336600"/>
                      </a:solidFill>
                    </a:rPr>
                    <a:t>a</a:t>
                  </a:r>
                  <a:r>
                    <a:rPr lang="fr-FR" b="1" baseline="-25000" dirty="0">
                      <a:solidFill>
                        <a:srgbClr val="336600"/>
                      </a:solidFill>
                    </a:rPr>
                    <a:t>0</a:t>
                  </a:r>
                  <a:endParaRPr lang="en-US" b="1" baseline="-25000" dirty="0">
                    <a:solidFill>
                      <a:srgbClr val="336600"/>
                    </a:solidFill>
                  </a:endParaRPr>
                </a:p>
              </p:txBody>
            </p:sp>
            <p:sp>
              <p:nvSpPr>
                <p:cNvPr id="88" name="Text Box 184"/>
                <p:cNvSpPr txBox="1">
                  <a:spLocks noChangeArrowheads="1"/>
                </p:cNvSpPr>
                <p:nvPr/>
              </p:nvSpPr>
              <p:spPr bwMode="auto">
                <a:xfrm flipH="1">
                  <a:off x="5357760" y="1353592"/>
                  <a:ext cx="437493" cy="36948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b="1" dirty="0">
                      <a:solidFill>
                        <a:srgbClr val="FFC000"/>
                      </a:solidFill>
                    </a:rPr>
                    <a:t>b</a:t>
                  </a:r>
                  <a:r>
                    <a:rPr lang="fr-FR" b="1" baseline="-25000" dirty="0">
                      <a:solidFill>
                        <a:srgbClr val="FFC000"/>
                      </a:solidFill>
                    </a:rPr>
                    <a:t>0</a:t>
                  </a:r>
                  <a:endParaRPr lang="en-US" b="1" baseline="-25000" dirty="0">
                    <a:solidFill>
                      <a:srgbClr val="FFC000"/>
                    </a:solidFill>
                  </a:endParaRPr>
                </a:p>
              </p:txBody>
            </p:sp>
            <p:sp>
              <p:nvSpPr>
                <p:cNvPr id="89" name="Line 17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5987934" y="1817737"/>
                  <a:ext cx="215902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  <p:sp>
              <p:nvSpPr>
                <p:cNvPr id="90" name="Line 180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5416430" y="1817737"/>
                  <a:ext cx="215902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</p:grpSp>
          <p:sp>
            <p:nvSpPr>
              <p:cNvPr id="71" name="Rectangle 175"/>
              <p:cNvSpPr>
                <a:spLocks noChangeArrowheads="1"/>
              </p:cNvSpPr>
              <p:nvPr/>
            </p:nvSpPr>
            <p:spPr bwMode="auto">
              <a:xfrm flipH="1">
                <a:off x="3071802" y="2168514"/>
                <a:ext cx="998545" cy="819155"/>
              </a:xfrm>
              <a:prstGeom prst="rect">
                <a:avLst/>
              </a:prstGeom>
              <a:ln w="38100"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fr-FR" sz="2800" b="1" dirty="0">
                    <a:solidFill>
                      <a:schemeClr val="tx1"/>
                    </a:solidFill>
                    <a:sym typeface="Symbol"/>
                  </a:rPr>
                  <a:t></a:t>
                </a:r>
                <a:r>
                  <a:rPr lang="fr-FR" sz="2800" b="1" dirty="0"/>
                  <a:t>2</a:t>
                </a:r>
                <a:endParaRPr lang="en-US" sz="2800" b="1" dirty="0"/>
              </a:p>
            </p:txBody>
          </p:sp>
          <p:sp>
            <p:nvSpPr>
              <p:cNvPr id="72" name="Line 177"/>
              <p:cNvSpPr>
                <a:spLocks noChangeShapeType="1"/>
              </p:cNvSpPr>
              <p:nvPr/>
            </p:nvSpPr>
            <p:spPr bwMode="auto">
              <a:xfrm flipH="1">
                <a:off x="4083047" y="2560629"/>
                <a:ext cx="37465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 dirty="0"/>
              </a:p>
            </p:txBody>
          </p:sp>
          <p:sp>
            <p:nvSpPr>
              <p:cNvPr id="73" name="Line 179"/>
              <p:cNvSpPr>
                <a:spLocks noChangeShapeType="1"/>
              </p:cNvSpPr>
              <p:nvPr/>
            </p:nvSpPr>
            <p:spPr bwMode="auto">
              <a:xfrm rot="5400000" flipH="1">
                <a:off x="3719507" y="3151183"/>
                <a:ext cx="32385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74" name="Line 180"/>
              <p:cNvSpPr>
                <a:spLocks noChangeShapeType="1"/>
              </p:cNvSpPr>
              <p:nvPr/>
            </p:nvSpPr>
            <p:spPr bwMode="auto">
              <a:xfrm rot="5400000" flipH="1">
                <a:off x="3148003" y="3151183"/>
                <a:ext cx="323852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75" name="Text Box 181"/>
              <p:cNvSpPr txBox="1">
                <a:spLocks noChangeArrowheads="1"/>
              </p:cNvSpPr>
              <p:nvPr/>
            </p:nvSpPr>
            <p:spPr bwMode="auto">
              <a:xfrm flipH="1">
                <a:off x="3726561" y="3250311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0000"/>
                    </a:solidFill>
                  </a:rPr>
                  <a:t>S</a:t>
                </a:r>
                <a:r>
                  <a:rPr lang="fr-FR" b="1" baseline="-25000" dirty="0">
                    <a:solidFill>
                      <a:srgbClr val="FF0000"/>
                    </a:solidFill>
                  </a:rPr>
                  <a:t>1</a:t>
                </a:r>
                <a:endParaRPr lang="en-US" b="1" baseline="-25000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6" name="Text Box 182"/>
              <p:cNvSpPr txBox="1">
                <a:spLocks noChangeArrowheads="1"/>
              </p:cNvSpPr>
              <p:nvPr/>
            </p:nvSpPr>
            <p:spPr bwMode="auto">
              <a:xfrm flipH="1">
                <a:off x="3119432" y="3262186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0000FF"/>
                    </a:solidFill>
                  </a:rPr>
                  <a:t>C</a:t>
                </a:r>
                <a:r>
                  <a:rPr lang="fr-FR" b="1" baseline="-25000" dirty="0">
                    <a:solidFill>
                      <a:srgbClr val="0000FF"/>
                    </a:solidFill>
                  </a:rPr>
                  <a:t>1</a:t>
                </a:r>
                <a:endParaRPr lang="en-US" b="1" baseline="-25000" dirty="0">
                  <a:solidFill>
                    <a:srgbClr val="0000FF"/>
                  </a:solidFill>
                </a:endParaRPr>
              </a:p>
            </p:txBody>
          </p:sp>
          <p:grpSp>
            <p:nvGrpSpPr>
              <p:cNvPr id="6" name="Groupe 41"/>
              <p:cNvGrpSpPr>
                <a:grpSpLocks/>
              </p:cNvGrpSpPr>
              <p:nvPr/>
            </p:nvGrpSpPr>
            <p:grpSpPr bwMode="auto">
              <a:xfrm>
                <a:off x="3107557" y="1251312"/>
                <a:ext cx="985247" cy="549252"/>
                <a:chOff x="3143182" y="1275062"/>
                <a:chExt cx="985247" cy="549252"/>
              </a:xfrm>
            </p:grpSpPr>
            <p:sp>
              <p:nvSpPr>
                <p:cNvPr id="83" name="Text Box 183"/>
                <p:cNvSpPr txBox="1">
                  <a:spLocks noChangeArrowheads="1"/>
                </p:cNvSpPr>
                <p:nvPr/>
              </p:nvSpPr>
              <p:spPr bwMode="auto">
                <a:xfrm flipH="1">
                  <a:off x="3690936" y="1275062"/>
                  <a:ext cx="437493" cy="36948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b="1" dirty="0">
                      <a:solidFill>
                        <a:srgbClr val="336600"/>
                      </a:solidFill>
                    </a:rPr>
                    <a:t>a</a:t>
                  </a:r>
                  <a:r>
                    <a:rPr lang="fr-FR" b="1" baseline="-25000" dirty="0">
                      <a:solidFill>
                        <a:srgbClr val="336600"/>
                      </a:solidFill>
                    </a:rPr>
                    <a:t>1</a:t>
                  </a:r>
                  <a:endParaRPr lang="en-US" b="1" baseline="-25000" dirty="0">
                    <a:solidFill>
                      <a:srgbClr val="336600"/>
                    </a:solidFill>
                  </a:endParaRPr>
                </a:p>
              </p:txBody>
            </p:sp>
            <p:sp>
              <p:nvSpPr>
                <p:cNvPr id="84" name="Text Box 184"/>
                <p:cNvSpPr txBox="1">
                  <a:spLocks noChangeArrowheads="1"/>
                </p:cNvSpPr>
                <p:nvPr/>
              </p:nvSpPr>
              <p:spPr bwMode="auto">
                <a:xfrm flipH="1">
                  <a:off x="3143182" y="1275062"/>
                  <a:ext cx="437493" cy="369480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b="1" dirty="0">
                      <a:solidFill>
                        <a:srgbClr val="FFC000"/>
                      </a:solidFill>
                    </a:rPr>
                    <a:t>b</a:t>
                  </a:r>
                  <a:r>
                    <a:rPr lang="fr-FR" b="1" baseline="-25000" dirty="0">
                      <a:solidFill>
                        <a:srgbClr val="FFC000"/>
                      </a:solidFill>
                    </a:rPr>
                    <a:t>1</a:t>
                  </a:r>
                  <a:endParaRPr lang="en-US" b="1" baseline="-25000" dirty="0">
                    <a:solidFill>
                      <a:srgbClr val="FFC000"/>
                    </a:solidFill>
                  </a:endParaRPr>
                </a:p>
              </p:txBody>
            </p:sp>
            <p:sp>
              <p:nvSpPr>
                <p:cNvPr id="85" name="Line 179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3774181" y="1725536"/>
                  <a:ext cx="215902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  <p:sp>
              <p:nvSpPr>
                <p:cNvPr id="86" name="Line 180"/>
                <p:cNvSpPr>
                  <a:spLocks noChangeShapeType="1"/>
                </p:cNvSpPr>
                <p:nvPr/>
              </p:nvSpPr>
              <p:spPr bwMode="auto">
                <a:xfrm rot="5400000" flipH="1">
                  <a:off x="3202677" y="1725536"/>
                  <a:ext cx="215902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</p:grpSp>
          <p:grpSp>
            <p:nvGrpSpPr>
              <p:cNvPr id="7" name="Groupe 39"/>
              <p:cNvGrpSpPr>
                <a:grpSpLocks/>
              </p:cNvGrpSpPr>
              <p:nvPr/>
            </p:nvGrpSpPr>
            <p:grpSpPr bwMode="auto">
              <a:xfrm>
                <a:off x="7084393" y="1488032"/>
                <a:ext cx="1059507" cy="1583778"/>
                <a:chOff x="7084393" y="1488032"/>
                <a:chExt cx="1059507" cy="1583778"/>
              </a:xfrm>
            </p:grpSpPr>
            <p:cxnSp>
              <p:nvCxnSpPr>
                <p:cNvPr id="79" name="Connecteur droit 78"/>
                <p:cNvCxnSpPr/>
                <p:nvPr/>
              </p:nvCxnSpPr>
              <p:spPr bwMode="auto">
                <a:xfrm rot="5400000">
                  <a:off x="6661959" y="2445534"/>
                  <a:ext cx="1250958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Connecteur droit 79"/>
                <p:cNvCxnSpPr/>
                <p:nvPr/>
              </p:nvCxnSpPr>
              <p:spPr bwMode="auto">
                <a:xfrm rot="5400000">
                  <a:off x="7161231" y="2444741"/>
                  <a:ext cx="1252545" cy="1588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81" name="ZoneTexte 80"/>
                <p:cNvSpPr txBox="1"/>
                <p:nvPr/>
              </p:nvSpPr>
              <p:spPr>
                <a:xfrm>
                  <a:off x="7084393" y="1488032"/>
                  <a:ext cx="64294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b="1" dirty="0">
                      <a:solidFill>
                        <a:schemeClr val="tx1"/>
                      </a:solidFill>
                    </a:rPr>
                    <a:t>0V</a:t>
                  </a:r>
                </a:p>
              </p:txBody>
            </p:sp>
            <p:sp>
              <p:nvSpPr>
                <p:cNvPr id="82" name="ZoneTexte 81"/>
                <p:cNvSpPr txBox="1"/>
                <p:nvPr/>
              </p:nvSpPr>
              <p:spPr>
                <a:xfrm>
                  <a:off x="7500958" y="1488032"/>
                  <a:ext cx="64294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b="1" dirty="0">
                      <a:solidFill>
                        <a:schemeClr val="tx1"/>
                      </a:solidFill>
                    </a:rPr>
                    <a:t>+5V</a:t>
                  </a:r>
                </a:p>
              </p:txBody>
            </p:sp>
          </p:grpSp>
        </p:grpSp>
        <p:cxnSp>
          <p:nvCxnSpPr>
            <p:cNvPr id="91" name="Connecteur droit 90"/>
            <p:cNvCxnSpPr/>
            <p:nvPr/>
          </p:nvCxnSpPr>
          <p:spPr bwMode="auto">
            <a:xfrm rot="5400000" flipH="1" flipV="1">
              <a:off x="5799940" y="3382168"/>
              <a:ext cx="1587" cy="1114433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oval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2" name="Connecteur droit 91"/>
            <p:cNvCxnSpPr/>
            <p:nvPr/>
          </p:nvCxnSpPr>
          <p:spPr bwMode="auto">
            <a:xfrm rot="5400000">
              <a:off x="4421186" y="3330573"/>
              <a:ext cx="395291" cy="1588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4" name="Connecteur droit 93"/>
            <p:cNvCxnSpPr/>
            <p:nvPr/>
          </p:nvCxnSpPr>
          <p:spPr bwMode="auto">
            <a:xfrm rot="5400000">
              <a:off x="2222484" y="3308348"/>
              <a:ext cx="395291" cy="1587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6" name="Connecteur en angle 95"/>
            <p:cNvCxnSpPr/>
            <p:nvPr/>
          </p:nvCxnSpPr>
          <p:spPr bwMode="auto">
            <a:xfrm>
              <a:off x="2925751" y="3919540"/>
              <a:ext cx="1187458" cy="755655"/>
            </a:xfrm>
            <a:prstGeom prst="bentConnector3">
              <a:avLst>
                <a:gd name="adj1" fmla="val 32007"/>
              </a:avLst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grpSp>
          <p:nvGrpSpPr>
            <p:cNvPr id="8" name="Groupe 98"/>
            <p:cNvGrpSpPr>
              <a:grpSpLocks/>
            </p:cNvGrpSpPr>
            <p:nvPr/>
          </p:nvGrpSpPr>
          <p:grpSpPr bwMode="auto">
            <a:xfrm>
              <a:off x="3937943" y="3136897"/>
              <a:ext cx="250827" cy="396878"/>
              <a:chOff x="2866373" y="1422384"/>
              <a:chExt cx="250827" cy="396878"/>
            </a:xfrm>
          </p:grpSpPr>
          <p:cxnSp>
            <p:nvCxnSpPr>
              <p:cNvPr id="93" name="Connecteur droit 92"/>
              <p:cNvCxnSpPr/>
              <p:nvPr/>
            </p:nvCxnSpPr>
            <p:spPr bwMode="auto">
              <a:xfrm rot="5400000">
                <a:off x="2777318" y="1620029"/>
                <a:ext cx="396878" cy="1588"/>
              </a:xfrm>
              <a:prstGeom prst="lin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97" name="Triangle isocèle 96"/>
              <p:cNvSpPr/>
              <p:nvPr/>
            </p:nvSpPr>
            <p:spPr bwMode="auto">
              <a:xfrm rot="10800000">
                <a:off x="2867013" y="1428734"/>
                <a:ext cx="250827" cy="252415"/>
              </a:xfrm>
              <a:prstGeom prst="triangl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Ellipse 97"/>
              <p:cNvSpPr/>
              <p:nvPr/>
            </p:nvSpPr>
            <p:spPr bwMode="auto">
              <a:xfrm>
                <a:off x="2952739" y="1668449"/>
                <a:ext cx="71439" cy="73026"/>
              </a:xfrm>
              <a:prstGeom prst="ellips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" name="Groupe 99"/>
            <p:cNvGrpSpPr>
              <a:grpSpLocks/>
            </p:cNvGrpSpPr>
            <p:nvPr/>
          </p:nvGrpSpPr>
          <p:grpSpPr bwMode="auto">
            <a:xfrm>
              <a:off x="1729716" y="3113085"/>
              <a:ext cx="252414" cy="395290"/>
              <a:chOff x="2865178" y="1423103"/>
              <a:chExt cx="252414" cy="395290"/>
            </a:xfrm>
          </p:grpSpPr>
          <p:cxnSp>
            <p:nvCxnSpPr>
              <p:cNvPr id="101" name="Connecteur droit 100"/>
              <p:cNvCxnSpPr/>
              <p:nvPr/>
            </p:nvCxnSpPr>
            <p:spPr bwMode="auto">
              <a:xfrm rot="5400000">
                <a:off x="2776917" y="1619954"/>
                <a:ext cx="395290" cy="1587"/>
              </a:xfrm>
              <a:prstGeom prst="lin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102" name="Triangle isocèle 101"/>
              <p:cNvSpPr/>
              <p:nvPr/>
            </p:nvSpPr>
            <p:spPr bwMode="auto">
              <a:xfrm rot="10800000">
                <a:off x="2865818" y="1429453"/>
                <a:ext cx="252414" cy="250827"/>
              </a:xfrm>
              <a:prstGeom prst="triangl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Ellipse 102"/>
              <p:cNvSpPr/>
              <p:nvPr/>
            </p:nvSpPr>
            <p:spPr bwMode="auto">
              <a:xfrm>
                <a:off x="2953131" y="1669167"/>
                <a:ext cx="71439" cy="71439"/>
              </a:xfrm>
              <a:prstGeom prst="ellips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06" name="Text Box 18"/>
          <p:cNvSpPr txBox="1">
            <a:spLocks noChangeArrowheads="1"/>
          </p:cNvSpPr>
          <p:nvPr/>
        </p:nvSpPr>
        <p:spPr bwMode="auto">
          <a:xfrm>
            <a:off x="7715272" y="42842"/>
            <a:ext cx="13684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400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الحل:</a:t>
            </a:r>
            <a:endParaRPr lang="fr-FR" sz="2400" b="1" u="sng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3857620" y="115888"/>
            <a:ext cx="510540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ـ نريد انجاز جامع طارح كامل حسب التمثيل التالي أكمل الربط :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69657" name="Text Box 25"/>
          <p:cNvSpPr txBox="1">
            <a:spLocks noChangeArrowheads="1"/>
          </p:cNvSpPr>
          <p:nvPr/>
        </p:nvSpPr>
        <p:spPr bwMode="auto">
          <a:xfrm>
            <a:off x="7596188" y="1052513"/>
            <a:ext cx="107950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التركيب:</a:t>
            </a:r>
            <a:endParaRPr lang="fr-FR" b="1" u="sng">
              <a:solidFill>
                <a:srgbClr val="0099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e 4"/>
          <p:cNvGrpSpPr>
            <a:grpSpLocks/>
          </p:cNvGrpSpPr>
          <p:nvPr/>
        </p:nvGrpSpPr>
        <p:grpSpPr bwMode="auto">
          <a:xfrm>
            <a:off x="1643063" y="1857375"/>
            <a:ext cx="5072062" cy="2298700"/>
            <a:chOff x="3071802" y="1357298"/>
            <a:chExt cx="5072098" cy="2298306"/>
          </a:xfrm>
        </p:grpSpPr>
        <p:sp>
          <p:nvSpPr>
            <p:cNvPr id="6" name="Rectangle 175"/>
            <p:cNvSpPr>
              <a:spLocks noChangeArrowheads="1"/>
            </p:cNvSpPr>
            <p:nvPr/>
          </p:nvSpPr>
          <p:spPr bwMode="auto">
            <a:xfrm flipH="1">
              <a:off x="5286380" y="2192180"/>
              <a:ext cx="998545" cy="819010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28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fr-FR" sz="2800" b="1" dirty="0"/>
                <a:t>1</a:t>
              </a:r>
              <a:endParaRPr lang="en-US" sz="2800" b="1" dirty="0"/>
            </a:p>
          </p:txBody>
        </p:sp>
        <p:sp>
          <p:nvSpPr>
            <p:cNvPr id="7" name="Line 177"/>
            <p:cNvSpPr>
              <a:spLocks noChangeShapeType="1"/>
            </p:cNvSpPr>
            <p:nvPr/>
          </p:nvSpPr>
          <p:spPr bwMode="auto">
            <a:xfrm flipH="1">
              <a:off x="6297625" y="2582638"/>
              <a:ext cx="37465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 dirty="0"/>
            </a:p>
          </p:txBody>
        </p:sp>
        <p:sp>
          <p:nvSpPr>
            <p:cNvPr id="8" name="Line 179"/>
            <p:cNvSpPr>
              <a:spLocks noChangeShapeType="1"/>
            </p:cNvSpPr>
            <p:nvPr/>
          </p:nvSpPr>
          <p:spPr bwMode="auto">
            <a:xfrm rot="5400000" flipH="1">
              <a:off x="5934113" y="3174674"/>
              <a:ext cx="3237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9" name="Line 180"/>
            <p:cNvSpPr>
              <a:spLocks noChangeShapeType="1"/>
            </p:cNvSpPr>
            <p:nvPr/>
          </p:nvSpPr>
          <p:spPr bwMode="auto">
            <a:xfrm rot="5400000" flipH="1">
              <a:off x="5362609" y="3174674"/>
              <a:ext cx="3237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0" name="Text Box 181"/>
            <p:cNvSpPr txBox="1">
              <a:spLocks noChangeArrowheads="1"/>
            </p:cNvSpPr>
            <p:nvPr/>
          </p:nvSpPr>
          <p:spPr bwMode="auto">
            <a:xfrm flipH="1">
              <a:off x="5941139" y="3274249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S</a:t>
              </a:r>
              <a:r>
                <a:rPr lang="fr-FR" b="1" baseline="-25000" dirty="0">
                  <a:solidFill>
                    <a:srgbClr val="FF0000"/>
                  </a:solidFill>
                </a:rPr>
                <a:t>0</a:t>
              </a:r>
              <a:endParaRPr lang="en-US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 Box 182"/>
            <p:cNvSpPr txBox="1">
              <a:spLocks noChangeArrowheads="1"/>
            </p:cNvSpPr>
            <p:nvPr/>
          </p:nvSpPr>
          <p:spPr bwMode="auto">
            <a:xfrm flipH="1">
              <a:off x="5334010" y="3286124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0000FF"/>
                  </a:solidFill>
                </a:rPr>
                <a:t>C</a:t>
              </a:r>
              <a:r>
                <a:rPr lang="fr-FR" b="1" baseline="-25000" dirty="0">
                  <a:solidFill>
                    <a:srgbClr val="0000FF"/>
                  </a:solidFill>
                </a:rPr>
                <a:t>0</a:t>
              </a:r>
              <a:endParaRPr lang="en-US" b="1" baseline="-25000" dirty="0">
                <a:solidFill>
                  <a:srgbClr val="0000FF"/>
                </a:solidFill>
              </a:endParaRPr>
            </a:p>
          </p:txBody>
        </p:sp>
        <p:grpSp>
          <p:nvGrpSpPr>
            <p:cNvPr id="3" name="Groupe 40"/>
            <p:cNvGrpSpPr>
              <a:grpSpLocks/>
            </p:cNvGrpSpPr>
            <p:nvPr/>
          </p:nvGrpSpPr>
          <p:grpSpPr bwMode="auto">
            <a:xfrm>
              <a:off x="5310260" y="1357298"/>
              <a:ext cx="985247" cy="571504"/>
              <a:chOff x="5357760" y="1476424"/>
              <a:chExt cx="985247" cy="571504"/>
            </a:xfrm>
          </p:grpSpPr>
          <p:sp>
            <p:nvSpPr>
              <p:cNvPr id="29" name="Text Box 183"/>
              <p:cNvSpPr txBox="1">
                <a:spLocks noChangeArrowheads="1"/>
              </p:cNvSpPr>
              <p:nvPr/>
            </p:nvSpPr>
            <p:spPr bwMode="auto">
              <a:xfrm flipH="1">
                <a:off x="5905514" y="1476424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336600"/>
                    </a:solidFill>
                  </a:rPr>
                  <a:t>a</a:t>
                </a:r>
                <a:r>
                  <a:rPr lang="fr-FR" b="1" baseline="-25000" dirty="0">
                    <a:solidFill>
                      <a:srgbClr val="336600"/>
                    </a:solidFill>
                  </a:rPr>
                  <a:t>0</a:t>
                </a:r>
                <a:endParaRPr lang="en-US" b="1" baseline="-25000" dirty="0">
                  <a:solidFill>
                    <a:srgbClr val="336600"/>
                  </a:solidFill>
                </a:endParaRPr>
              </a:p>
            </p:txBody>
          </p:sp>
          <p:sp>
            <p:nvSpPr>
              <p:cNvPr id="30" name="Text Box 184"/>
              <p:cNvSpPr txBox="1">
                <a:spLocks noChangeArrowheads="1"/>
              </p:cNvSpPr>
              <p:nvPr/>
            </p:nvSpPr>
            <p:spPr bwMode="auto">
              <a:xfrm flipH="1">
                <a:off x="5357760" y="1476424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C000"/>
                    </a:solidFill>
                  </a:rPr>
                  <a:t>b</a:t>
                </a:r>
                <a:r>
                  <a:rPr lang="fr-FR" b="1" baseline="-25000" dirty="0">
                    <a:solidFill>
                      <a:srgbClr val="FFC000"/>
                    </a:solidFill>
                  </a:rPr>
                  <a:t>0</a:t>
                </a:r>
                <a:endParaRPr lang="en-US" b="1" baseline="-250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31" name="Line 179"/>
              <p:cNvSpPr>
                <a:spLocks noChangeShapeType="1"/>
              </p:cNvSpPr>
              <p:nvPr/>
            </p:nvSpPr>
            <p:spPr bwMode="auto">
              <a:xfrm rot="5400000" flipH="1">
                <a:off x="5987954" y="1939895"/>
                <a:ext cx="2158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32" name="Line 180"/>
              <p:cNvSpPr>
                <a:spLocks noChangeShapeType="1"/>
              </p:cNvSpPr>
              <p:nvPr/>
            </p:nvSpPr>
            <p:spPr bwMode="auto">
              <a:xfrm rot="5400000" flipH="1">
                <a:off x="5416450" y="1939895"/>
                <a:ext cx="2158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13" name="Rectangle 175"/>
            <p:cNvSpPr>
              <a:spLocks noChangeArrowheads="1"/>
            </p:cNvSpPr>
            <p:nvPr/>
          </p:nvSpPr>
          <p:spPr bwMode="auto">
            <a:xfrm flipH="1">
              <a:off x="3071802" y="2166784"/>
              <a:ext cx="998544" cy="820597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28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fr-FR" sz="2800" b="1" dirty="0"/>
                <a:t>2</a:t>
              </a:r>
              <a:endParaRPr lang="en-US" sz="2800" b="1" dirty="0"/>
            </a:p>
          </p:txBody>
        </p:sp>
        <p:sp>
          <p:nvSpPr>
            <p:cNvPr id="14" name="Line 177"/>
            <p:cNvSpPr>
              <a:spLocks noChangeShapeType="1"/>
            </p:cNvSpPr>
            <p:nvPr/>
          </p:nvSpPr>
          <p:spPr bwMode="auto">
            <a:xfrm flipH="1">
              <a:off x="4083046" y="2558830"/>
              <a:ext cx="37465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 dirty="0"/>
            </a:p>
          </p:txBody>
        </p:sp>
        <p:sp>
          <p:nvSpPr>
            <p:cNvPr id="15" name="Line 179"/>
            <p:cNvSpPr>
              <a:spLocks noChangeShapeType="1"/>
            </p:cNvSpPr>
            <p:nvPr/>
          </p:nvSpPr>
          <p:spPr bwMode="auto">
            <a:xfrm rot="5400000" flipH="1">
              <a:off x="3719536" y="3150866"/>
              <a:ext cx="3237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6" name="Line 180"/>
            <p:cNvSpPr>
              <a:spLocks noChangeShapeType="1"/>
            </p:cNvSpPr>
            <p:nvPr/>
          </p:nvSpPr>
          <p:spPr bwMode="auto">
            <a:xfrm rot="5400000" flipH="1">
              <a:off x="3148031" y="3150866"/>
              <a:ext cx="32379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7" name="Text Box 181"/>
            <p:cNvSpPr txBox="1">
              <a:spLocks noChangeArrowheads="1"/>
            </p:cNvSpPr>
            <p:nvPr/>
          </p:nvSpPr>
          <p:spPr bwMode="auto">
            <a:xfrm flipH="1">
              <a:off x="3726561" y="3250311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S</a:t>
              </a:r>
              <a:r>
                <a:rPr lang="fr-FR" b="1" baseline="-25000" dirty="0">
                  <a:solidFill>
                    <a:srgbClr val="FF0000"/>
                  </a:solidFill>
                </a:rPr>
                <a:t>1</a:t>
              </a:r>
              <a:endParaRPr lang="en-US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8" name="Text Box 182"/>
            <p:cNvSpPr txBox="1">
              <a:spLocks noChangeArrowheads="1"/>
            </p:cNvSpPr>
            <p:nvPr/>
          </p:nvSpPr>
          <p:spPr bwMode="auto">
            <a:xfrm flipH="1">
              <a:off x="3119432" y="3262186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0000FF"/>
                  </a:solidFill>
                </a:rPr>
                <a:t>C</a:t>
              </a:r>
              <a:r>
                <a:rPr lang="fr-FR" b="1" baseline="-25000" dirty="0">
                  <a:solidFill>
                    <a:srgbClr val="0000FF"/>
                  </a:solidFill>
                </a:rPr>
                <a:t>1</a:t>
              </a:r>
              <a:endParaRPr lang="en-US" b="1" baseline="-25000" dirty="0">
                <a:solidFill>
                  <a:srgbClr val="0000FF"/>
                </a:solidFill>
              </a:endParaRPr>
            </a:p>
          </p:txBody>
        </p:sp>
        <p:grpSp>
          <p:nvGrpSpPr>
            <p:cNvPr id="4" name="Groupe 41"/>
            <p:cNvGrpSpPr>
              <a:grpSpLocks/>
            </p:cNvGrpSpPr>
            <p:nvPr/>
          </p:nvGrpSpPr>
          <p:grpSpPr bwMode="auto">
            <a:xfrm>
              <a:off x="3107557" y="1428736"/>
              <a:ext cx="985247" cy="549252"/>
              <a:chOff x="3143182" y="1452486"/>
              <a:chExt cx="985247" cy="549252"/>
            </a:xfrm>
          </p:grpSpPr>
          <p:sp>
            <p:nvSpPr>
              <p:cNvPr id="25" name="Text Box 183"/>
              <p:cNvSpPr txBox="1">
                <a:spLocks noChangeArrowheads="1"/>
              </p:cNvSpPr>
              <p:nvPr/>
            </p:nvSpPr>
            <p:spPr bwMode="auto">
              <a:xfrm flipH="1">
                <a:off x="3690936" y="1452486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336600"/>
                    </a:solidFill>
                  </a:rPr>
                  <a:t>a</a:t>
                </a:r>
                <a:r>
                  <a:rPr lang="fr-FR" b="1" baseline="-25000" dirty="0">
                    <a:solidFill>
                      <a:srgbClr val="336600"/>
                    </a:solidFill>
                  </a:rPr>
                  <a:t>1</a:t>
                </a:r>
                <a:endParaRPr lang="en-US" b="1" baseline="-25000" dirty="0">
                  <a:solidFill>
                    <a:srgbClr val="336600"/>
                  </a:solidFill>
                </a:endParaRPr>
              </a:p>
            </p:txBody>
          </p:sp>
          <p:sp>
            <p:nvSpPr>
              <p:cNvPr id="26" name="Text Box 184"/>
              <p:cNvSpPr txBox="1">
                <a:spLocks noChangeArrowheads="1"/>
              </p:cNvSpPr>
              <p:nvPr/>
            </p:nvSpPr>
            <p:spPr bwMode="auto">
              <a:xfrm flipH="1">
                <a:off x="3143182" y="1452486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C000"/>
                    </a:solidFill>
                  </a:rPr>
                  <a:t>b</a:t>
                </a:r>
                <a:r>
                  <a:rPr lang="fr-FR" b="1" baseline="-25000" dirty="0">
                    <a:solidFill>
                      <a:srgbClr val="FFC000"/>
                    </a:solidFill>
                  </a:rPr>
                  <a:t>1</a:t>
                </a:r>
                <a:endParaRPr lang="en-US" b="1" baseline="-250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27" name="Line 179"/>
              <p:cNvSpPr>
                <a:spLocks noChangeShapeType="1"/>
              </p:cNvSpPr>
              <p:nvPr/>
            </p:nvSpPr>
            <p:spPr bwMode="auto">
              <a:xfrm rot="5400000" flipH="1">
                <a:off x="3774201" y="1893723"/>
                <a:ext cx="2158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28" name="Line 180"/>
              <p:cNvSpPr>
                <a:spLocks noChangeShapeType="1"/>
              </p:cNvSpPr>
              <p:nvPr/>
            </p:nvSpPr>
            <p:spPr bwMode="auto">
              <a:xfrm rot="5400000" flipH="1">
                <a:off x="3202697" y="1893723"/>
                <a:ext cx="215863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grpSp>
          <p:nvGrpSpPr>
            <p:cNvPr id="5" name="Groupe 39"/>
            <p:cNvGrpSpPr>
              <a:grpSpLocks/>
            </p:cNvGrpSpPr>
            <p:nvPr/>
          </p:nvGrpSpPr>
          <p:grpSpPr bwMode="auto">
            <a:xfrm>
              <a:off x="7084393" y="1488032"/>
              <a:ext cx="1059507" cy="1583778"/>
              <a:chOff x="7084393" y="1488032"/>
              <a:chExt cx="1059507" cy="1583778"/>
            </a:xfrm>
          </p:grpSpPr>
          <p:cxnSp>
            <p:nvCxnSpPr>
              <p:cNvPr id="21" name="Connecteur droit 20"/>
              <p:cNvCxnSpPr/>
              <p:nvPr/>
            </p:nvCxnSpPr>
            <p:spPr bwMode="auto">
              <a:xfrm rot="5400000">
                <a:off x="6657308" y="2440581"/>
                <a:ext cx="1260259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 bwMode="auto">
              <a:xfrm rot="5400000">
                <a:off x="7158168" y="2439787"/>
                <a:ext cx="1258672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3" name="ZoneTexte 22"/>
              <p:cNvSpPr txBox="1"/>
              <p:nvPr/>
            </p:nvSpPr>
            <p:spPr>
              <a:xfrm>
                <a:off x="7084393" y="1488032"/>
                <a:ext cx="642942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0V</a:t>
                </a:r>
              </a:p>
            </p:txBody>
          </p:sp>
          <p:sp>
            <p:nvSpPr>
              <p:cNvPr id="24" name="ZoneTexte 23"/>
              <p:cNvSpPr txBox="1"/>
              <p:nvPr/>
            </p:nvSpPr>
            <p:spPr>
              <a:xfrm>
                <a:off x="7500958" y="1488032"/>
                <a:ext cx="642942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9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84"/>
          <p:cNvGrpSpPr>
            <a:grpSpLocks/>
          </p:cNvGrpSpPr>
          <p:nvPr/>
        </p:nvGrpSpPr>
        <p:grpSpPr bwMode="auto">
          <a:xfrm>
            <a:off x="500063" y="500063"/>
            <a:ext cx="5400675" cy="369887"/>
            <a:chOff x="500034" y="500042"/>
            <a:chExt cx="5400675" cy="369332"/>
          </a:xfrm>
        </p:grpSpPr>
        <p:sp>
          <p:nvSpPr>
            <p:cNvPr id="86" name="Text Box 5"/>
            <p:cNvSpPr txBox="1">
              <a:spLocks noChangeArrowheads="1"/>
            </p:cNvSpPr>
            <p:nvPr/>
          </p:nvSpPr>
          <p:spPr bwMode="auto">
            <a:xfrm>
              <a:off x="500034" y="500042"/>
              <a:ext cx="5400675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A – B = </a:t>
              </a:r>
              <a:r>
                <a:rPr lang="fr-FR" b="1" dirty="0">
                  <a:solidFill>
                    <a:srgbClr val="FF0000"/>
                  </a:solidFill>
                </a:rPr>
                <a:t>A + B + 1 </a:t>
              </a:r>
              <a:r>
                <a:rPr lang="en-US" b="1" dirty="0">
                  <a:solidFill>
                    <a:schemeClr val="tx1"/>
                  </a:solidFill>
                </a:rPr>
                <a:t>( complement à 2) (</a:t>
              </a:r>
              <a:r>
                <a:rPr lang="ar-DZ" b="1" dirty="0">
                  <a:solidFill>
                    <a:schemeClr val="tx1"/>
                  </a:solidFill>
                </a:rPr>
                <a:t>مكمل 2</a:t>
              </a:r>
              <a:r>
                <a:rPr lang="en-US" b="1" dirty="0">
                  <a:solidFill>
                    <a:schemeClr val="tx1"/>
                  </a:solidFill>
                </a:rPr>
                <a:t>)</a:t>
              </a:r>
              <a:endParaRPr lang="en-US" b="1" dirty="0"/>
            </a:p>
          </p:txBody>
        </p:sp>
        <p:sp>
          <p:nvSpPr>
            <p:cNvPr id="87" name="Line 6"/>
            <p:cNvSpPr>
              <a:spLocks noChangeShapeType="1"/>
            </p:cNvSpPr>
            <p:nvPr/>
          </p:nvSpPr>
          <p:spPr bwMode="auto">
            <a:xfrm>
              <a:off x="1833534" y="544425"/>
              <a:ext cx="14446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3" name="Groupe 87"/>
          <p:cNvGrpSpPr>
            <a:grpSpLocks/>
          </p:cNvGrpSpPr>
          <p:nvPr/>
        </p:nvGrpSpPr>
        <p:grpSpPr bwMode="auto">
          <a:xfrm>
            <a:off x="476250" y="1268413"/>
            <a:ext cx="3357563" cy="366712"/>
            <a:chOff x="476284" y="1268413"/>
            <a:chExt cx="3357586" cy="366712"/>
          </a:xfrm>
        </p:grpSpPr>
        <p:sp>
          <p:nvSpPr>
            <p:cNvPr id="89" name="Text Box 8"/>
            <p:cNvSpPr txBox="1">
              <a:spLocks noChangeArrowheads="1"/>
            </p:cNvSpPr>
            <p:nvPr/>
          </p:nvSpPr>
          <p:spPr bwMode="auto">
            <a:xfrm>
              <a:off x="476284" y="1268413"/>
              <a:ext cx="3357586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1) B </a:t>
              </a:r>
              <a:r>
                <a:rPr lang="fr-FR" b="1" dirty="0">
                  <a:solidFill>
                    <a:srgbClr val="FF0000"/>
                  </a:solidFill>
                  <a:sym typeface="Symbol" pitchFamily="18" charset="2"/>
                </a:rPr>
                <a:t> B </a:t>
              </a: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→ B              </a:t>
              </a:r>
              <a:r>
                <a:rPr lang="fr-FR" b="1" dirty="0">
                  <a:solidFill>
                    <a:srgbClr val="FF0000"/>
                  </a:solidFill>
                  <a:sym typeface="Symbol" pitchFamily="18" charset="2"/>
                </a:rPr>
                <a:t>B</a:t>
              </a: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 </a:t>
              </a:r>
            </a:p>
          </p:txBody>
        </p:sp>
        <p:sp>
          <p:nvSpPr>
            <p:cNvPr id="90" name="Line 10"/>
            <p:cNvSpPr>
              <a:spLocks noChangeShapeType="1"/>
            </p:cNvSpPr>
            <p:nvPr/>
          </p:nvSpPr>
          <p:spPr bwMode="auto">
            <a:xfrm>
              <a:off x="2090783" y="1465263"/>
              <a:ext cx="755655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91" name="AutoShape 11"/>
            <p:cNvSpPr>
              <a:spLocks noChangeArrowheads="1"/>
            </p:cNvSpPr>
            <p:nvPr/>
          </p:nvSpPr>
          <p:spPr bwMode="auto">
            <a:xfrm rot="5400000">
              <a:off x="2297954" y="1353343"/>
              <a:ext cx="287337" cy="206376"/>
            </a:xfrm>
            <a:prstGeom prst="triangle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92" name="Oval 12"/>
            <p:cNvSpPr>
              <a:spLocks noChangeArrowheads="1"/>
            </p:cNvSpPr>
            <p:nvPr/>
          </p:nvSpPr>
          <p:spPr bwMode="auto">
            <a:xfrm>
              <a:off x="2524173" y="1422400"/>
              <a:ext cx="71438" cy="73025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93" name="Line 13"/>
            <p:cNvSpPr>
              <a:spLocks noChangeShapeType="1"/>
            </p:cNvSpPr>
            <p:nvPr/>
          </p:nvSpPr>
          <p:spPr bwMode="auto">
            <a:xfrm>
              <a:off x="1331953" y="1309688"/>
              <a:ext cx="1444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94" name="Line 14"/>
            <p:cNvSpPr>
              <a:spLocks noChangeShapeType="1"/>
            </p:cNvSpPr>
            <p:nvPr/>
          </p:nvSpPr>
          <p:spPr bwMode="auto">
            <a:xfrm>
              <a:off x="2916289" y="1301750"/>
              <a:ext cx="1444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4" name="Groupe 94"/>
          <p:cNvGrpSpPr>
            <a:grpSpLocks/>
          </p:cNvGrpSpPr>
          <p:nvPr/>
        </p:nvGrpSpPr>
        <p:grpSpPr bwMode="auto">
          <a:xfrm>
            <a:off x="417513" y="1857375"/>
            <a:ext cx="5226050" cy="369888"/>
            <a:chOff x="417963" y="1857364"/>
            <a:chExt cx="5225607" cy="369332"/>
          </a:xfrm>
        </p:grpSpPr>
        <p:sp>
          <p:nvSpPr>
            <p:cNvPr id="96" name="Text Box 16"/>
            <p:cNvSpPr txBox="1">
              <a:spLocks noChangeArrowheads="1"/>
            </p:cNvSpPr>
            <p:nvPr/>
          </p:nvSpPr>
          <p:spPr bwMode="auto">
            <a:xfrm>
              <a:off x="417963" y="1857364"/>
              <a:ext cx="5225607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  <a:defRPr/>
              </a:pPr>
              <a:r>
                <a:rPr lang="ar-DZ" b="1" dirty="0">
                  <a:solidFill>
                    <a:schemeClr val="tx1"/>
                  </a:solidFill>
                  <a:cs typeface="Arabic Transparent" pitchFamily="2" charset="-78"/>
                </a:rPr>
                <a:t>هذا يعني أن يكون الاحتفاظ الأول </a:t>
              </a:r>
              <a:r>
                <a:rPr lang="fr-FR" b="1" dirty="0">
                  <a:solidFill>
                    <a:schemeClr val="tx1"/>
                  </a:solidFill>
                  <a:cs typeface="Arabic Transparent" pitchFamily="2" charset="-78"/>
                </a:rPr>
                <a:t> C0</a:t>
              </a:r>
              <a:r>
                <a:rPr lang="ar-DZ" b="1" dirty="0">
                  <a:solidFill>
                    <a:schemeClr val="tx1"/>
                  </a:solidFill>
                  <a:cs typeface="Arabic Transparent" pitchFamily="2" charset="-78"/>
                </a:rPr>
                <a:t> يساوي ”1“    </a:t>
              </a:r>
              <a:r>
                <a:rPr lang="fr-FR" b="1" dirty="0">
                  <a:solidFill>
                    <a:srgbClr val="FF0000"/>
                  </a:solidFill>
                  <a:cs typeface="Arabic Transparent" pitchFamily="2" charset="-78"/>
                </a:rPr>
                <a:t>2) B + 1</a:t>
              </a:r>
              <a:endParaRPr lang="en-US" b="1" dirty="0">
                <a:solidFill>
                  <a:schemeClr val="tx1"/>
                </a:solidFill>
                <a:cs typeface="Arabic Transparent" pitchFamily="2" charset="-78"/>
              </a:endParaRPr>
            </a:p>
          </p:txBody>
        </p:sp>
        <p:sp>
          <p:nvSpPr>
            <p:cNvPr id="97" name="Line 17"/>
            <p:cNvSpPr>
              <a:spLocks noChangeShapeType="1"/>
            </p:cNvSpPr>
            <p:nvPr/>
          </p:nvSpPr>
          <p:spPr bwMode="auto">
            <a:xfrm>
              <a:off x="860837" y="1857364"/>
              <a:ext cx="1428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98" name="Text Box 18"/>
          <p:cNvSpPr txBox="1">
            <a:spLocks noChangeArrowheads="1"/>
          </p:cNvSpPr>
          <p:nvPr/>
        </p:nvSpPr>
        <p:spPr bwMode="auto">
          <a:xfrm>
            <a:off x="7715272" y="42842"/>
            <a:ext cx="1368425" cy="45720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400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الحل:</a:t>
            </a:r>
            <a:endParaRPr lang="fr-FR" sz="2400" b="1" u="sng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5" name="Groupe 98"/>
          <p:cNvGrpSpPr>
            <a:grpSpLocks/>
          </p:cNvGrpSpPr>
          <p:nvPr/>
        </p:nvGrpSpPr>
        <p:grpSpPr bwMode="auto">
          <a:xfrm>
            <a:off x="71438" y="2717800"/>
            <a:ext cx="1030287" cy="1127125"/>
            <a:chOff x="71438" y="2717800"/>
            <a:chExt cx="1030287" cy="1127125"/>
          </a:xfrm>
        </p:grpSpPr>
        <p:sp>
          <p:nvSpPr>
            <p:cNvPr id="59483" name="AutoShape 22"/>
            <p:cNvSpPr>
              <a:spLocks noChangeArrowheads="1"/>
            </p:cNvSpPr>
            <p:nvPr/>
          </p:nvSpPr>
          <p:spPr bwMode="auto">
            <a:xfrm>
              <a:off x="584200" y="3030538"/>
              <a:ext cx="287338" cy="144462"/>
            </a:xfrm>
            <a:prstGeom prst="rightArrow">
              <a:avLst>
                <a:gd name="adj1" fmla="val 50000"/>
                <a:gd name="adj2" fmla="val 49726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grpSp>
          <p:nvGrpSpPr>
            <p:cNvPr id="6" name="Group 30"/>
            <p:cNvGrpSpPr>
              <a:grpSpLocks/>
            </p:cNvGrpSpPr>
            <p:nvPr/>
          </p:nvGrpSpPr>
          <p:grpSpPr bwMode="auto">
            <a:xfrm>
              <a:off x="71438" y="2717803"/>
              <a:ext cx="1030287" cy="1127126"/>
              <a:chOff x="63" y="2123"/>
              <a:chExt cx="649" cy="710"/>
            </a:xfrm>
          </p:grpSpPr>
          <p:grpSp>
            <p:nvGrpSpPr>
              <p:cNvPr id="7" name="Group 31"/>
              <p:cNvGrpSpPr>
                <a:grpSpLocks/>
              </p:cNvGrpSpPr>
              <p:nvPr/>
            </p:nvGrpSpPr>
            <p:grpSpPr bwMode="auto">
              <a:xfrm>
                <a:off x="65" y="2123"/>
                <a:ext cx="647" cy="491"/>
                <a:chOff x="449" y="2069"/>
                <a:chExt cx="647" cy="491"/>
              </a:xfrm>
            </p:grpSpPr>
            <p:sp>
              <p:nvSpPr>
                <p:cNvPr id="59489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461" y="2069"/>
                  <a:ext cx="635" cy="4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  3</a:t>
                  </a:r>
                </a:p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  </a:t>
                  </a:r>
                  <a:r>
                    <a:rPr lang="fr-FR" b="1">
                      <a:solidFill>
                        <a:srgbClr val="0000FF"/>
                      </a:solidFill>
                    </a:rPr>
                    <a:t>1</a:t>
                  </a:r>
                </a:p>
              </p:txBody>
            </p:sp>
            <p:sp>
              <p:nvSpPr>
                <p:cNvPr id="59490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449" y="2193"/>
                  <a:ext cx="27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-</a:t>
                  </a:r>
                </a:p>
              </p:txBody>
            </p:sp>
          </p:grpSp>
          <p:grpSp>
            <p:nvGrpSpPr>
              <p:cNvPr id="8" name="Group 34"/>
              <p:cNvGrpSpPr>
                <a:grpSpLocks/>
              </p:cNvGrpSpPr>
              <p:nvPr/>
            </p:nvGrpSpPr>
            <p:grpSpPr bwMode="auto">
              <a:xfrm>
                <a:off x="63" y="2602"/>
                <a:ext cx="399" cy="231"/>
                <a:chOff x="394" y="3158"/>
                <a:chExt cx="399" cy="231"/>
              </a:xfrm>
            </p:grpSpPr>
            <p:sp>
              <p:nvSpPr>
                <p:cNvPr id="59487" name="Line 35"/>
                <p:cNvSpPr>
                  <a:spLocks noChangeShapeType="1"/>
                </p:cNvSpPr>
                <p:nvPr/>
              </p:nvSpPr>
              <p:spPr bwMode="auto">
                <a:xfrm>
                  <a:off x="476" y="3203"/>
                  <a:ext cx="317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b="1"/>
                </a:p>
              </p:txBody>
            </p:sp>
            <p:sp>
              <p:nvSpPr>
                <p:cNvPr id="59488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394" y="3158"/>
                  <a:ext cx="22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=</a:t>
                  </a:r>
                </a:p>
              </p:txBody>
            </p:sp>
          </p:grpSp>
        </p:grpSp>
      </p:grpSp>
      <p:grpSp>
        <p:nvGrpSpPr>
          <p:cNvPr id="9" name="Group 37"/>
          <p:cNvGrpSpPr>
            <a:grpSpLocks/>
          </p:cNvGrpSpPr>
          <p:nvPr/>
        </p:nvGrpSpPr>
        <p:grpSpPr bwMode="auto">
          <a:xfrm>
            <a:off x="898525" y="2724150"/>
            <a:ext cx="1090613" cy="1098550"/>
            <a:chOff x="1467" y="2115"/>
            <a:chExt cx="687" cy="692"/>
          </a:xfrm>
        </p:grpSpPr>
        <p:grpSp>
          <p:nvGrpSpPr>
            <p:cNvPr id="10" name="Group 38"/>
            <p:cNvGrpSpPr>
              <a:grpSpLocks/>
            </p:cNvGrpSpPr>
            <p:nvPr/>
          </p:nvGrpSpPr>
          <p:grpSpPr bwMode="auto">
            <a:xfrm>
              <a:off x="1467" y="2115"/>
              <a:ext cx="687" cy="491"/>
              <a:chOff x="424" y="2069"/>
              <a:chExt cx="687" cy="491"/>
            </a:xfrm>
          </p:grpSpPr>
          <p:sp>
            <p:nvSpPr>
              <p:cNvPr id="59481" name="Text Box 39"/>
              <p:cNvSpPr txBox="1">
                <a:spLocks noChangeArrowheads="1"/>
              </p:cNvSpPr>
              <p:nvPr/>
            </p:nvSpPr>
            <p:spPr bwMode="auto">
              <a:xfrm>
                <a:off x="476" y="2069"/>
                <a:ext cx="635" cy="4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  1 1</a:t>
                </a:r>
              </a:p>
              <a:p>
                <a:pPr>
                  <a:spcBef>
                    <a:spcPct val="50000"/>
                  </a:spcBef>
                </a:pPr>
                <a:r>
                  <a:rPr lang="fr-FR" b="1"/>
                  <a:t>  </a:t>
                </a:r>
                <a:r>
                  <a:rPr lang="fr-FR" b="1">
                    <a:solidFill>
                      <a:srgbClr val="0000FF"/>
                    </a:solidFill>
                  </a:rPr>
                  <a:t>0 1</a:t>
                </a:r>
              </a:p>
            </p:txBody>
          </p:sp>
          <p:sp>
            <p:nvSpPr>
              <p:cNvPr id="59482" name="Text Box 40"/>
              <p:cNvSpPr txBox="1">
                <a:spLocks noChangeArrowheads="1"/>
              </p:cNvSpPr>
              <p:nvPr/>
            </p:nvSpPr>
            <p:spPr bwMode="auto">
              <a:xfrm>
                <a:off x="424" y="2193"/>
                <a:ext cx="27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-</a:t>
                </a:r>
              </a:p>
            </p:txBody>
          </p:sp>
        </p:grpSp>
        <p:grpSp>
          <p:nvGrpSpPr>
            <p:cNvPr id="11" name="Group 41"/>
            <p:cNvGrpSpPr>
              <a:grpSpLocks/>
            </p:cNvGrpSpPr>
            <p:nvPr/>
          </p:nvGrpSpPr>
          <p:grpSpPr bwMode="auto">
            <a:xfrm>
              <a:off x="1520" y="2574"/>
              <a:ext cx="446" cy="233"/>
              <a:chOff x="370" y="3158"/>
              <a:chExt cx="446" cy="233"/>
            </a:xfrm>
          </p:grpSpPr>
          <p:sp>
            <p:nvSpPr>
              <p:cNvPr id="59479" name="Line 42"/>
              <p:cNvSpPr>
                <a:spLocks noChangeShapeType="1"/>
              </p:cNvSpPr>
              <p:nvPr/>
            </p:nvSpPr>
            <p:spPr bwMode="auto">
              <a:xfrm>
                <a:off x="476" y="3203"/>
                <a:ext cx="34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b="1"/>
              </a:p>
            </p:txBody>
          </p:sp>
          <p:sp>
            <p:nvSpPr>
              <p:cNvPr id="59480" name="Text Box 43"/>
              <p:cNvSpPr txBox="1">
                <a:spLocks noChangeArrowheads="1"/>
              </p:cNvSpPr>
              <p:nvPr/>
            </p:nvSpPr>
            <p:spPr bwMode="auto">
              <a:xfrm>
                <a:off x="370" y="3158"/>
                <a:ext cx="409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=</a:t>
                </a:r>
              </a:p>
            </p:txBody>
          </p:sp>
        </p:grpSp>
      </p:grpSp>
      <p:sp>
        <p:nvSpPr>
          <p:cNvPr id="121" name="AutoShape 49"/>
          <p:cNvSpPr>
            <a:spLocks noChangeArrowheads="1"/>
          </p:cNvSpPr>
          <p:nvPr/>
        </p:nvSpPr>
        <p:spPr bwMode="auto">
          <a:xfrm>
            <a:off x="7143768" y="3214686"/>
            <a:ext cx="1571636" cy="357190"/>
          </a:xfrm>
          <a:prstGeom prst="wedgeRoundRectCallout">
            <a:avLst>
              <a:gd name="adj1" fmla="val -103429"/>
              <a:gd name="adj2" fmla="val 325125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الربط مع المولد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12" name="Groupe 121"/>
          <p:cNvGrpSpPr>
            <a:grpSpLocks/>
          </p:cNvGrpSpPr>
          <p:nvPr/>
        </p:nvGrpSpPr>
        <p:grpSpPr bwMode="auto">
          <a:xfrm>
            <a:off x="1714500" y="2662238"/>
            <a:ext cx="1489075" cy="1147762"/>
            <a:chOff x="1714500" y="2662238"/>
            <a:chExt cx="1489075" cy="1147762"/>
          </a:xfrm>
        </p:grpSpPr>
        <p:sp>
          <p:nvSpPr>
            <p:cNvPr id="59467" name="AutoShape 21"/>
            <p:cNvSpPr>
              <a:spLocks noChangeArrowheads="1"/>
            </p:cNvSpPr>
            <p:nvPr/>
          </p:nvSpPr>
          <p:spPr bwMode="auto">
            <a:xfrm>
              <a:off x="1714500" y="3005138"/>
              <a:ext cx="287338" cy="144462"/>
            </a:xfrm>
            <a:prstGeom prst="rightArrow">
              <a:avLst>
                <a:gd name="adj1" fmla="val 50000"/>
                <a:gd name="adj2" fmla="val 49726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grpSp>
          <p:nvGrpSpPr>
            <p:cNvPr id="13" name="Group 23"/>
            <p:cNvGrpSpPr>
              <a:grpSpLocks/>
            </p:cNvGrpSpPr>
            <p:nvPr/>
          </p:nvGrpSpPr>
          <p:grpSpPr bwMode="auto">
            <a:xfrm>
              <a:off x="2147888" y="2674938"/>
              <a:ext cx="1055687" cy="1135062"/>
              <a:chOff x="633" y="2084"/>
              <a:chExt cx="665" cy="715"/>
            </a:xfrm>
          </p:grpSpPr>
          <p:grpSp>
            <p:nvGrpSpPr>
              <p:cNvPr id="14" name="Group 24"/>
              <p:cNvGrpSpPr>
                <a:grpSpLocks/>
              </p:cNvGrpSpPr>
              <p:nvPr/>
            </p:nvGrpSpPr>
            <p:grpSpPr bwMode="auto">
              <a:xfrm>
                <a:off x="635" y="2084"/>
                <a:ext cx="663" cy="491"/>
                <a:chOff x="902" y="2795"/>
                <a:chExt cx="663" cy="491"/>
              </a:xfrm>
            </p:grpSpPr>
            <p:sp>
              <p:nvSpPr>
                <p:cNvPr id="59475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930" y="2795"/>
                  <a:ext cx="635" cy="4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  a</a:t>
                  </a:r>
                  <a:r>
                    <a:rPr lang="fr-FR" sz="1200" b="1"/>
                    <a:t>1</a:t>
                  </a:r>
                  <a:r>
                    <a:rPr lang="fr-FR" b="1"/>
                    <a:t>   a</a:t>
                  </a:r>
                  <a:r>
                    <a:rPr lang="fr-FR" sz="1200" b="1"/>
                    <a:t>0</a:t>
                  </a:r>
                  <a:endParaRPr lang="fr-FR" b="1"/>
                </a:p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  </a:t>
                  </a:r>
                  <a:r>
                    <a:rPr lang="fr-FR" b="1">
                      <a:solidFill>
                        <a:srgbClr val="0000FF"/>
                      </a:solidFill>
                    </a:rPr>
                    <a:t>b</a:t>
                  </a:r>
                  <a:r>
                    <a:rPr lang="fr-FR" sz="1200" b="1">
                      <a:solidFill>
                        <a:srgbClr val="0000FF"/>
                      </a:solidFill>
                    </a:rPr>
                    <a:t>1 </a:t>
                  </a:r>
                  <a:r>
                    <a:rPr lang="fr-FR" b="1">
                      <a:solidFill>
                        <a:srgbClr val="0000FF"/>
                      </a:solidFill>
                    </a:rPr>
                    <a:t>  b</a:t>
                  </a:r>
                  <a:r>
                    <a:rPr lang="fr-FR" sz="1200" b="1">
                      <a:solidFill>
                        <a:srgbClr val="0000FF"/>
                      </a:solidFill>
                    </a:rPr>
                    <a:t>0</a:t>
                  </a:r>
                </a:p>
              </p:txBody>
            </p:sp>
            <p:sp>
              <p:nvSpPr>
                <p:cNvPr id="59476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902" y="2912"/>
                  <a:ext cx="27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-</a:t>
                  </a:r>
                </a:p>
              </p:txBody>
            </p:sp>
          </p:grpSp>
          <p:grpSp>
            <p:nvGrpSpPr>
              <p:cNvPr id="15" name="Group 27"/>
              <p:cNvGrpSpPr>
                <a:grpSpLocks/>
              </p:cNvGrpSpPr>
              <p:nvPr/>
            </p:nvGrpSpPr>
            <p:grpSpPr bwMode="auto">
              <a:xfrm>
                <a:off x="633" y="2568"/>
                <a:ext cx="586" cy="231"/>
                <a:chOff x="297" y="3158"/>
                <a:chExt cx="586" cy="231"/>
              </a:xfrm>
            </p:grpSpPr>
            <p:sp>
              <p:nvSpPr>
                <p:cNvPr id="59473" name="Line 28"/>
                <p:cNvSpPr>
                  <a:spLocks noChangeShapeType="1"/>
                </p:cNvSpPr>
                <p:nvPr/>
              </p:nvSpPr>
              <p:spPr bwMode="auto">
                <a:xfrm>
                  <a:off x="429" y="3203"/>
                  <a:ext cx="454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b="1"/>
                </a:p>
              </p:txBody>
            </p:sp>
            <p:sp>
              <p:nvSpPr>
                <p:cNvPr id="59474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7" y="3158"/>
                  <a:ext cx="22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=</a:t>
                  </a:r>
                </a:p>
              </p:txBody>
            </p:sp>
          </p:grpSp>
        </p:grpSp>
        <p:sp>
          <p:nvSpPr>
            <p:cNvPr id="59469" name="Rectangle 121"/>
            <p:cNvSpPr>
              <a:spLocks noChangeArrowheads="1"/>
            </p:cNvSpPr>
            <p:nvPr/>
          </p:nvSpPr>
          <p:spPr bwMode="auto">
            <a:xfrm>
              <a:off x="2768600" y="2662238"/>
              <a:ext cx="285750" cy="78581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59470" name="Rectangle 122"/>
            <p:cNvSpPr>
              <a:spLocks noChangeArrowheads="1"/>
            </p:cNvSpPr>
            <p:nvPr/>
          </p:nvSpPr>
          <p:spPr bwMode="auto">
            <a:xfrm>
              <a:off x="2374900" y="2662238"/>
              <a:ext cx="285750" cy="78581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</p:grpSp>
      <p:grpSp>
        <p:nvGrpSpPr>
          <p:cNvPr id="16" name="Groupe 132"/>
          <p:cNvGrpSpPr>
            <a:grpSpLocks/>
          </p:cNvGrpSpPr>
          <p:nvPr/>
        </p:nvGrpSpPr>
        <p:grpSpPr bwMode="auto">
          <a:xfrm>
            <a:off x="3355975" y="2630488"/>
            <a:ext cx="1347788" cy="1147762"/>
            <a:chOff x="3355975" y="2630488"/>
            <a:chExt cx="1347788" cy="1147762"/>
          </a:xfrm>
        </p:grpSpPr>
        <p:sp>
          <p:nvSpPr>
            <p:cNvPr id="59457" name="AutoShape 21"/>
            <p:cNvSpPr>
              <a:spLocks noChangeArrowheads="1"/>
            </p:cNvSpPr>
            <p:nvPr/>
          </p:nvSpPr>
          <p:spPr bwMode="auto">
            <a:xfrm>
              <a:off x="3355975" y="2973388"/>
              <a:ext cx="287338" cy="144462"/>
            </a:xfrm>
            <a:prstGeom prst="rightArrow">
              <a:avLst>
                <a:gd name="adj1" fmla="val 50000"/>
                <a:gd name="adj2" fmla="val 49726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grpSp>
          <p:nvGrpSpPr>
            <p:cNvPr id="17" name="Group 23"/>
            <p:cNvGrpSpPr>
              <a:grpSpLocks/>
            </p:cNvGrpSpPr>
            <p:nvPr/>
          </p:nvGrpSpPr>
          <p:grpSpPr bwMode="auto">
            <a:xfrm>
              <a:off x="3648075" y="2643188"/>
              <a:ext cx="1055688" cy="1135062"/>
              <a:chOff x="633" y="2084"/>
              <a:chExt cx="665" cy="715"/>
            </a:xfrm>
          </p:grpSpPr>
          <p:sp>
            <p:nvSpPr>
              <p:cNvPr id="59463" name="Text Box 25"/>
              <p:cNvSpPr txBox="1">
                <a:spLocks noChangeArrowheads="1"/>
              </p:cNvSpPr>
              <p:nvPr/>
            </p:nvSpPr>
            <p:spPr bwMode="auto">
              <a:xfrm>
                <a:off x="663" y="2084"/>
                <a:ext cx="635" cy="49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  a</a:t>
                </a:r>
                <a:r>
                  <a:rPr lang="fr-FR" sz="1200" b="1"/>
                  <a:t>1</a:t>
                </a:r>
                <a:r>
                  <a:rPr lang="fr-FR" b="1"/>
                  <a:t>   a</a:t>
                </a:r>
                <a:r>
                  <a:rPr lang="fr-FR" sz="1200" b="1"/>
                  <a:t>0</a:t>
                </a:r>
                <a:endParaRPr lang="fr-FR" b="1"/>
              </a:p>
              <a:p>
                <a:pPr>
                  <a:spcBef>
                    <a:spcPct val="50000"/>
                  </a:spcBef>
                </a:pPr>
                <a:r>
                  <a:rPr lang="fr-FR" b="1"/>
                  <a:t>  </a:t>
                </a:r>
                <a:r>
                  <a:rPr lang="fr-FR" b="1">
                    <a:solidFill>
                      <a:srgbClr val="0000FF"/>
                    </a:solidFill>
                  </a:rPr>
                  <a:t>b</a:t>
                </a:r>
                <a:r>
                  <a:rPr lang="fr-FR" sz="1200" b="1">
                    <a:solidFill>
                      <a:srgbClr val="0000FF"/>
                    </a:solidFill>
                  </a:rPr>
                  <a:t>1 </a:t>
                </a:r>
                <a:r>
                  <a:rPr lang="fr-FR" b="1">
                    <a:solidFill>
                      <a:srgbClr val="0000FF"/>
                    </a:solidFill>
                  </a:rPr>
                  <a:t>  b</a:t>
                </a:r>
                <a:r>
                  <a:rPr lang="fr-FR" sz="1200" b="1">
                    <a:solidFill>
                      <a:srgbClr val="0000FF"/>
                    </a:solidFill>
                  </a:rPr>
                  <a:t>0</a:t>
                </a:r>
              </a:p>
            </p:txBody>
          </p:sp>
          <p:grpSp>
            <p:nvGrpSpPr>
              <p:cNvPr id="18" name="Group 27"/>
              <p:cNvGrpSpPr>
                <a:grpSpLocks/>
              </p:cNvGrpSpPr>
              <p:nvPr/>
            </p:nvGrpSpPr>
            <p:grpSpPr bwMode="auto">
              <a:xfrm>
                <a:off x="633" y="2568"/>
                <a:ext cx="586" cy="231"/>
                <a:chOff x="297" y="3158"/>
                <a:chExt cx="586" cy="231"/>
              </a:xfrm>
            </p:grpSpPr>
            <p:sp>
              <p:nvSpPr>
                <p:cNvPr id="59465" name="Line 28"/>
                <p:cNvSpPr>
                  <a:spLocks noChangeShapeType="1"/>
                </p:cNvSpPr>
                <p:nvPr/>
              </p:nvSpPr>
              <p:spPr bwMode="auto">
                <a:xfrm>
                  <a:off x="429" y="3203"/>
                  <a:ext cx="454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 b="1"/>
                </a:p>
              </p:txBody>
            </p:sp>
            <p:sp>
              <p:nvSpPr>
                <p:cNvPr id="59466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297" y="3158"/>
                  <a:ext cx="226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fr-FR" b="1"/>
                    <a:t>=</a:t>
                  </a:r>
                </a:p>
              </p:txBody>
            </p:sp>
          </p:grpSp>
        </p:grpSp>
        <p:sp>
          <p:nvSpPr>
            <p:cNvPr id="59459" name="Rectangle 164"/>
            <p:cNvSpPr>
              <a:spLocks noChangeArrowheads="1"/>
            </p:cNvSpPr>
            <p:nvPr/>
          </p:nvSpPr>
          <p:spPr bwMode="auto">
            <a:xfrm>
              <a:off x="4268788" y="2630488"/>
              <a:ext cx="285750" cy="78581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59460" name="Rectangle 165"/>
            <p:cNvSpPr>
              <a:spLocks noChangeArrowheads="1"/>
            </p:cNvSpPr>
            <p:nvPr/>
          </p:nvSpPr>
          <p:spPr bwMode="auto">
            <a:xfrm>
              <a:off x="3875088" y="2630488"/>
              <a:ext cx="285750" cy="78581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38" name="Line 17"/>
            <p:cNvSpPr>
              <a:spLocks noChangeShapeType="1"/>
            </p:cNvSpPr>
            <p:nvPr/>
          </p:nvSpPr>
          <p:spPr bwMode="auto">
            <a:xfrm>
              <a:off x="4311650" y="3090863"/>
              <a:ext cx="1428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39" name="Line 17"/>
            <p:cNvSpPr>
              <a:spLocks noChangeShapeType="1"/>
            </p:cNvSpPr>
            <p:nvPr/>
          </p:nvSpPr>
          <p:spPr bwMode="auto">
            <a:xfrm>
              <a:off x="3922713" y="3078163"/>
              <a:ext cx="1428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9" name="Groupe 143"/>
          <p:cNvGrpSpPr>
            <a:grpSpLocks/>
          </p:cNvGrpSpPr>
          <p:nvPr/>
        </p:nvGrpSpPr>
        <p:grpSpPr bwMode="auto">
          <a:xfrm>
            <a:off x="4857750" y="2428875"/>
            <a:ext cx="1922463" cy="2013059"/>
            <a:chOff x="4724400" y="2297113"/>
            <a:chExt cx="1922463" cy="2012361"/>
          </a:xfrm>
        </p:grpSpPr>
        <p:sp>
          <p:nvSpPr>
            <p:cNvPr id="59443" name="AutoShape 21"/>
            <p:cNvSpPr>
              <a:spLocks noChangeArrowheads="1"/>
            </p:cNvSpPr>
            <p:nvPr/>
          </p:nvSpPr>
          <p:spPr bwMode="auto">
            <a:xfrm>
              <a:off x="4724400" y="2981325"/>
              <a:ext cx="287338" cy="144463"/>
            </a:xfrm>
            <a:prstGeom prst="rightArrow">
              <a:avLst>
                <a:gd name="adj1" fmla="val 50000"/>
                <a:gd name="adj2" fmla="val 49725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sp>
          <p:nvSpPr>
            <p:cNvPr id="59444" name="Text Box 25"/>
            <p:cNvSpPr txBox="1">
              <a:spLocks noChangeArrowheads="1"/>
            </p:cNvSpPr>
            <p:nvPr/>
          </p:nvSpPr>
          <p:spPr bwMode="auto">
            <a:xfrm>
              <a:off x="5349875" y="2651125"/>
              <a:ext cx="1008063" cy="14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/>
                <a:t>  a</a:t>
              </a:r>
              <a:r>
                <a:rPr lang="fr-FR" sz="1200" b="1"/>
                <a:t>1</a:t>
              </a:r>
              <a:r>
                <a:rPr lang="fr-FR" b="1"/>
                <a:t>   a</a:t>
              </a:r>
              <a:r>
                <a:rPr lang="fr-FR" sz="1200" b="1"/>
                <a:t>0</a:t>
              </a:r>
              <a:endParaRPr lang="fr-FR" b="1"/>
            </a:p>
            <a:p>
              <a:pPr>
                <a:spcBef>
                  <a:spcPct val="50000"/>
                </a:spcBef>
              </a:pPr>
              <a:r>
                <a:rPr lang="fr-FR" b="1"/>
                <a:t>  </a:t>
              </a:r>
              <a:r>
                <a:rPr lang="fr-FR" b="1">
                  <a:solidFill>
                    <a:srgbClr val="0000FF"/>
                  </a:solidFill>
                </a:rPr>
                <a:t>b</a:t>
              </a:r>
              <a:r>
                <a:rPr lang="ar-DZ" sz="1400" b="1">
                  <a:solidFill>
                    <a:srgbClr val="0000FF"/>
                  </a:solidFill>
                </a:rPr>
                <a:t>1</a:t>
              </a:r>
              <a:r>
                <a:rPr lang="fr-FR" sz="1200" b="1">
                  <a:solidFill>
                    <a:srgbClr val="0000FF"/>
                  </a:solidFill>
                </a:rPr>
                <a:t> </a:t>
              </a:r>
              <a:r>
                <a:rPr lang="fr-FR" b="1">
                  <a:solidFill>
                    <a:srgbClr val="0000FF"/>
                  </a:solidFill>
                </a:rPr>
                <a:t>  b</a:t>
              </a:r>
              <a:r>
                <a:rPr lang="ar-DZ" sz="1400" b="1">
                  <a:solidFill>
                    <a:srgbClr val="0000FF"/>
                  </a:solidFill>
                </a:rPr>
                <a:t>0</a:t>
              </a:r>
              <a:endParaRPr lang="ar-DZ" b="1">
                <a:solidFill>
                  <a:srgbClr val="0000FF"/>
                </a:solidFill>
              </a:endParaRPr>
            </a:p>
            <a:p>
              <a:pPr algn="r" rtl="1">
                <a:spcBef>
                  <a:spcPct val="50000"/>
                </a:spcBef>
              </a:pPr>
              <a:r>
                <a:rPr lang="ar-DZ" b="1">
                  <a:solidFill>
                    <a:srgbClr val="0000FF"/>
                  </a:solidFill>
                </a:rPr>
                <a:t>  1</a:t>
              </a:r>
            </a:p>
            <a:p>
              <a:pPr algn="r" rtl="1">
                <a:spcBef>
                  <a:spcPct val="50000"/>
                </a:spcBef>
              </a:pPr>
              <a:endParaRPr lang="fr-FR" sz="1200" b="1">
                <a:solidFill>
                  <a:srgbClr val="0000FF"/>
                </a:solidFill>
              </a:endParaRPr>
            </a:p>
          </p:txBody>
        </p:sp>
        <p:grpSp>
          <p:nvGrpSpPr>
            <p:cNvPr id="20" name="Group 27"/>
            <p:cNvGrpSpPr>
              <a:grpSpLocks/>
            </p:cNvGrpSpPr>
            <p:nvPr/>
          </p:nvGrpSpPr>
          <p:grpSpPr bwMode="auto">
            <a:xfrm>
              <a:off x="5300663" y="3940142"/>
              <a:ext cx="930276" cy="369332"/>
              <a:chOff x="294" y="5176797"/>
              <a:chExt cx="586" cy="369332"/>
            </a:xfrm>
          </p:grpSpPr>
          <p:sp>
            <p:nvSpPr>
              <p:cNvPr id="59455" name="Line 28"/>
              <p:cNvSpPr>
                <a:spLocks noChangeShapeType="1"/>
              </p:cNvSpPr>
              <p:nvPr/>
            </p:nvSpPr>
            <p:spPr bwMode="auto">
              <a:xfrm>
                <a:off x="426" y="5176842"/>
                <a:ext cx="45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 b="1"/>
              </a:p>
            </p:txBody>
          </p:sp>
          <p:sp>
            <p:nvSpPr>
              <p:cNvPr id="59456" name="Text Box 29"/>
              <p:cNvSpPr txBox="1">
                <a:spLocks noChangeArrowheads="1"/>
              </p:cNvSpPr>
              <p:nvPr/>
            </p:nvSpPr>
            <p:spPr bwMode="auto">
              <a:xfrm>
                <a:off x="294" y="5176797"/>
                <a:ext cx="22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fr-FR" b="1"/>
                  <a:t>=</a:t>
                </a:r>
              </a:p>
            </p:txBody>
          </p:sp>
        </p:grpSp>
        <p:sp>
          <p:nvSpPr>
            <p:cNvPr id="59446" name="Rectangle 174"/>
            <p:cNvSpPr>
              <a:spLocks noChangeArrowheads="1"/>
            </p:cNvSpPr>
            <p:nvPr/>
          </p:nvSpPr>
          <p:spPr bwMode="auto">
            <a:xfrm>
              <a:off x="5932488" y="2643188"/>
              <a:ext cx="285750" cy="1147762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59447" name="Rectangle 175"/>
            <p:cNvSpPr>
              <a:spLocks noChangeArrowheads="1"/>
            </p:cNvSpPr>
            <p:nvPr/>
          </p:nvSpPr>
          <p:spPr bwMode="auto">
            <a:xfrm>
              <a:off x="5526088" y="2651125"/>
              <a:ext cx="285750" cy="785813"/>
            </a:xfrm>
            <a:prstGeom prst="rect">
              <a:avLst/>
            </a:prstGeom>
            <a:solidFill>
              <a:srgbClr val="FF0000">
                <a:alpha val="18039"/>
              </a:srgbClr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50" name="Line 17"/>
            <p:cNvSpPr>
              <a:spLocks noChangeShapeType="1"/>
            </p:cNvSpPr>
            <p:nvPr/>
          </p:nvSpPr>
          <p:spPr bwMode="auto">
            <a:xfrm>
              <a:off x="6008688" y="3098523"/>
              <a:ext cx="1428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51" name="Line 17"/>
            <p:cNvSpPr>
              <a:spLocks noChangeShapeType="1"/>
            </p:cNvSpPr>
            <p:nvPr/>
          </p:nvSpPr>
          <p:spPr bwMode="auto">
            <a:xfrm>
              <a:off x="5592763" y="3100110"/>
              <a:ext cx="142875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9450" name="Text Box 26"/>
            <p:cNvSpPr txBox="1">
              <a:spLocks noChangeArrowheads="1"/>
            </p:cNvSpPr>
            <p:nvPr/>
          </p:nvSpPr>
          <p:spPr bwMode="auto">
            <a:xfrm>
              <a:off x="5211763" y="2857500"/>
              <a:ext cx="4318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b="1"/>
                <a:t>+</a:t>
              </a:r>
              <a:endParaRPr lang="fr-FR" b="1"/>
            </a:p>
          </p:txBody>
        </p:sp>
        <p:sp>
          <p:nvSpPr>
            <p:cNvPr id="59451" name="Text Box 26"/>
            <p:cNvSpPr txBox="1">
              <a:spLocks noChangeArrowheads="1"/>
            </p:cNvSpPr>
            <p:nvPr/>
          </p:nvSpPr>
          <p:spPr bwMode="auto">
            <a:xfrm>
              <a:off x="6215063" y="2825750"/>
              <a:ext cx="4318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b="1"/>
                <a:t>+</a:t>
              </a:r>
              <a:endParaRPr lang="fr-FR" b="1"/>
            </a:p>
          </p:txBody>
        </p:sp>
        <p:sp>
          <p:nvSpPr>
            <p:cNvPr id="59452" name="Text Box 26"/>
            <p:cNvSpPr txBox="1">
              <a:spLocks noChangeArrowheads="1"/>
            </p:cNvSpPr>
            <p:nvPr/>
          </p:nvSpPr>
          <p:spPr bwMode="auto">
            <a:xfrm>
              <a:off x="6215063" y="3286125"/>
              <a:ext cx="43180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b="1"/>
                <a:t>+</a:t>
              </a:r>
              <a:endParaRPr lang="fr-FR" b="1"/>
            </a:p>
          </p:txBody>
        </p:sp>
        <p:sp>
          <p:nvSpPr>
            <p:cNvPr id="59453" name="ZoneTexte 181"/>
            <p:cNvSpPr txBox="1">
              <a:spLocks noChangeArrowheads="1"/>
            </p:cNvSpPr>
            <p:nvPr/>
          </p:nvSpPr>
          <p:spPr bwMode="auto">
            <a:xfrm>
              <a:off x="5857875" y="2305050"/>
              <a:ext cx="500063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>
                  <a:sym typeface="Symbol" pitchFamily="18" charset="2"/>
                </a:rPr>
                <a:t></a:t>
              </a:r>
              <a:r>
                <a:rPr lang="ar-DZ" b="1">
                  <a:sym typeface="Symbol" pitchFamily="18" charset="2"/>
                </a:rPr>
                <a:t>1</a:t>
              </a:r>
              <a:endParaRPr lang="fr-FR" b="1"/>
            </a:p>
          </p:txBody>
        </p:sp>
        <p:sp>
          <p:nvSpPr>
            <p:cNvPr id="59454" name="ZoneTexte 182"/>
            <p:cNvSpPr txBox="1">
              <a:spLocks noChangeArrowheads="1"/>
            </p:cNvSpPr>
            <p:nvPr/>
          </p:nvSpPr>
          <p:spPr bwMode="auto">
            <a:xfrm>
              <a:off x="5429250" y="2297113"/>
              <a:ext cx="500063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>
                  <a:sym typeface="Symbol" pitchFamily="18" charset="2"/>
                </a:rPr>
                <a:t></a:t>
              </a:r>
              <a:r>
                <a:rPr lang="ar-DZ" b="1">
                  <a:sym typeface="Symbol" pitchFamily="18" charset="2"/>
                </a:rPr>
                <a:t>2</a:t>
              </a:r>
              <a:endParaRPr lang="fr-FR" b="1"/>
            </a:p>
          </p:txBody>
        </p:sp>
      </p:grpSp>
      <p:grpSp>
        <p:nvGrpSpPr>
          <p:cNvPr id="21" name="Groupe 158"/>
          <p:cNvGrpSpPr>
            <a:grpSpLocks/>
          </p:cNvGrpSpPr>
          <p:nvPr/>
        </p:nvGrpSpPr>
        <p:grpSpPr bwMode="auto">
          <a:xfrm>
            <a:off x="142875" y="5489575"/>
            <a:ext cx="3286125" cy="1296988"/>
            <a:chOff x="142875" y="5489575"/>
            <a:chExt cx="3286125" cy="1296988"/>
          </a:xfrm>
        </p:grpSpPr>
        <p:sp>
          <p:nvSpPr>
            <p:cNvPr id="59432" name="Rectangle 184"/>
            <p:cNvSpPr>
              <a:spLocks noChangeArrowheads="1"/>
            </p:cNvSpPr>
            <p:nvPr/>
          </p:nvSpPr>
          <p:spPr bwMode="auto">
            <a:xfrm>
              <a:off x="142875" y="5500688"/>
              <a:ext cx="3286125" cy="1285875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61" name="Text Box 8"/>
            <p:cNvSpPr txBox="1">
              <a:spLocks noChangeArrowheads="1"/>
            </p:cNvSpPr>
            <p:nvPr/>
          </p:nvSpPr>
          <p:spPr bwMode="auto">
            <a:xfrm>
              <a:off x="214314" y="5857892"/>
              <a:ext cx="2357454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1) </a:t>
              </a:r>
              <a:r>
                <a:rPr lang="fr-FR" b="1" dirty="0">
                  <a:solidFill>
                    <a:schemeClr val="tx1"/>
                  </a:solidFill>
                </a:rPr>
                <a:t>b1 = 0 </a:t>
              </a: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 b1 =1</a:t>
              </a:r>
            </a:p>
          </p:txBody>
        </p:sp>
        <p:sp>
          <p:nvSpPr>
            <p:cNvPr id="162" name="Line 10"/>
            <p:cNvSpPr>
              <a:spLocks noChangeShapeType="1"/>
            </p:cNvSpPr>
            <p:nvPr/>
          </p:nvSpPr>
          <p:spPr bwMode="auto">
            <a:xfrm>
              <a:off x="915988" y="6537325"/>
              <a:ext cx="755650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63" name="AutoShape 11"/>
            <p:cNvSpPr>
              <a:spLocks noChangeArrowheads="1"/>
            </p:cNvSpPr>
            <p:nvPr/>
          </p:nvSpPr>
          <p:spPr bwMode="auto">
            <a:xfrm rot="5400000">
              <a:off x="1123157" y="6425406"/>
              <a:ext cx="287338" cy="20637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64" name="Oval 12"/>
            <p:cNvSpPr>
              <a:spLocks noChangeArrowheads="1"/>
            </p:cNvSpPr>
            <p:nvPr/>
          </p:nvSpPr>
          <p:spPr bwMode="auto">
            <a:xfrm>
              <a:off x="1349375" y="6507163"/>
              <a:ext cx="73025" cy="71437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65" name="Line 13"/>
            <p:cNvSpPr>
              <a:spLocks noChangeShapeType="1"/>
            </p:cNvSpPr>
            <p:nvPr/>
          </p:nvSpPr>
          <p:spPr bwMode="auto">
            <a:xfrm>
              <a:off x="1570038" y="5899150"/>
              <a:ext cx="2159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66" name="Line 14"/>
            <p:cNvSpPr>
              <a:spLocks noChangeShapeType="1"/>
            </p:cNvSpPr>
            <p:nvPr/>
          </p:nvSpPr>
          <p:spPr bwMode="auto">
            <a:xfrm>
              <a:off x="1741488" y="6373813"/>
              <a:ext cx="2159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9441" name="ZoneTexte 191"/>
            <p:cNvSpPr txBox="1">
              <a:spLocks noChangeArrowheads="1"/>
            </p:cNvSpPr>
            <p:nvPr/>
          </p:nvSpPr>
          <p:spPr bwMode="auto">
            <a:xfrm>
              <a:off x="285750" y="5489575"/>
              <a:ext cx="714375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 u="sng">
                  <a:solidFill>
                    <a:srgbClr val="0000FF"/>
                  </a:solidFill>
                </a:rPr>
                <a:t>b1=0</a:t>
              </a:r>
            </a:p>
          </p:txBody>
        </p:sp>
        <p:sp>
          <p:nvSpPr>
            <p:cNvPr id="59442" name="Rectangle 192"/>
            <p:cNvSpPr>
              <a:spLocks noChangeArrowheads="1"/>
            </p:cNvSpPr>
            <p:nvPr/>
          </p:nvSpPr>
          <p:spPr bwMode="auto">
            <a:xfrm>
              <a:off x="519113" y="6335713"/>
              <a:ext cx="1684337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b="1">
                  <a:sym typeface="Symbol" pitchFamily="18" charset="2"/>
                </a:rPr>
                <a:t>b1              b1 </a:t>
              </a:r>
              <a:endParaRPr lang="fr-FR" b="1"/>
            </a:p>
          </p:txBody>
        </p:sp>
      </p:grpSp>
      <p:grpSp>
        <p:nvGrpSpPr>
          <p:cNvPr id="22" name="Groupe 170"/>
          <p:cNvGrpSpPr>
            <a:grpSpLocks/>
          </p:cNvGrpSpPr>
          <p:nvPr/>
        </p:nvGrpSpPr>
        <p:grpSpPr bwMode="auto">
          <a:xfrm>
            <a:off x="142875" y="4060825"/>
            <a:ext cx="3857625" cy="1296988"/>
            <a:chOff x="142875" y="4060825"/>
            <a:chExt cx="3857621" cy="1296988"/>
          </a:xfrm>
        </p:grpSpPr>
        <p:sp>
          <p:nvSpPr>
            <p:cNvPr id="59418" name="Rectangle 155"/>
            <p:cNvSpPr>
              <a:spLocks noChangeArrowheads="1"/>
            </p:cNvSpPr>
            <p:nvPr/>
          </p:nvSpPr>
          <p:spPr bwMode="auto">
            <a:xfrm>
              <a:off x="142875" y="4071938"/>
              <a:ext cx="3286125" cy="1285875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algn="r"/>
              <a:endParaRPr lang="fr-FR" b="1"/>
            </a:p>
          </p:txBody>
        </p:sp>
        <p:sp>
          <p:nvSpPr>
            <p:cNvPr id="173" name="Text Box 8"/>
            <p:cNvSpPr txBox="1">
              <a:spLocks noChangeArrowheads="1"/>
            </p:cNvSpPr>
            <p:nvPr/>
          </p:nvSpPr>
          <p:spPr bwMode="auto">
            <a:xfrm>
              <a:off x="214282" y="4429132"/>
              <a:ext cx="2357454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1) </a:t>
              </a:r>
              <a:r>
                <a:rPr lang="fr-FR" b="1" dirty="0">
                  <a:solidFill>
                    <a:schemeClr val="tx1"/>
                  </a:solidFill>
                </a:rPr>
                <a:t>b0 = 1 </a:t>
              </a: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 b0 =0</a:t>
              </a:r>
            </a:p>
          </p:txBody>
        </p:sp>
        <p:sp>
          <p:nvSpPr>
            <p:cNvPr id="174" name="Line 10"/>
            <p:cNvSpPr>
              <a:spLocks noChangeShapeType="1"/>
            </p:cNvSpPr>
            <p:nvPr/>
          </p:nvSpPr>
          <p:spPr bwMode="auto">
            <a:xfrm>
              <a:off x="915987" y="5108575"/>
              <a:ext cx="755649" cy="0"/>
            </a:xfrm>
            <a:prstGeom prst="line">
              <a:avLst/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75" name="AutoShape 11"/>
            <p:cNvSpPr>
              <a:spLocks noChangeArrowheads="1"/>
            </p:cNvSpPr>
            <p:nvPr/>
          </p:nvSpPr>
          <p:spPr bwMode="auto">
            <a:xfrm rot="5400000">
              <a:off x="1123156" y="4996656"/>
              <a:ext cx="287338" cy="206375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76" name="Oval 12"/>
            <p:cNvSpPr>
              <a:spLocks noChangeArrowheads="1"/>
            </p:cNvSpPr>
            <p:nvPr/>
          </p:nvSpPr>
          <p:spPr bwMode="auto">
            <a:xfrm>
              <a:off x="1349374" y="5078413"/>
              <a:ext cx="73025" cy="71437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79" name="Line 13"/>
            <p:cNvSpPr>
              <a:spLocks noChangeShapeType="1"/>
            </p:cNvSpPr>
            <p:nvPr/>
          </p:nvSpPr>
          <p:spPr bwMode="auto">
            <a:xfrm>
              <a:off x="1570037" y="4470400"/>
              <a:ext cx="2159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80" name="Line 14"/>
            <p:cNvSpPr>
              <a:spLocks noChangeShapeType="1"/>
            </p:cNvSpPr>
            <p:nvPr/>
          </p:nvSpPr>
          <p:spPr bwMode="auto">
            <a:xfrm>
              <a:off x="1741486" y="4945063"/>
              <a:ext cx="2159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9427" name="ZoneTexte 127"/>
            <p:cNvSpPr txBox="1">
              <a:spLocks noChangeArrowheads="1"/>
            </p:cNvSpPr>
            <p:nvPr/>
          </p:nvSpPr>
          <p:spPr bwMode="auto">
            <a:xfrm>
              <a:off x="285750" y="4060825"/>
              <a:ext cx="714375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fr-FR" b="1" u="sng">
                  <a:solidFill>
                    <a:srgbClr val="0000FF"/>
                  </a:solidFill>
                </a:rPr>
                <a:t>b0=1</a:t>
              </a:r>
            </a:p>
          </p:txBody>
        </p:sp>
        <p:sp>
          <p:nvSpPr>
            <p:cNvPr id="59428" name="Rectangle 183"/>
            <p:cNvSpPr>
              <a:spLocks noChangeArrowheads="1"/>
            </p:cNvSpPr>
            <p:nvPr/>
          </p:nvSpPr>
          <p:spPr bwMode="auto">
            <a:xfrm>
              <a:off x="517525" y="4906963"/>
              <a:ext cx="1685925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b="1">
                  <a:sym typeface="Symbol" pitchFamily="18" charset="2"/>
                </a:rPr>
                <a:t>b0              b0 </a:t>
              </a:r>
              <a:endParaRPr lang="fr-FR" b="1"/>
            </a:p>
          </p:txBody>
        </p:sp>
        <p:sp>
          <p:nvSpPr>
            <p:cNvPr id="183" name="Flèche droite 182"/>
            <p:cNvSpPr/>
            <p:nvPr/>
          </p:nvSpPr>
          <p:spPr bwMode="auto">
            <a:xfrm>
              <a:off x="3500430" y="4600914"/>
              <a:ext cx="500066" cy="214314"/>
            </a:xfrm>
            <a:prstGeom prst="rightArrow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r"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e 183"/>
          <p:cNvGrpSpPr>
            <a:grpSpLocks/>
          </p:cNvGrpSpPr>
          <p:nvPr/>
        </p:nvGrpSpPr>
        <p:grpSpPr bwMode="auto">
          <a:xfrm>
            <a:off x="4000500" y="4500563"/>
            <a:ext cx="2473325" cy="369887"/>
            <a:chOff x="4000496" y="4500570"/>
            <a:chExt cx="2473754" cy="369332"/>
          </a:xfrm>
        </p:grpSpPr>
        <p:sp>
          <p:nvSpPr>
            <p:cNvPr id="185" name="Rectangle 184"/>
            <p:cNvSpPr/>
            <p:nvPr/>
          </p:nvSpPr>
          <p:spPr>
            <a:xfrm>
              <a:off x="4000496" y="4500570"/>
              <a:ext cx="2473754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a0 – b0 = </a:t>
              </a:r>
              <a:r>
                <a:rPr lang="fr-FR" b="1" dirty="0">
                  <a:solidFill>
                    <a:srgbClr val="FF0000"/>
                  </a:solidFill>
                </a:rPr>
                <a:t>a0 + b0 + 1 </a:t>
              </a:r>
              <a:endParaRPr lang="fr-FR" b="1" dirty="0"/>
            </a:p>
          </p:txBody>
        </p:sp>
        <p:sp>
          <p:nvSpPr>
            <p:cNvPr id="192" name="Line 6"/>
            <p:cNvSpPr>
              <a:spLocks noChangeShapeType="1"/>
            </p:cNvSpPr>
            <p:nvPr/>
          </p:nvSpPr>
          <p:spPr bwMode="auto">
            <a:xfrm>
              <a:off x="5640668" y="4540197"/>
              <a:ext cx="21593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193" name="ZoneTexte 192"/>
          <p:cNvSpPr txBox="1"/>
          <p:nvPr/>
        </p:nvSpPr>
        <p:spPr>
          <a:xfrm>
            <a:off x="4429124" y="5429264"/>
            <a:ext cx="328614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</a:rPr>
              <a:t>يضاف ”1“ فقط للمجموع الأول (</a:t>
            </a:r>
            <a:r>
              <a:rPr lang="fr-FR" b="1" dirty="0">
                <a:solidFill>
                  <a:schemeClr val="tx1"/>
                </a:solidFill>
                <a:sym typeface="Symbol"/>
              </a:rPr>
              <a:t>1</a:t>
            </a:r>
            <a:r>
              <a:rPr lang="ar-DZ" b="1" dirty="0">
                <a:solidFill>
                  <a:schemeClr val="tx1"/>
                </a:solidFill>
                <a:sym typeface="Symbol"/>
              </a:rPr>
              <a:t>)</a:t>
            </a:r>
            <a:r>
              <a:rPr lang="ar-DZ" b="1" dirty="0">
                <a:solidFill>
                  <a:schemeClr val="tx1"/>
                </a:solidFill>
              </a:rPr>
              <a:t> .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6" name="Text Box 10"/>
          <p:cNvSpPr txBox="1">
            <a:spLocks noChangeArrowheads="1"/>
          </p:cNvSpPr>
          <p:nvPr/>
        </p:nvSpPr>
        <p:spPr bwMode="auto">
          <a:xfrm>
            <a:off x="7596188" y="188913"/>
            <a:ext cx="1368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400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الحل:</a:t>
            </a:r>
            <a:endParaRPr lang="fr-FR" sz="2400" b="1" u="sng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" name="Groupe 64"/>
          <p:cNvGrpSpPr>
            <a:grpSpLocks/>
          </p:cNvGrpSpPr>
          <p:nvPr/>
        </p:nvGrpSpPr>
        <p:grpSpPr bwMode="auto">
          <a:xfrm>
            <a:off x="2000250" y="619125"/>
            <a:ext cx="1446213" cy="369888"/>
            <a:chOff x="1692275" y="1341438"/>
            <a:chExt cx="1446830" cy="369332"/>
          </a:xfrm>
        </p:grpSpPr>
        <p:sp>
          <p:nvSpPr>
            <p:cNvPr id="52233" name="Rectangle 31"/>
            <p:cNvSpPr>
              <a:spLocks noChangeArrowheads="1"/>
            </p:cNvSpPr>
            <p:nvPr/>
          </p:nvSpPr>
          <p:spPr bwMode="auto">
            <a:xfrm>
              <a:off x="2051050" y="1341438"/>
              <a:ext cx="711200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b + 1</a:t>
              </a:r>
            </a:p>
          </p:txBody>
        </p:sp>
        <p:sp>
          <p:nvSpPr>
            <p:cNvPr id="52235" name="Oval 33"/>
            <p:cNvSpPr>
              <a:spLocks noChangeAspect="1" noChangeArrowheads="1"/>
            </p:cNvSpPr>
            <p:nvPr/>
          </p:nvSpPr>
          <p:spPr bwMode="auto">
            <a:xfrm>
              <a:off x="2295782" y="1419109"/>
              <a:ext cx="193758" cy="194968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37" name="Text Box 41"/>
            <p:cNvSpPr txBox="1">
              <a:spLocks noChangeArrowheads="1"/>
            </p:cNvSpPr>
            <p:nvPr/>
          </p:nvSpPr>
          <p:spPr bwMode="auto">
            <a:xfrm>
              <a:off x="1692275" y="1341438"/>
              <a:ext cx="503238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</a:t>
              </a:r>
            </a:p>
          </p:txBody>
        </p:sp>
        <p:grpSp>
          <p:nvGrpSpPr>
            <p:cNvPr id="3" name="Groupe 63"/>
            <p:cNvGrpSpPr>
              <a:grpSpLocks/>
            </p:cNvGrpSpPr>
            <p:nvPr/>
          </p:nvGrpSpPr>
          <p:grpSpPr bwMode="auto">
            <a:xfrm>
              <a:off x="2614602" y="1341438"/>
              <a:ext cx="524503" cy="369332"/>
              <a:chOff x="2687638" y="1341438"/>
              <a:chExt cx="524503" cy="369332"/>
            </a:xfrm>
          </p:grpSpPr>
          <p:sp>
            <p:nvSpPr>
              <p:cNvPr id="52250" name="Rectangle 43"/>
              <p:cNvSpPr>
                <a:spLocks noChangeArrowheads="1"/>
              </p:cNvSpPr>
              <p:nvPr/>
            </p:nvSpPr>
            <p:spPr bwMode="auto">
              <a:xfrm>
                <a:off x="2687638" y="1341438"/>
                <a:ext cx="524503" cy="369332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= b</a:t>
                </a:r>
              </a:p>
            </p:txBody>
          </p:sp>
          <p:sp>
            <p:nvSpPr>
              <p:cNvPr id="52251" name="Line 44"/>
              <p:cNvSpPr>
                <a:spLocks noChangeShapeType="1"/>
              </p:cNvSpPr>
              <p:nvPr/>
            </p:nvSpPr>
            <p:spPr bwMode="auto">
              <a:xfrm>
                <a:off x="2964385" y="1403258"/>
                <a:ext cx="144524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</p:grpSp>
      <p:grpSp>
        <p:nvGrpSpPr>
          <p:cNvPr id="4" name="Groupe 129"/>
          <p:cNvGrpSpPr>
            <a:grpSpLocks/>
          </p:cNvGrpSpPr>
          <p:nvPr/>
        </p:nvGrpSpPr>
        <p:grpSpPr bwMode="auto">
          <a:xfrm>
            <a:off x="4511675" y="690563"/>
            <a:ext cx="1733550" cy="1023937"/>
            <a:chOff x="4511675" y="690563"/>
            <a:chExt cx="1733556" cy="1023981"/>
          </a:xfrm>
        </p:grpSpPr>
        <p:sp>
          <p:nvSpPr>
            <p:cNvPr id="52258" name="Rectangle 14"/>
            <p:cNvSpPr>
              <a:spLocks noChangeArrowheads="1"/>
            </p:cNvSpPr>
            <p:nvPr/>
          </p:nvSpPr>
          <p:spPr bwMode="auto">
            <a:xfrm>
              <a:off x="5357818" y="1411331"/>
              <a:ext cx="887413" cy="303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2259" name="Rectangle 15"/>
            <p:cNvSpPr>
              <a:spLocks noChangeArrowheads="1"/>
            </p:cNvSpPr>
            <p:nvPr/>
          </p:nvSpPr>
          <p:spPr bwMode="auto">
            <a:xfrm>
              <a:off x="5021268" y="1411331"/>
              <a:ext cx="336550" cy="303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2260" name="Rectangle 16"/>
            <p:cNvSpPr>
              <a:spLocks noChangeArrowheads="1"/>
            </p:cNvSpPr>
            <p:nvPr/>
          </p:nvSpPr>
          <p:spPr bwMode="auto">
            <a:xfrm>
              <a:off x="4518030" y="1411331"/>
              <a:ext cx="503238" cy="303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2261" name="Rectangle 17"/>
            <p:cNvSpPr>
              <a:spLocks noChangeArrowheads="1"/>
            </p:cNvSpPr>
            <p:nvPr/>
          </p:nvSpPr>
          <p:spPr bwMode="auto">
            <a:xfrm>
              <a:off x="5357818" y="1108119"/>
              <a:ext cx="887413" cy="303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2262" name="Rectangle 18"/>
            <p:cNvSpPr>
              <a:spLocks noChangeArrowheads="1"/>
            </p:cNvSpPr>
            <p:nvPr/>
          </p:nvSpPr>
          <p:spPr bwMode="auto">
            <a:xfrm>
              <a:off x="5021268" y="1108119"/>
              <a:ext cx="336550" cy="303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52263" name="Rectangle 19"/>
            <p:cNvSpPr>
              <a:spLocks noChangeArrowheads="1"/>
            </p:cNvSpPr>
            <p:nvPr/>
          </p:nvSpPr>
          <p:spPr bwMode="auto">
            <a:xfrm>
              <a:off x="4518030" y="1108119"/>
              <a:ext cx="503238" cy="3032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b="1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52264" name="Rectangle 20"/>
            <p:cNvSpPr>
              <a:spLocks noChangeArrowheads="1"/>
            </p:cNvSpPr>
            <p:nvPr/>
          </p:nvSpPr>
          <p:spPr bwMode="auto">
            <a:xfrm>
              <a:off x="5357818" y="690606"/>
              <a:ext cx="887413" cy="4175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>
                  <a:solidFill>
                    <a:schemeClr val="tx1"/>
                  </a:solidFill>
                  <a:cs typeface="Times New Roman" pitchFamily="18" charset="0"/>
                </a:rPr>
                <a:t>S=b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52265" name="Rectangle 21"/>
            <p:cNvSpPr>
              <a:spLocks noChangeArrowheads="1"/>
            </p:cNvSpPr>
            <p:nvPr/>
          </p:nvSpPr>
          <p:spPr bwMode="auto">
            <a:xfrm>
              <a:off x="5021268" y="690606"/>
              <a:ext cx="336550" cy="4175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52266" name="Rectangle 22"/>
            <p:cNvSpPr>
              <a:spLocks noChangeArrowheads="1"/>
            </p:cNvSpPr>
            <p:nvPr/>
          </p:nvSpPr>
          <p:spPr bwMode="auto">
            <a:xfrm>
              <a:off x="4518030" y="690606"/>
              <a:ext cx="503238" cy="4175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b="1" dirty="0">
                  <a:solidFill>
                    <a:schemeClr val="tx1"/>
                  </a:solidFill>
                  <a:cs typeface="Times New Roman" pitchFamily="18" charset="0"/>
                </a:rPr>
                <a:t>b</a:t>
              </a:r>
              <a:endParaRPr lang="fr-FR" b="1" dirty="0">
                <a:solidFill>
                  <a:schemeClr val="tx1"/>
                </a:solidFill>
              </a:endParaRPr>
            </a:p>
          </p:txBody>
        </p:sp>
        <p:sp>
          <p:nvSpPr>
            <p:cNvPr id="52267" name="Line 23"/>
            <p:cNvSpPr>
              <a:spLocks noChangeShapeType="1"/>
            </p:cNvSpPr>
            <p:nvPr/>
          </p:nvSpPr>
          <p:spPr bwMode="auto">
            <a:xfrm>
              <a:off x="4518025" y="703264"/>
              <a:ext cx="172720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68" name="Line 24"/>
            <p:cNvSpPr>
              <a:spLocks noChangeShapeType="1"/>
            </p:cNvSpPr>
            <p:nvPr/>
          </p:nvSpPr>
          <p:spPr bwMode="auto">
            <a:xfrm>
              <a:off x="4511675" y="1708194"/>
              <a:ext cx="172720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69" name="Line 25"/>
            <p:cNvSpPr>
              <a:spLocks noChangeShapeType="1"/>
            </p:cNvSpPr>
            <p:nvPr/>
          </p:nvSpPr>
          <p:spPr bwMode="auto">
            <a:xfrm>
              <a:off x="4518025" y="690563"/>
              <a:ext cx="0" cy="10239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70" name="Line 26"/>
            <p:cNvSpPr>
              <a:spLocks noChangeShapeType="1"/>
            </p:cNvSpPr>
            <p:nvPr/>
          </p:nvSpPr>
          <p:spPr bwMode="auto">
            <a:xfrm>
              <a:off x="6245231" y="690563"/>
              <a:ext cx="0" cy="10239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71" name="Line 27"/>
            <p:cNvSpPr>
              <a:spLocks noChangeShapeType="1"/>
            </p:cNvSpPr>
            <p:nvPr/>
          </p:nvSpPr>
          <p:spPr bwMode="auto">
            <a:xfrm>
              <a:off x="4518025" y="1108093"/>
              <a:ext cx="172720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72" name="Line 28"/>
            <p:cNvSpPr>
              <a:spLocks noChangeShapeType="1"/>
            </p:cNvSpPr>
            <p:nvPr/>
          </p:nvSpPr>
          <p:spPr bwMode="auto">
            <a:xfrm>
              <a:off x="5021265" y="690563"/>
              <a:ext cx="0" cy="10239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73" name="Line 29"/>
            <p:cNvSpPr>
              <a:spLocks noChangeShapeType="1"/>
            </p:cNvSpPr>
            <p:nvPr/>
          </p:nvSpPr>
          <p:spPr bwMode="auto">
            <a:xfrm>
              <a:off x="5357816" y="690563"/>
              <a:ext cx="0" cy="1023981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74" name="Line 30"/>
            <p:cNvSpPr>
              <a:spLocks noChangeShapeType="1"/>
            </p:cNvSpPr>
            <p:nvPr/>
          </p:nvSpPr>
          <p:spPr bwMode="auto">
            <a:xfrm>
              <a:off x="4518025" y="1411319"/>
              <a:ext cx="1727206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52239" name="Line 45"/>
            <p:cNvSpPr>
              <a:spLocks noChangeShapeType="1"/>
            </p:cNvSpPr>
            <p:nvPr/>
          </p:nvSpPr>
          <p:spPr bwMode="auto">
            <a:xfrm>
              <a:off x="5848355" y="781054"/>
              <a:ext cx="14446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52240" name="Text Box 46"/>
          <p:cNvSpPr txBox="1">
            <a:spLocks noChangeArrowheads="1"/>
          </p:cNvSpPr>
          <p:nvPr/>
        </p:nvSpPr>
        <p:spPr bwMode="auto">
          <a:xfrm>
            <a:off x="8234371" y="2184397"/>
            <a:ext cx="720725" cy="36671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b="1" dirty="0">
                <a:solidFill>
                  <a:srgbClr val="0000FF"/>
                </a:solidFill>
              </a:rPr>
              <a:t>K=0</a:t>
            </a:r>
          </a:p>
        </p:txBody>
      </p:sp>
      <p:sp>
        <p:nvSpPr>
          <p:cNvPr id="52241" name="Text Box 47"/>
          <p:cNvSpPr txBox="1">
            <a:spLocks noChangeArrowheads="1"/>
          </p:cNvSpPr>
          <p:nvPr/>
        </p:nvSpPr>
        <p:spPr bwMode="auto">
          <a:xfrm>
            <a:off x="8240501" y="2562222"/>
            <a:ext cx="720725" cy="36671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b="1">
                <a:solidFill>
                  <a:srgbClr val="0000FF"/>
                </a:solidFill>
              </a:rPr>
              <a:t>K=1</a:t>
            </a:r>
          </a:p>
        </p:txBody>
      </p:sp>
      <p:sp>
        <p:nvSpPr>
          <p:cNvPr id="52242" name="Text Box 48"/>
          <p:cNvSpPr txBox="1">
            <a:spLocks noChangeArrowheads="1"/>
          </p:cNvSpPr>
          <p:nvPr/>
        </p:nvSpPr>
        <p:spPr bwMode="auto">
          <a:xfrm>
            <a:off x="5072066" y="2184397"/>
            <a:ext cx="3162305" cy="36933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 dirty="0">
                <a:solidFill>
                  <a:schemeClr val="tx1"/>
                </a:solidFill>
                <a:sym typeface="Symbol" pitchFamily="18" charset="2"/>
              </a:rPr>
              <a:t> </a:t>
            </a:r>
            <a:r>
              <a:rPr lang="ar-DZ" b="1" dirty="0">
                <a:solidFill>
                  <a:schemeClr val="tx1"/>
                </a:solidFill>
              </a:rPr>
              <a:t>التركيب ينجز لنا :  </a:t>
            </a:r>
            <a:r>
              <a:rPr lang="fr-FR" b="1" dirty="0">
                <a:solidFill>
                  <a:schemeClr val="tx1"/>
                </a:solidFill>
              </a:rPr>
              <a:t>A + B</a:t>
            </a:r>
            <a:r>
              <a:rPr lang="ar-DZ" b="1" dirty="0">
                <a:solidFill>
                  <a:schemeClr val="tx1"/>
                </a:solidFill>
              </a:rPr>
              <a:t> (جامع)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2243" name="Text Box 49"/>
          <p:cNvSpPr txBox="1">
            <a:spLocks noChangeArrowheads="1"/>
          </p:cNvSpPr>
          <p:nvPr/>
        </p:nvSpPr>
        <p:spPr bwMode="auto">
          <a:xfrm>
            <a:off x="5070968" y="2562222"/>
            <a:ext cx="3142800" cy="36671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fr-FR" b="1" dirty="0">
                <a:solidFill>
                  <a:schemeClr val="tx1"/>
                </a:solidFill>
                <a:sym typeface="Symbol" pitchFamily="18" charset="2"/>
              </a:rPr>
              <a:t> </a:t>
            </a:r>
            <a:r>
              <a:rPr lang="ar-DZ" b="1" dirty="0">
                <a:solidFill>
                  <a:schemeClr val="tx1"/>
                </a:solidFill>
              </a:rPr>
              <a:t>التركيب ينجز لنا :  </a:t>
            </a:r>
            <a:r>
              <a:rPr lang="fr-FR" b="1" dirty="0">
                <a:solidFill>
                  <a:schemeClr val="tx1"/>
                </a:solidFill>
              </a:rPr>
              <a:t>A – B</a:t>
            </a:r>
            <a:r>
              <a:rPr lang="ar-DZ" b="1" dirty="0">
                <a:solidFill>
                  <a:schemeClr val="tx1"/>
                </a:solidFill>
              </a:rPr>
              <a:t> (طارح)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52245" name="AutoShape 59"/>
          <p:cNvSpPr>
            <a:spLocks noChangeArrowheads="1"/>
          </p:cNvSpPr>
          <p:nvPr/>
        </p:nvSpPr>
        <p:spPr bwMode="auto">
          <a:xfrm>
            <a:off x="3636962" y="71414"/>
            <a:ext cx="792162" cy="431800"/>
          </a:xfrm>
          <a:prstGeom prst="wedgeRoundRectCallout">
            <a:avLst>
              <a:gd name="adj1" fmla="val -79663"/>
              <a:gd name="adj2" fmla="val 203745"/>
              <a:gd name="adj3" fmla="val 16667"/>
            </a:avLst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تذكير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5" name="Groupe 65"/>
          <p:cNvGrpSpPr>
            <a:grpSpLocks/>
          </p:cNvGrpSpPr>
          <p:nvPr/>
        </p:nvGrpSpPr>
        <p:grpSpPr bwMode="auto">
          <a:xfrm>
            <a:off x="128588" y="404813"/>
            <a:ext cx="1795462" cy="792162"/>
            <a:chOff x="129333" y="591529"/>
            <a:chExt cx="1794101" cy="792000"/>
          </a:xfrm>
        </p:grpSpPr>
        <p:sp>
          <p:nvSpPr>
            <p:cNvPr id="56" name="Arc 55"/>
            <p:cNvSpPr/>
            <p:nvPr/>
          </p:nvSpPr>
          <p:spPr bwMode="auto">
            <a:xfrm rot="2957285">
              <a:off x="129114" y="591748"/>
              <a:ext cx="792000" cy="791562"/>
            </a:xfrm>
            <a:prstGeom prst="arc">
              <a:avLst>
                <a:gd name="adj1" fmla="val 16839090"/>
                <a:gd name="adj2" fmla="val 20460279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grpSp>
          <p:nvGrpSpPr>
            <p:cNvPr id="6" name="Groupe 62"/>
            <p:cNvGrpSpPr>
              <a:grpSpLocks/>
            </p:cNvGrpSpPr>
            <p:nvPr/>
          </p:nvGrpSpPr>
          <p:grpSpPr bwMode="auto">
            <a:xfrm>
              <a:off x="277785" y="642918"/>
              <a:ext cx="1645649" cy="664341"/>
              <a:chOff x="277785" y="642918"/>
              <a:chExt cx="1645649" cy="664341"/>
            </a:xfrm>
          </p:grpSpPr>
          <p:sp>
            <p:nvSpPr>
              <p:cNvPr id="52255" name="Text Box 37"/>
              <p:cNvSpPr txBox="1">
                <a:spLocks noChangeAspect="1" noChangeArrowheads="1"/>
              </p:cNvSpPr>
              <p:nvPr/>
            </p:nvSpPr>
            <p:spPr bwMode="auto">
              <a:xfrm>
                <a:off x="294956" y="642918"/>
                <a:ext cx="306388" cy="36671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52256" name="Text Box 38"/>
              <p:cNvSpPr txBox="1">
                <a:spLocks noChangeAspect="1" noChangeArrowheads="1"/>
              </p:cNvSpPr>
              <p:nvPr/>
            </p:nvSpPr>
            <p:spPr bwMode="auto">
              <a:xfrm>
                <a:off x="277785" y="940546"/>
                <a:ext cx="365125" cy="36671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grpSp>
            <p:nvGrpSpPr>
              <p:cNvPr id="7" name="Groupe 61"/>
              <p:cNvGrpSpPr/>
              <p:nvPr/>
            </p:nvGrpSpPr>
            <p:grpSpPr>
              <a:xfrm>
                <a:off x="1434484" y="797488"/>
                <a:ext cx="488950" cy="377825"/>
                <a:chOff x="1290638" y="1330325"/>
                <a:chExt cx="488950" cy="377825"/>
              </a:xfrm>
              <a:noFill/>
            </p:grpSpPr>
            <p:sp>
              <p:nvSpPr>
                <p:cNvPr id="52234" name="Rectangle 32"/>
                <p:cNvSpPr>
                  <a:spLocks noChangeArrowheads="1"/>
                </p:cNvSpPr>
                <p:nvPr/>
              </p:nvSpPr>
              <p:spPr bwMode="auto">
                <a:xfrm>
                  <a:off x="1547813" y="1341438"/>
                  <a:ext cx="184150" cy="366712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endParaRPr lang="fr-FR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2257" name="Text Box 3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90638" y="1330325"/>
                  <a:ext cx="488950" cy="366713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b="1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52253" name="Line 40"/>
                <p:cNvSpPr>
                  <a:spLocks noChangeShapeType="1"/>
                </p:cNvSpPr>
                <p:nvPr/>
              </p:nvSpPr>
              <p:spPr bwMode="auto">
                <a:xfrm>
                  <a:off x="1365251" y="1379538"/>
                  <a:ext cx="144463" cy="0"/>
                </a:xfrm>
                <a:prstGeom prst="line">
                  <a:avLst/>
                </a:prstGeom>
                <a:grpFill/>
                <a:ln>
                  <a:headEnd/>
                  <a:tailEnd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fr-FR" b="1"/>
                </a:p>
              </p:txBody>
            </p:sp>
          </p:grpSp>
          <p:sp>
            <p:nvSpPr>
              <p:cNvPr id="55" name="Lune 54"/>
              <p:cNvSpPr/>
              <p:nvPr/>
            </p:nvSpPr>
            <p:spPr bwMode="auto">
              <a:xfrm rot="10800000">
                <a:off x="928826" y="785164"/>
                <a:ext cx="288706" cy="396794"/>
              </a:xfrm>
              <a:prstGeom prst="moon">
                <a:avLst>
                  <a:gd name="adj" fmla="val 8750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" name="Connecteur droit 57"/>
              <p:cNvCxnSpPr/>
              <p:nvPr/>
            </p:nvCxnSpPr>
            <p:spPr bwMode="auto">
              <a:xfrm>
                <a:off x="571909" y="856586"/>
                <a:ext cx="323605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Connecteur droit 58"/>
              <p:cNvCxnSpPr/>
              <p:nvPr/>
            </p:nvCxnSpPr>
            <p:spPr bwMode="auto">
              <a:xfrm>
                <a:off x="557633" y="1129580"/>
                <a:ext cx="323605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1" name="Connecteur droit 60"/>
              <p:cNvCxnSpPr/>
              <p:nvPr/>
            </p:nvCxnSpPr>
            <p:spPr bwMode="auto">
              <a:xfrm flipV="1">
                <a:off x="1217532" y="975625"/>
                <a:ext cx="250635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oupe 66"/>
          <p:cNvGrpSpPr>
            <a:grpSpLocks/>
          </p:cNvGrpSpPr>
          <p:nvPr/>
        </p:nvGrpSpPr>
        <p:grpSpPr bwMode="auto">
          <a:xfrm>
            <a:off x="2001838" y="1350963"/>
            <a:ext cx="1446212" cy="369887"/>
            <a:chOff x="1692275" y="1341438"/>
            <a:chExt cx="1446830" cy="369332"/>
          </a:xfrm>
        </p:grpSpPr>
        <p:sp>
          <p:nvSpPr>
            <p:cNvPr id="68" name="Rectangle 31"/>
            <p:cNvSpPr>
              <a:spLocks noChangeArrowheads="1"/>
            </p:cNvSpPr>
            <p:nvPr/>
          </p:nvSpPr>
          <p:spPr bwMode="auto">
            <a:xfrm>
              <a:off x="2051050" y="1341438"/>
              <a:ext cx="711200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b + 0</a:t>
              </a:r>
            </a:p>
          </p:txBody>
        </p:sp>
        <p:sp>
          <p:nvSpPr>
            <p:cNvPr id="69" name="Oval 33"/>
            <p:cNvSpPr>
              <a:spLocks noChangeAspect="1" noChangeArrowheads="1"/>
            </p:cNvSpPr>
            <p:nvPr/>
          </p:nvSpPr>
          <p:spPr bwMode="auto">
            <a:xfrm>
              <a:off x="2306900" y="1419108"/>
              <a:ext cx="193758" cy="194970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70" name="Text Box 41"/>
            <p:cNvSpPr txBox="1">
              <a:spLocks noChangeArrowheads="1"/>
            </p:cNvSpPr>
            <p:nvPr/>
          </p:nvSpPr>
          <p:spPr bwMode="auto">
            <a:xfrm>
              <a:off x="1692275" y="1341438"/>
              <a:ext cx="503238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</a:t>
              </a:r>
            </a:p>
          </p:txBody>
        </p:sp>
        <p:sp>
          <p:nvSpPr>
            <p:cNvPr id="72" name="Rectangle 43"/>
            <p:cNvSpPr>
              <a:spLocks noChangeArrowheads="1"/>
            </p:cNvSpPr>
            <p:nvPr/>
          </p:nvSpPr>
          <p:spPr bwMode="auto">
            <a:xfrm>
              <a:off x="2614602" y="1341438"/>
              <a:ext cx="524503" cy="36933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= b</a:t>
              </a:r>
            </a:p>
          </p:txBody>
        </p:sp>
      </p:grpSp>
      <p:grpSp>
        <p:nvGrpSpPr>
          <p:cNvPr id="9" name="Groupe 73"/>
          <p:cNvGrpSpPr>
            <a:grpSpLocks/>
          </p:cNvGrpSpPr>
          <p:nvPr/>
        </p:nvGrpSpPr>
        <p:grpSpPr bwMode="auto">
          <a:xfrm>
            <a:off x="130175" y="1136650"/>
            <a:ext cx="1795463" cy="792163"/>
            <a:chOff x="129333" y="591529"/>
            <a:chExt cx="1794101" cy="792000"/>
          </a:xfrm>
        </p:grpSpPr>
        <p:sp>
          <p:nvSpPr>
            <p:cNvPr id="75" name="Arc 74"/>
            <p:cNvSpPr/>
            <p:nvPr/>
          </p:nvSpPr>
          <p:spPr bwMode="auto">
            <a:xfrm rot="2957285">
              <a:off x="129114" y="591748"/>
              <a:ext cx="792000" cy="791562"/>
            </a:xfrm>
            <a:prstGeom prst="arc">
              <a:avLst>
                <a:gd name="adj1" fmla="val 16839090"/>
                <a:gd name="adj2" fmla="val 20460279"/>
              </a:avLst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 b="1"/>
            </a:p>
          </p:txBody>
        </p:sp>
        <p:grpSp>
          <p:nvGrpSpPr>
            <p:cNvPr id="10" name="Groupe 75"/>
            <p:cNvGrpSpPr>
              <a:grpSpLocks/>
            </p:cNvGrpSpPr>
            <p:nvPr/>
          </p:nvGrpSpPr>
          <p:grpSpPr bwMode="auto">
            <a:xfrm>
              <a:off x="277785" y="642918"/>
              <a:ext cx="1645649" cy="664341"/>
              <a:chOff x="277785" y="642918"/>
              <a:chExt cx="1645649" cy="664341"/>
            </a:xfrm>
          </p:grpSpPr>
          <p:sp>
            <p:nvSpPr>
              <p:cNvPr id="77" name="Text Box 37"/>
              <p:cNvSpPr txBox="1">
                <a:spLocks noChangeAspect="1" noChangeArrowheads="1"/>
              </p:cNvSpPr>
              <p:nvPr/>
            </p:nvSpPr>
            <p:spPr bwMode="auto">
              <a:xfrm>
                <a:off x="294956" y="642918"/>
                <a:ext cx="306388" cy="36671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0</a:t>
                </a:r>
              </a:p>
            </p:txBody>
          </p:sp>
          <p:sp>
            <p:nvSpPr>
              <p:cNvPr id="78" name="Text Box 38"/>
              <p:cNvSpPr txBox="1">
                <a:spLocks noChangeAspect="1" noChangeArrowheads="1"/>
              </p:cNvSpPr>
              <p:nvPr/>
            </p:nvSpPr>
            <p:spPr bwMode="auto">
              <a:xfrm>
                <a:off x="277785" y="940546"/>
                <a:ext cx="365125" cy="366713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grpSp>
            <p:nvGrpSpPr>
              <p:cNvPr id="11" name="Groupe 78"/>
              <p:cNvGrpSpPr/>
              <p:nvPr/>
            </p:nvGrpSpPr>
            <p:grpSpPr>
              <a:xfrm>
                <a:off x="1434484" y="797488"/>
                <a:ext cx="488950" cy="377825"/>
                <a:chOff x="1290638" y="1330325"/>
                <a:chExt cx="488950" cy="377825"/>
              </a:xfrm>
              <a:noFill/>
            </p:grpSpPr>
            <p:sp>
              <p:nvSpPr>
                <p:cNvPr id="84" name="Rectangle 32"/>
                <p:cNvSpPr>
                  <a:spLocks noChangeArrowheads="1"/>
                </p:cNvSpPr>
                <p:nvPr/>
              </p:nvSpPr>
              <p:spPr bwMode="auto">
                <a:xfrm>
                  <a:off x="1547813" y="1341438"/>
                  <a:ext cx="184150" cy="366712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>
                  <a:spAutoFit/>
                </a:bodyPr>
                <a:lstStyle/>
                <a:p>
                  <a:pPr>
                    <a:defRPr/>
                  </a:pPr>
                  <a:endParaRPr lang="fr-FR" b="1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5" name="Text Box 39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1290638" y="1330325"/>
                  <a:ext cx="488950" cy="366713"/>
                </a:xfrm>
                <a:prstGeom prst="rect">
                  <a:avLst/>
                </a:prstGeom>
                <a:grp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  <a:defRPr/>
                  </a:pPr>
                  <a:r>
                    <a:rPr lang="fr-FR" b="1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</p:grpSp>
          <p:sp>
            <p:nvSpPr>
              <p:cNvPr id="80" name="Lune 79"/>
              <p:cNvSpPr/>
              <p:nvPr/>
            </p:nvSpPr>
            <p:spPr bwMode="auto">
              <a:xfrm rot="10800000">
                <a:off x="928826" y="785164"/>
                <a:ext cx="288706" cy="396793"/>
              </a:xfrm>
              <a:prstGeom prst="moon">
                <a:avLst>
                  <a:gd name="adj" fmla="val 8750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81" name="Connecteur droit 80"/>
              <p:cNvCxnSpPr/>
              <p:nvPr/>
            </p:nvCxnSpPr>
            <p:spPr bwMode="auto">
              <a:xfrm>
                <a:off x="571910" y="856587"/>
                <a:ext cx="323604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2" name="Connecteur droit 81"/>
              <p:cNvCxnSpPr/>
              <p:nvPr/>
            </p:nvCxnSpPr>
            <p:spPr bwMode="auto">
              <a:xfrm>
                <a:off x="557633" y="1129581"/>
                <a:ext cx="323604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3" name="Connecteur droit 82"/>
              <p:cNvCxnSpPr/>
              <p:nvPr/>
            </p:nvCxnSpPr>
            <p:spPr bwMode="auto">
              <a:xfrm flipV="1">
                <a:off x="1217532" y="988322"/>
                <a:ext cx="250635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134" name="Text Box 11"/>
          <p:cNvSpPr txBox="1">
            <a:spLocks noChangeArrowheads="1"/>
          </p:cNvSpPr>
          <p:nvPr/>
        </p:nvSpPr>
        <p:spPr bwMode="auto">
          <a:xfrm>
            <a:off x="7572375" y="3429000"/>
            <a:ext cx="1079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0099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التركيب:</a:t>
            </a:r>
            <a:endParaRPr lang="fr-FR" b="1" u="sng" dirty="0">
              <a:solidFill>
                <a:srgbClr val="0099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2" name="Groupe 134"/>
          <p:cNvGrpSpPr>
            <a:grpSpLocks/>
          </p:cNvGrpSpPr>
          <p:nvPr/>
        </p:nvGrpSpPr>
        <p:grpSpPr bwMode="auto">
          <a:xfrm>
            <a:off x="1844675" y="2714625"/>
            <a:ext cx="1285875" cy="576263"/>
            <a:chOff x="1844293" y="2714620"/>
            <a:chExt cx="1285884" cy="576000"/>
          </a:xfrm>
        </p:grpSpPr>
        <p:sp>
          <p:nvSpPr>
            <p:cNvPr id="136" name="AutoShape 51"/>
            <p:cNvSpPr>
              <a:spLocks noChangeArrowheads="1"/>
            </p:cNvSpPr>
            <p:nvPr/>
          </p:nvSpPr>
          <p:spPr bwMode="auto">
            <a:xfrm>
              <a:off x="1844293" y="2714620"/>
              <a:ext cx="1285884" cy="576000"/>
            </a:xfrm>
            <a:prstGeom prst="wedgeRoundRectCallout">
              <a:avLst>
                <a:gd name="adj1" fmla="val 73477"/>
                <a:gd name="adj2" fmla="val 210380"/>
                <a:gd name="adj3" fmla="val 16667"/>
              </a:avLst>
            </a:prstGeom>
            <a:noFill/>
            <a:ln>
              <a:solidFill>
                <a:srgbClr val="0000FF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Arabic Transparent" pitchFamily="2" charset="-78"/>
                </a:rPr>
                <a:t>B </a:t>
              </a:r>
              <a:r>
                <a:rPr lang="ar-DZ" sz="1600" b="1" dirty="0">
                  <a:solidFill>
                    <a:schemeClr val="tx1"/>
                  </a:solidFill>
                  <a:cs typeface="Arabic Transparent" pitchFamily="2" charset="-78"/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  <a:cs typeface="Arabic Transparent" pitchFamily="2" charset="-78"/>
                </a:rPr>
                <a:t>+  0 = B</a:t>
              </a:r>
            </a:p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Arabic Transparent" pitchFamily="2" charset="-78"/>
                </a:rPr>
                <a:t>B  +  1 = B</a:t>
              </a:r>
            </a:p>
          </p:txBody>
        </p:sp>
        <p:sp>
          <p:nvSpPr>
            <p:cNvPr id="137" name="Oval 52"/>
            <p:cNvSpPr>
              <a:spLocks noChangeArrowheads="1"/>
            </p:cNvSpPr>
            <p:nvPr/>
          </p:nvSpPr>
          <p:spPr bwMode="auto">
            <a:xfrm>
              <a:off x="2198308" y="2808240"/>
              <a:ext cx="179388" cy="179305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40" name="Oval 53"/>
            <p:cNvSpPr>
              <a:spLocks noChangeArrowheads="1"/>
            </p:cNvSpPr>
            <p:nvPr/>
          </p:nvSpPr>
          <p:spPr bwMode="auto">
            <a:xfrm>
              <a:off x="2182433" y="3068471"/>
              <a:ext cx="179388" cy="180892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42" name="Line 54"/>
            <p:cNvSpPr>
              <a:spLocks noChangeShapeType="1"/>
            </p:cNvSpPr>
            <p:nvPr/>
          </p:nvSpPr>
          <p:spPr bwMode="auto">
            <a:xfrm>
              <a:off x="2784100" y="3039909"/>
              <a:ext cx="144464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grpSp>
        <p:nvGrpSpPr>
          <p:cNvPr id="13" name="Groupe 142"/>
          <p:cNvGrpSpPr>
            <a:grpSpLocks/>
          </p:cNvGrpSpPr>
          <p:nvPr/>
        </p:nvGrpSpPr>
        <p:grpSpPr bwMode="auto">
          <a:xfrm>
            <a:off x="1000125" y="3355975"/>
            <a:ext cx="5613400" cy="3163888"/>
            <a:chOff x="1000125" y="3355975"/>
            <a:chExt cx="5613400" cy="3163590"/>
          </a:xfrm>
        </p:grpSpPr>
        <p:cxnSp>
          <p:nvCxnSpPr>
            <p:cNvPr id="144" name="Connecteur droit 143"/>
            <p:cNvCxnSpPr/>
            <p:nvPr/>
          </p:nvCxnSpPr>
          <p:spPr bwMode="auto">
            <a:xfrm rot="5400000" flipH="1" flipV="1">
              <a:off x="5172879" y="5202846"/>
              <a:ext cx="215880" cy="252412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45" name="Rectangle 175"/>
            <p:cNvSpPr>
              <a:spLocks noChangeArrowheads="1"/>
            </p:cNvSpPr>
            <p:nvPr/>
          </p:nvSpPr>
          <p:spPr bwMode="auto">
            <a:xfrm flipH="1">
              <a:off x="3273425" y="5056028"/>
              <a:ext cx="998538" cy="819073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28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fr-FR" sz="2800" b="1" dirty="0"/>
                <a:t>1</a:t>
              </a:r>
              <a:endParaRPr lang="en-US" sz="2800" b="1" dirty="0"/>
            </a:p>
          </p:txBody>
        </p:sp>
        <p:sp>
          <p:nvSpPr>
            <p:cNvPr id="146" name="Line 177"/>
            <p:cNvSpPr>
              <a:spLocks noChangeShapeType="1"/>
            </p:cNvSpPr>
            <p:nvPr/>
          </p:nvSpPr>
          <p:spPr bwMode="auto">
            <a:xfrm flipH="1">
              <a:off x="4284663" y="5446516"/>
              <a:ext cx="3746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 dirty="0"/>
            </a:p>
          </p:txBody>
        </p:sp>
        <p:sp>
          <p:nvSpPr>
            <p:cNvPr id="147" name="Line 179"/>
            <p:cNvSpPr>
              <a:spLocks noChangeShapeType="1"/>
            </p:cNvSpPr>
            <p:nvPr/>
          </p:nvSpPr>
          <p:spPr bwMode="auto">
            <a:xfrm rot="5400000" flipH="1">
              <a:off x="3921140" y="6038597"/>
              <a:ext cx="32381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48" name="Line 180"/>
            <p:cNvSpPr>
              <a:spLocks noChangeShapeType="1"/>
            </p:cNvSpPr>
            <p:nvPr/>
          </p:nvSpPr>
          <p:spPr bwMode="auto">
            <a:xfrm rot="5400000" flipH="1">
              <a:off x="3349640" y="6038597"/>
              <a:ext cx="323819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49" name="Text Box 181"/>
            <p:cNvSpPr txBox="1">
              <a:spLocks noChangeArrowheads="1"/>
            </p:cNvSpPr>
            <p:nvPr/>
          </p:nvSpPr>
          <p:spPr bwMode="auto">
            <a:xfrm flipH="1">
              <a:off x="3927812" y="6138210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S</a:t>
              </a:r>
              <a:r>
                <a:rPr lang="fr-FR" b="1" baseline="-25000" dirty="0">
                  <a:solidFill>
                    <a:srgbClr val="FF0000"/>
                  </a:solidFill>
                </a:rPr>
                <a:t>0</a:t>
              </a:r>
              <a:endParaRPr lang="en-US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50" name="Text Box 182"/>
            <p:cNvSpPr txBox="1">
              <a:spLocks noChangeArrowheads="1"/>
            </p:cNvSpPr>
            <p:nvPr/>
          </p:nvSpPr>
          <p:spPr bwMode="auto">
            <a:xfrm flipH="1">
              <a:off x="3320683" y="6150085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0000FF"/>
                  </a:solidFill>
                </a:rPr>
                <a:t>C</a:t>
              </a:r>
              <a:r>
                <a:rPr lang="fr-FR" b="1" baseline="-25000" dirty="0">
                  <a:solidFill>
                    <a:srgbClr val="0000FF"/>
                  </a:solidFill>
                </a:rPr>
                <a:t>0</a:t>
              </a:r>
              <a:endParaRPr lang="en-US" b="1" baseline="-25000" dirty="0">
                <a:solidFill>
                  <a:srgbClr val="0000FF"/>
                </a:solidFill>
              </a:endParaRPr>
            </a:p>
          </p:txBody>
        </p:sp>
        <p:grpSp>
          <p:nvGrpSpPr>
            <p:cNvPr id="14" name="Groupe 40"/>
            <p:cNvGrpSpPr>
              <a:grpSpLocks/>
            </p:cNvGrpSpPr>
            <p:nvPr/>
          </p:nvGrpSpPr>
          <p:grpSpPr bwMode="auto">
            <a:xfrm>
              <a:off x="3297233" y="3355972"/>
              <a:ext cx="984249" cy="571499"/>
              <a:chOff x="5357760" y="1353592"/>
              <a:chExt cx="985247" cy="571504"/>
            </a:xfrm>
          </p:grpSpPr>
          <p:sp>
            <p:nvSpPr>
              <p:cNvPr id="206" name="Text Box 183"/>
              <p:cNvSpPr txBox="1">
                <a:spLocks noChangeArrowheads="1"/>
              </p:cNvSpPr>
              <p:nvPr/>
            </p:nvSpPr>
            <p:spPr bwMode="auto">
              <a:xfrm flipH="1">
                <a:off x="5905514" y="1353592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336600"/>
                    </a:solidFill>
                  </a:rPr>
                  <a:t>a</a:t>
                </a:r>
                <a:r>
                  <a:rPr lang="fr-FR" b="1" baseline="-25000" dirty="0">
                    <a:solidFill>
                      <a:srgbClr val="336600"/>
                    </a:solidFill>
                  </a:rPr>
                  <a:t>0</a:t>
                </a:r>
                <a:endParaRPr lang="en-US" b="1" baseline="-25000" dirty="0">
                  <a:solidFill>
                    <a:srgbClr val="336600"/>
                  </a:solidFill>
                </a:endParaRPr>
              </a:p>
            </p:txBody>
          </p:sp>
          <p:sp>
            <p:nvSpPr>
              <p:cNvPr id="207" name="Text Box 184"/>
              <p:cNvSpPr txBox="1">
                <a:spLocks noChangeArrowheads="1"/>
              </p:cNvSpPr>
              <p:nvPr/>
            </p:nvSpPr>
            <p:spPr bwMode="auto">
              <a:xfrm flipH="1">
                <a:off x="5357760" y="1353592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C000"/>
                    </a:solidFill>
                  </a:rPr>
                  <a:t>b</a:t>
                </a:r>
                <a:r>
                  <a:rPr lang="fr-FR" b="1" baseline="-25000" dirty="0">
                    <a:solidFill>
                      <a:srgbClr val="FFC000"/>
                    </a:solidFill>
                  </a:rPr>
                  <a:t>0</a:t>
                </a:r>
                <a:endParaRPr lang="en-US" b="1" baseline="-250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208" name="Line 179"/>
              <p:cNvSpPr>
                <a:spLocks noChangeShapeType="1"/>
              </p:cNvSpPr>
              <p:nvPr/>
            </p:nvSpPr>
            <p:spPr bwMode="auto">
              <a:xfrm rot="5400000" flipH="1">
                <a:off x="5988760" y="1817105"/>
                <a:ext cx="21588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209" name="Line 180"/>
              <p:cNvSpPr>
                <a:spLocks noChangeShapeType="1"/>
              </p:cNvSpPr>
              <p:nvPr/>
            </p:nvSpPr>
            <p:spPr bwMode="auto">
              <a:xfrm rot="5400000" flipH="1">
                <a:off x="5423037" y="1817105"/>
                <a:ext cx="21588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sp>
          <p:nvSpPr>
            <p:cNvPr id="152" name="Rectangle 175"/>
            <p:cNvSpPr>
              <a:spLocks noChangeArrowheads="1"/>
            </p:cNvSpPr>
            <p:nvPr/>
          </p:nvSpPr>
          <p:spPr bwMode="auto">
            <a:xfrm flipH="1">
              <a:off x="1058863" y="5030630"/>
              <a:ext cx="998537" cy="819073"/>
            </a:xfrm>
            <a:prstGeom prst="rect">
              <a:avLst/>
            </a:prstGeom>
            <a:ln w="38100"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>
                <a:defRPr/>
              </a:pPr>
              <a:r>
                <a:rPr lang="fr-FR" sz="2800" b="1" dirty="0">
                  <a:solidFill>
                    <a:schemeClr val="tx1"/>
                  </a:solidFill>
                  <a:sym typeface="Symbol"/>
                </a:rPr>
                <a:t></a:t>
              </a:r>
              <a:r>
                <a:rPr lang="fr-FR" sz="2800" b="1" dirty="0"/>
                <a:t>2</a:t>
              </a:r>
              <a:endParaRPr lang="en-US" sz="2800" b="1" dirty="0"/>
            </a:p>
          </p:txBody>
        </p:sp>
        <p:sp>
          <p:nvSpPr>
            <p:cNvPr id="153" name="Line 177"/>
            <p:cNvSpPr>
              <a:spLocks noChangeShapeType="1"/>
            </p:cNvSpPr>
            <p:nvPr/>
          </p:nvSpPr>
          <p:spPr bwMode="auto">
            <a:xfrm flipH="1">
              <a:off x="2070100" y="5422705"/>
              <a:ext cx="37465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 dirty="0"/>
            </a:p>
          </p:txBody>
        </p:sp>
        <p:sp>
          <p:nvSpPr>
            <p:cNvPr id="154" name="Line 179"/>
            <p:cNvSpPr>
              <a:spLocks noChangeShapeType="1"/>
            </p:cNvSpPr>
            <p:nvPr/>
          </p:nvSpPr>
          <p:spPr bwMode="auto">
            <a:xfrm rot="5400000" flipH="1">
              <a:off x="1705784" y="6013994"/>
              <a:ext cx="32540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55" name="Line 180"/>
            <p:cNvSpPr>
              <a:spLocks noChangeShapeType="1"/>
            </p:cNvSpPr>
            <p:nvPr/>
          </p:nvSpPr>
          <p:spPr bwMode="auto">
            <a:xfrm rot="5400000" flipH="1">
              <a:off x="1134284" y="6013994"/>
              <a:ext cx="325407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56" name="Text Box 181"/>
            <p:cNvSpPr txBox="1">
              <a:spLocks noChangeArrowheads="1"/>
            </p:cNvSpPr>
            <p:nvPr/>
          </p:nvSpPr>
          <p:spPr bwMode="auto">
            <a:xfrm flipH="1">
              <a:off x="1713234" y="6114272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FF0000"/>
                  </a:solidFill>
                </a:rPr>
                <a:t>S</a:t>
              </a:r>
              <a:r>
                <a:rPr lang="fr-FR" b="1" baseline="-25000" dirty="0">
                  <a:solidFill>
                    <a:srgbClr val="FF0000"/>
                  </a:solidFill>
                </a:rPr>
                <a:t>1</a:t>
              </a:r>
              <a:endParaRPr lang="en-US" b="1" baseline="-25000" dirty="0">
                <a:solidFill>
                  <a:srgbClr val="FF0000"/>
                </a:solidFill>
              </a:endParaRPr>
            </a:p>
          </p:txBody>
        </p:sp>
        <p:sp>
          <p:nvSpPr>
            <p:cNvPr id="157" name="Text Box 182"/>
            <p:cNvSpPr txBox="1">
              <a:spLocks noChangeArrowheads="1"/>
            </p:cNvSpPr>
            <p:nvPr/>
          </p:nvSpPr>
          <p:spPr bwMode="auto">
            <a:xfrm flipH="1">
              <a:off x="1106105" y="6126147"/>
              <a:ext cx="437493" cy="36948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fr-FR" b="1" dirty="0">
                  <a:solidFill>
                    <a:srgbClr val="0000FF"/>
                  </a:solidFill>
                </a:rPr>
                <a:t>C</a:t>
              </a:r>
              <a:r>
                <a:rPr lang="fr-FR" b="1" baseline="-25000" dirty="0">
                  <a:solidFill>
                    <a:srgbClr val="0000FF"/>
                  </a:solidFill>
                </a:rPr>
                <a:t>1</a:t>
              </a:r>
              <a:endParaRPr lang="en-US" b="1" baseline="-25000" dirty="0">
                <a:solidFill>
                  <a:srgbClr val="0000FF"/>
                </a:solidFill>
              </a:endParaRPr>
            </a:p>
          </p:txBody>
        </p:sp>
        <p:grpSp>
          <p:nvGrpSpPr>
            <p:cNvPr id="15" name="Groupe 41"/>
            <p:cNvGrpSpPr>
              <a:grpSpLocks/>
            </p:cNvGrpSpPr>
            <p:nvPr/>
          </p:nvGrpSpPr>
          <p:grpSpPr bwMode="auto">
            <a:xfrm>
              <a:off x="1093788" y="3373435"/>
              <a:ext cx="985837" cy="549274"/>
              <a:chOff x="3143182" y="1275062"/>
              <a:chExt cx="985247" cy="549252"/>
            </a:xfrm>
          </p:grpSpPr>
          <p:sp>
            <p:nvSpPr>
              <p:cNvPr id="202" name="Text Box 183"/>
              <p:cNvSpPr txBox="1">
                <a:spLocks noChangeArrowheads="1"/>
              </p:cNvSpPr>
              <p:nvPr/>
            </p:nvSpPr>
            <p:spPr bwMode="auto">
              <a:xfrm flipH="1">
                <a:off x="3690936" y="1275062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336600"/>
                    </a:solidFill>
                  </a:rPr>
                  <a:t>a</a:t>
                </a:r>
                <a:r>
                  <a:rPr lang="fr-FR" b="1" baseline="-25000" dirty="0">
                    <a:solidFill>
                      <a:srgbClr val="336600"/>
                    </a:solidFill>
                  </a:rPr>
                  <a:t>1</a:t>
                </a:r>
                <a:endParaRPr lang="en-US" b="1" baseline="-25000" dirty="0">
                  <a:solidFill>
                    <a:srgbClr val="336600"/>
                  </a:solidFill>
                </a:endParaRPr>
              </a:p>
            </p:txBody>
          </p:sp>
          <p:sp>
            <p:nvSpPr>
              <p:cNvPr id="203" name="Text Box 184"/>
              <p:cNvSpPr txBox="1">
                <a:spLocks noChangeArrowheads="1"/>
              </p:cNvSpPr>
              <p:nvPr/>
            </p:nvSpPr>
            <p:spPr bwMode="auto">
              <a:xfrm flipH="1">
                <a:off x="3143182" y="1275062"/>
                <a:ext cx="437493" cy="369480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  <a:defRPr/>
                </a:pPr>
                <a:r>
                  <a:rPr lang="fr-FR" b="1" dirty="0">
                    <a:solidFill>
                      <a:srgbClr val="FFC000"/>
                    </a:solidFill>
                  </a:rPr>
                  <a:t>b</a:t>
                </a:r>
                <a:r>
                  <a:rPr lang="fr-FR" b="1" baseline="-25000" dirty="0">
                    <a:solidFill>
                      <a:srgbClr val="FFC000"/>
                    </a:solidFill>
                  </a:rPr>
                  <a:t>1</a:t>
                </a:r>
                <a:endParaRPr lang="en-US" b="1" baseline="-25000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204" name="Line 179"/>
              <p:cNvSpPr>
                <a:spLocks noChangeShapeType="1"/>
              </p:cNvSpPr>
              <p:nvPr/>
            </p:nvSpPr>
            <p:spPr bwMode="auto">
              <a:xfrm rot="5400000" flipH="1">
                <a:off x="3772992" y="1716329"/>
                <a:ext cx="21587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  <p:sp>
            <p:nvSpPr>
              <p:cNvPr id="205" name="Line 180"/>
              <p:cNvSpPr>
                <a:spLocks noChangeShapeType="1"/>
              </p:cNvSpPr>
              <p:nvPr/>
            </p:nvSpPr>
            <p:spPr bwMode="auto">
              <a:xfrm rot="5400000" flipH="1">
                <a:off x="3201834" y="1716329"/>
                <a:ext cx="215871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fr-FR" b="1"/>
              </a:p>
            </p:txBody>
          </p:sp>
        </p:grpSp>
        <p:grpSp>
          <p:nvGrpSpPr>
            <p:cNvPr id="16" name="Groupe 39"/>
            <p:cNvGrpSpPr>
              <a:grpSpLocks/>
            </p:cNvGrpSpPr>
            <p:nvPr/>
          </p:nvGrpSpPr>
          <p:grpSpPr bwMode="auto">
            <a:xfrm>
              <a:off x="5551237" y="4351338"/>
              <a:ext cx="1060175" cy="1584326"/>
              <a:chOff x="7084393" y="1488032"/>
              <a:chExt cx="1059507" cy="1583779"/>
            </a:xfrm>
          </p:grpSpPr>
          <p:cxnSp>
            <p:nvCxnSpPr>
              <p:cNvPr id="198" name="Connecteur droit 197"/>
              <p:cNvCxnSpPr/>
              <p:nvPr/>
            </p:nvCxnSpPr>
            <p:spPr bwMode="auto">
              <a:xfrm rot="5400000">
                <a:off x="6674413" y="2440813"/>
                <a:ext cx="1259921" cy="1586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9" name="Connecteur droit 198"/>
              <p:cNvCxnSpPr/>
              <p:nvPr/>
            </p:nvCxnSpPr>
            <p:spPr bwMode="auto">
              <a:xfrm rot="5400000">
                <a:off x="7186060" y="2440020"/>
                <a:ext cx="1258334" cy="1586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00" name="ZoneTexte 199"/>
              <p:cNvSpPr txBox="1"/>
              <p:nvPr/>
            </p:nvSpPr>
            <p:spPr>
              <a:xfrm>
                <a:off x="7084393" y="1488032"/>
                <a:ext cx="642942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0V</a:t>
                </a:r>
              </a:p>
            </p:txBody>
          </p:sp>
          <p:sp>
            <p:nvSpPr>
              <p:cNvPr id="201" name="ZoneTexte 200"/>
              <p:cNvSpPr txBox="1"/>
              <p:nvPr/>
            </p:nvSpPr>
            <p:spPr>
              <a:xfrm>
                <a:off x="7500958" y="1488032"/>
                <a:ext cx="642942" cy="36933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</p:grpSp>
        <p:cxnSp>
          <p:nvCxnSpPr>
            <p:cNvPr id="161" name="Connecteur droit 160"/>
            <p:cNvCxnSpPr/>
            <p:nvPr/>
          </p:nvCxnSpPr>
          <p:spPr bwMode="auto">
            <a:xfrm rot="5400000" flipH="1" flipV="1">
              <a:off x="4881563" y="5194103"/>
              <a:ext cx="1588" cy="503237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oval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62" name="Connecteur droit 161"/>
            <p:cNvCxnSpPr/>
            <p:nvPr/>
          </p:nvCxnSpPr>
          <p:spPr bwMode="auto">
            <a:xfrm rot="5400000">
              <a:off x="3476679" y="4479819"/>
              <a:ext cx="1115907" cy="1587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63" name="Connecteur droit 162"/>
            <p:cNvCxnSpPr/>
            <p:nvPr/>
          </p:nvCxnSpPr>
          <p:spPr bwMode="auto">
            <a:xfrm rot="5400000">
              <a:off x="1296245" y="4469501"/>
              <a:ext cx="1079398" cy="1588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64" name="Connecteur en angle 163"/>
            <p:cNvCxnSpPr/>
            <p:nvPr/>
          </p:nvCxnSpPr>
          <p:spPr bwMode="auto">
            <a:xfrm>
              <a:off x="2341563" y="5425880"/>
              <a:ext cx="1187450" cy="755579"/>
            </a:xfrm>
            <a:prstGeom prst="bentConnector3">
              <a:avLst>
                <a:gd name="adj1" fmla="val 32007"/>
              </a:avLst>
            </a:prstGeom>
            <a:ln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grpSp>
          <p:nvGrpSpPr>
            <p:cNvPr id="17" name="Groupe 160"/>
            <p:cNvGrpSpPr>
              <a:grpSpLocks/>
            </p:cNvGrpSpPr>
            <p:nvPr/>
          </p:nvGrpSpPr>
          <p:grpSpPr bwMode="auto">
            <a:xfrm>
              <a:off x="1000125" y="3662363"/>
              <a:ext cx="792163" cy="1339850"/>
              <a:chOff x="1441791" y="4085005"/>
              <a:chExt cx="792000" cy="1339329"/>
            </a:xfrm>
          </p:grpSpPr>
          <p:grpSp>
            <p:nvGrpSpPr>
              <p:cNvPr id="18" name="Groupe 144"/>
              <p:cNvGrpSpPr>
                <a:grpSpLocks/>
              </p:cNvGrpSpPr>
              <p:nvPr/>
            </p:nvGrpSpPr>
            <p:grpSpPr bwMode="auto">
              <a:xfrm>
                <a:off x="1441791" y="4085005"/>
                <a:ext cx="792000" cy="1339329"/>
                <a:chOff x="953" y="2356446"/>
                <a:chExt cx="792000" cy="1339329"/>
              </a:xfrm>
            </p:grpSpPr>
            <p:sp>
              <p:nvSpPr>
                <p:cNvPr id="193" name="Arc 192"/>
                <p:cNvSpPr/>
                <p:nvPr/>
              </p:nvSpPr>
              <p:spPr bwMode="auto">
                <a:xfrm rot="8357285">
                  <a:off x="953" y="2356417"/>
                  <a:ext cx="792000" cy="791780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3810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/>
                </a:p>
              </p:txBody>
            </p:sp>
            <p:grpSp>
              <p:nvGrpSpPr>
                <p:cNvPr id="19" name="Groupe 143"/>
                <p:cNvGrpSpPr>
                  <a:grpSpLocks/>
                </p:cNvGrpSpPr>
                <p:nvPr/>
              </p:nvGrpSpPr>
              <p:grpSpPr bwMode="auto">
                <a:xfrm>
                  <a:off x="202524" y="2862661"/>
                  <a:ext cx="396793" cy="833114"/>
                  <a:chOff x="202524" y="2862661"/>
                  <a:chExt cx="396793" cy="833114"/>
                </a:xfrm>
              </p:grpSpPr>
              <p:sp>
                <p:nvSpPr>
                  <p:cNvPr id="195" name="Lune 194"/>
                  <p:cNvSpPr/>
                  <p:nvPr/>
                </p:nvSpPr>
                <p:spPr bwMode="auto">
                  <a:xfrm rot="16200000">
                    <a:off x="257322" y="3101333"/>
                    <a:ext cx="287198" cy="396793"/>
                  </a:xfrm>
                  <a:prstGeom prst="moon">
                    <a:avLst>
                      <a:gd name="adj" fmla="val 87500"/>
                    </a:avLst>
                  </a:prstGeom>
                  <a:ln w="3810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1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96" name="Connecteur droit 195"/>
                  <p:cNvCxnSpPr/>
                  <p:nvPr/>
                </p:nvCxnSpPr>
                <p:spPr bwMode="auto">
                  <a:xfrm rot="5400000">
                    <a:off x="400956" y="2987936"/>
                    <a:ext cx="252291" cy="1587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7" name="Connecteur droit 196"/>
                  <p:cNvCxnSpPr/>
                  <p:nvPr/>
                </p:nvCxnSpPr>
                <p:spPr bwMode="auto">
                  <a:xfrm rot="5400000" flipV="1">
                    <a:off x="270014" y="3569475"/>
                    <a:ext cx="252291" cy="0"/>
                  </a:xfrm>
                  <a:prstGeom prst="line">
                    <a:avLst/>
                  </a:prstGeom>
                  <a:ln w="3810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192" name="Connecteur droit 191"/>
              <p:cNvCxnSpPr/>
              <p:nvPr/>
            </p:nvCxnSpPr>
            <p:spPr bwMode="auto">
              <a:xfrm rot="5400000">
                <a:off x="1431550" y="4555442"/>
                <a:ext cx="539489" cy="1587"/>
              </a:xfrm>
              <a:prstGeom prst="line">
                <a:avLst/>
              </a:prstGeom>
              <a:ln>
                <a:solidFill>
                  <a:srgbClr val="FF0000"/>
                </a:solidFill>
                <a:headEnd type="none" w="med" len="med"/>
                <a:tailEnd type="non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  <p:cxnSp>
          <p:nvCxnSpPr>
            <p:cNvPr id="171" name="Connecteur en angle 170"/>
            <p:cNvCxnSpPr/>
            <p:nvPr/>
          </p:nvCxnSpPr>
          <p:spPr bwMode="auto">
            <a:xfrm>
              <a:off x="1527175" y="4181397"/>
              <a:ext cx="3276600" cy="1260356"/>
            </a:xfrm>
            <a:prstGeom prst="bentConnector3">
              <a:avLst>
                <a:gd name="adj1" fmla="val 100000"/>
              </a:avLst>
            </a:prstGeom>
            <a:ln>
              <a:solidFill>
                <a:srgbClr val="FF0000"/>
              </a:solidFill>
              <a:headEnd type="none" w="med" len="med"/>
              <a:tailEnd type="oval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grpSp>
          <p:nvGrpSpPr>
            <p:cNvPr id="20" name="Groupe 162"/>
            <p:cNvGrpSpPr>
              <a:grpSpLocks/>
            </p:cNvGrpSpPr>
            <p:nvPr/>
          </p:nvGrpSpPr>
          <p:grpSpPr bwMode="auto">
            <a:xfrm>
              <a:off x="3208338" y="3714750"/>
              <a:ext cx="792162" cy="1339850"/>
              <a:chOff x="953" y="2356446"/>
              <a:chExt cx="792000" cy="1339329"/>
            </a:xfrm>
          </p:grpSpPr>
          <p:sp>
            <p:nvSpPr>
              <p:cNvPr id="185" name="Arc 184"/>
              <p:cNvSpPr/>
              <p:nvPr/>
            </p:nvSpPr>
            <p:spPr bwMode="auto">
              <a:xfrm rot="8357285">
                <a:off x="953" y="2356412"/>
                <a:ext cx="792000" cy="791781"/>
              </a:xfrm>
              <a:prstGeom prst="arc">
                <a:avLst>
                  <a:gd name="adj1" fmla="val 16839090"/>
                  <a:gd name="adj2" fmla="val 20460279"/>
                </a:avLst>
              </a:prstGeom>
              <a:ln w="3810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b="1"/>
              </a:p>
            </p:txBody>
          </p:sp>
          <p:grpSp>
            <p:nvGrpSpPr>
              <p:cNvPr id="21" name="Groupe 165"/>
              <p:cNvGrpSpPr>
                <a:grpSpLocks/>
              </p:cNvGrpSpPr>
              <p:nvPr/>
            </p:nvGrpSpPr>
            <p:grpSpPr bwMode="auto">
              <a:xfrm>
                <a:off x="202524" y="2559567"/>
                <a:ext cx="396794" cy="1136208"/>
                <a:chOff x="202524" y="2559567"/>
                <a:chExt cx="396794" cy="1136208"/>
              </a:xfrm>
            </p:grpSpPr>
            <p:sp>
              <p:nvSpPr>
                <p:cNvPr id="187" name="Lune 186"/>
                <p:cNvSpPr/>
                <p:nvPr/>
              </p:nvSpPr>
              <p:spPr bwMode="auto">
                <a:xfrm rot="16200000">
                  <a:off x="257322" y="3101328"/>
                  <a:ext cx="287199" cy="396794"/>
                </a:xfrm>
                <a:prstGeom prst="moon">
                  <a:avLst>
                    <a:gd name="adj" fmla="val 87500"/>
                  </a:avLst>
                </a:prstGeom>
                <a:ln w="3810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b="1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88" name="Connecteur droit 187"/>
                <p:cNvCxnSpPr/>
                <p:nvPr/>
              </p:nvCxnSpPr>
              <p:spPr bwMode="auto">
                <a:xfrm rot="5400000">
                  <a:off x="-6114" y="2828465"/>
                  <a:ext cx="539489" cy="158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Connecteur droit 188"/>
                <p:cNvCxnSpPr/>
                <p:nvPr/>
              </p:nvCxnSpPr>
              <p:spPr bwMode="auto">
                <a:xfrm rot="5400000" flipV="1">
                  <a:off x="270014" y="3569470"/>
                  <a:ext cx="252290" cy="0"/>
                </a:xfrm>
                <a:prstGeom prst="line">
                  <a:avLst/>
                </a:prstGeom>
                <a:ln w="3810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Connecteur droit 189"/>
                <p:cNvCxnSpPr/>
                <p:nvPr/>
              </p:nvCxnSpPr>
              <p:spPr bwMode="auto">
                <a:xfrm rot="5400000">
                  <a:off x="383502" y="2965718"/>
                  <a:ext cx="287199" cy="1588"/>
                </a:xfrm>
                <a:prstGeom prst="line">
                  <a:avLst/>
                </a:prstGeom>
                <a:ln w="38100">
                  <a:solidFill>
                    <a:srgbClr val="FF0000"/>
                  </a:solidFill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74" name="Connecteur droit 173"/>
            <p:cNvCxnSpPr/>
            <p:nvPr/>
          </p:nvCxnSpPr>
          <p:spPr bwMode="auto">
            <a:xfrm>
              <a:off x="5457825" y="5203651"/>
              <a:ext cx="323850" cy="1588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oval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76" name="Connecteur droit 175"/>
            <p:cNvCxnSpPr/>
            <p:nvPr/>
          </p:nvCxnSpPr>
          <p:spPr bwMode="auto">
            <a:xfrm>
              <a:off x="5448300" y="5648109"/>
              <a:ext cx="828675" cy="1588"/>
            </a:xfrm>
            <a:prstGeom prst="line">
              <a:avLst/>
            </a:prstGeom>
            <a:ln>
              <a:solidFill>
                <a:srgbClr val="FF0000"/>
              </a:solidFill>
              <a:headEnd type="none" w="med" len="med"/>
              <a:tailEnd type="oval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182" name="ZoneTexte 181"/>
            <p:cNvSpPr txBox="1"/>
            <p:nvPr/>
          </p:nvSpPr>
          <p:spPr>
            <a:xfrm>
              <a:off x="4987565" y="5007076"/>
              <a:ext cx="357190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0000FF"/>
                  </a:solidFill>
                </a:rPr>
                <a:t>K</a:t>
              </a:r>
            </a:p>
          </p:txBody>
        </p:sp>
        <p:sp>
          <p:nvSpPr>
            <p:cNvPr id="183" name="Ellipse 182"/>
            <p:cNvSpPr/>
            <p:nvPr/>
          </p:nvSpPr>
          <p:spPr bwMode="auto">
            <a:xfrm>
              <a:off x="5403850" y="5149681"/>
              <a:ext cx="107950" cy="10794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84" name="Ellipse 183"/>
            <p:cNvSpPr/>
            <p:nvPr/>
          </p:nvSpPr>
          <p:spPr bwMode="auto">
            <a:xfrm>
              <a:off x="5408613" y="5600489"/>
              <a:ext cx="107950" cy="107940"/>
            </a:xfrm>
            <a:prstGeom prst="ellips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6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2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52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52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52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6" grpId="0"/>
      <p:bldP spid="13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ZoneTexte 171"/>
          <p:cNvSpPr txBox="1"/>
          <p:nvPr/>
        </p:nvSpPr>
        <p:spPr>
          <a:xfrm>
            <a:off x="6215074" y="785794"/>
            <a:ext cx="264317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</a:rPr>
              <a:t>1- </a:t>
            </a:r>
            <a:r>
              <a:rPr lang="ar-DZ" b="1" dirty="0" err="1">
                <a:solidFill>
                  <a:schemeClr val="tx1"/>
                </a:solidFill>
              </a:rPr>
              <a:t>ماهو</a:t>
            </a:r>
            <a:r>
              <a:rPr lang="ar-DZ" b="1" dirty="0">
                <a:solidFill>
                  <a:schemeClr val="tx1"/>
                </a:solidFill>
              </a:rPr>
              <a:t> دور القطب </a:t>
            </a:r>
            <a:r>
              <a:rPr lang="fr-FR" b="1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173" name="ZoneTexte 172"/>
          <p:cNvSpPr txBox="1"/>
          <p:nvPr/>
        </p:nvSpPr>
        <p:spPr>
          <a:xfrm>
            <a:off x="6215074" y="1285860"/>
            <a:ext cx="264317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fr-FR" b="1" dirty="0">
                <a:solidFill>
                  <a:schemeClr val="tx1"/>
                </a:solidFill>
              </a:rPr>
              <a:t>2</a:t>
            </a:r>
            <a:r>
              <a:rPr lang="ar-DZ" b="1" dirty="0">
                <a:solidFill>
                  <a:schemeClr val="tx1"/>
                </a:solidFill>
              </a:rPr>
              <a:t>- </a:t>
            </a:r>
            <a:r>
              <a:rPr lang="ar-DZ" b="1" dirty="0" err="1">
                <a:solidFill>
                  <a:schemeClr val="tx1"/>
                </a:solidFill>
              </a:rPr>
              <a:t>ماهو</a:t>
            </a:r>
            <a:r>
              <a:rPr lang="ar-DZ" b="1" dirty="0">
                <a:solidFill>
                  <a:schemeClr val="tx1"/>
                </a:solidFill>
              </a:rPr>
              <a:t> دور الدارة </a:t>
            </a:r>
            <a:r>
              <a:rPr lang="fr-FR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76" name="ZoneTexte 175"/>
          <p:cNvSpPr txBox="1"/>
          <p:nvPr/>
        </p:nvSpPr>
        <p:spPr>
          <a:xfrm>
            <a:off x="6215074" y="1785926"/>
            <a:ext cx="2643174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fr-FR" b="1" dirty="0">
                <a:solidFill>
                  <a:schemeClr val="tx1"/>
                </a:solidFill>
              </a:rPr>
              <a:t>3</a:t>
            </a:r>
            <a:r>
              <a:rPr lang="ar-DZ" b="1" dirty="0">
                <a:solidFill>
                  <a:schemeClr val="tx1"/>
                </a:solidFill>
              </a:rPr>
              <a:t>-</a:t>
            </a:r>
            <a:r>
              <a:rPr lang="ar-DZ" b="1" dirty="0" err="1">
                <a:solidFill>
                  <a:schemeClr val="tx1"/>
                </a:solidFill>
              </a:rPr>
              <a:t>اكمل</a:t>
            </a:r>
            <a:r>
              <a:rPr lang="ar-DZ" b="1" dirty="0">
                <a:solidFill>
                  <a:schemeClr val="tx1"/>
                </a:solidFill>
              </a:rPr>
              <a:t> الجدول التالي</a:t>
            </a: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101" name="Image 10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5" y="714375"/>
            <a:ext cx="4824413" cy="5556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2" name="ZoneTexte 101"/>
          <p:cNvSpPr txBox="1"/>
          <p:nvPr/>
        </p:nvSpPr>
        <p:spPr>
          <a:xfrm>
            <a:off x="6858016" y="214290"/>
            <a:ext cx="1928826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 dirty="0" err="1">
                <a:solidFill>
                  <a:schemeClr val="tx1"/>
                </a:solidFill>
              </a:rPr>
              <a:t>اليك</a:t>
            </a:r>
            <a:r>
              <a:rPr lang="ar-DZ" b="1" dirty="0">
                <a:solidFill>
                  <a:schemeClr val="tx1"/>
                </a:solidFill>
              </a:rPr>
              <a:t> الشكل التالي: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71438" y="1143000"/>
          <a:ext cx="9072593" cy="20002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4398"/>
                <a:gridCol w="567037"/>
                <a:gridCol w="1346713"/>
                <a:gridCol w="567037"/>
                <a:gridCol w="1308218"/>
                <a:gridCol w="1428760"/>
                <a:gridCol w="1302731"/>
                <a:gridCol w="1579111"/>
                <a:gridCol w="618588"/>
              </a:tblGrid>
              <a:tr h="40005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err="1" smtClean="0"/>
                        <a:t>Déc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err="1" smtClean="0"/>
                        <a:t>Déc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err="1" smtClean="0"/>
                        <a:t>Déc</a:t>
                      </a:r>
                      <a:endParaRPr lang="fr-FR" sz="1600" b="1" dirty="0"/>
                    </a:p>
                  </a:txBody>
                  <a:tcPr/>
                </a:tc>
              </a:tr>
              <a:tr h="400054">
                <a:tc>
                  <a:txBody>
                    <a:bodyPr/>
                    <a:lstStyle/>
                    <a:p>
                      <a:pPr algn="ctr"/>
                      <a:r>
                        <a:rPr lang="fr-FR" sz="1600" b="1" smtClean="0"/>
                        <a:t>0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smtClean="0"/>
                        <a:t>5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smtClean="0"/>
                        <a:t>0  1  0  1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smtClean="0"/>
                        <a:t>7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smtClean="0"/>
                        <a:t>12</a:t>
                      </a:r>
                      <a:endParaRPr lang="fr-FR" sz="1600" b="1" dirty="0"/>
                    </a:p>
                  </a:txBody>
                  <a:tcPr/>
                </a:tc>
              </a:tr>
              <a:tr h="400054">
                <a:tc>
                  <a:txBody>
                    <a:bodyPr/>
                    <a:lstStyle/>
                    <a:p>
                      <a:pPr algn="ctr"/>
                      <a:r>
                        <a:rPr lang="fr-FR" sz="1600" b="1" smtClean="0"/>
                        <a:t>0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smtClean="0"/>
                        <a:t>12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smtClean="0"/>
                        <a:t>1  1  0  0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smtClean="0"/>
                        <a:t>6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/>
                </a:tc>
              </a:tr>
              <a:tr h="400054">
                <a:tc>
                  <a:txBody>
                    <a:bodyPr/>
                    <a:lstStyle/>
                    <a:p>
                      <a:pPr algn="ctr"/>
                      <a:r>
                        <a:rPr lang="fr-FR" sz="1600" b="1" smtClean="0"/>
                        <a:t>1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smtClean="0"/>
                        <a:t>8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smtClean="0"/>
                        <a:t>1  0  0  0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smtClean="0"/>
                        <a:t>-3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/>
                </a:tc>
              </a:tr>
              <a:tr h="400054">
                <a:tc>
                  <a:txBody>
                    <a:bodyPr/>
                    <a:lstStyle/>
                    <a:p>
                      <a:pPr algn="ctr"/>
                      <a:r>
                        <a:rPr lang="fr-FR" sz="1600" b="1" smtClean="0"/>
                        <a:t>1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smtClean="0"/>
                        <a:t>9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smtClean="0"/>
                        <a:t>1  0  0  1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-2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600" b="1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Groupe 10"/>
          <p:cNvGrpSpPr>
            <a:grpSpLocks/>
          </p:cNvGrpSpPr>
          <p:nvPr/>
        </p:nvGrpSpPr>
        <p:grpSpPr bwMode="auto">
          <a:xfrm>
            <a:off x="142875" y="1143000"/>
            <a:ext cx="8586788" cy="369888"/>
            <a:chOff x="143121" y="1142975"/>
            <a:chExt cx="8586207" cy="369332"/>
          </a:xfrm>
        </p:grpSpPr>
        <p:sp>
          <p:nvSpPr>
            <p:cNvPr id="5" name="ZoneTexte 4"/>
            <p:cNvSpPr txBox="1"/>
            <p:nvPr/>
          </p:nvSpPr>
          <p:spPr>
            <a:xfrm>
              <a:off x="956234" y="1225479"/>
              <a:ext cx="1500198" cy="25904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1300"/>
                </a:lnSpc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A3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A2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A1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A0</a:t>
              </a: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2888258" y="1237836"/>
              <a:ext cx="1500198" cy="26404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1300"/>
                </a:lnSpc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D3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D2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D1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D0</a:t>
              </a: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4228734" y="1235132"/>
              <a:ext cx="1500198" cy="26404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1300"/>
                </a:lnSpc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B3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B2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B1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B0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5616550" y="1237836"/>
              <a:ext cx="1785950" cy="25904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1300"/>
                </a:lnSpc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C3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C2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C1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C0</a:t>
              </a: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6946577" y="1239127"/>
              <a:ext cx="1782751" cy="25904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1300"/>
                </a:lnSpc>
                <a:defRPr/>
              </a:pPr>
              <a:r>
                <a:rPr lang="fr-FR" sz="1600" b="1" dirty="0">
                  <a:solidFill>
                    <a:srgbClr val="0000FF"/>
                  </a:solidFill>
                </a:rPr>
                <a:t>C4</a:t>
              </a:r>
              <a:r>
                <a:rPr lang="fr-FR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rgbClr val="FF0000"/>
                  </a:solidFill>
                </a:rPr>
                <a:t>S3</a:t>
              </a:r>
              <a:r>
                <a:rPr lang="ar-DZ" sz="1600" b="1" dirty="0">
                  <a:solidFill>
                    <a:srgbClr val="FF0000"/>
                  </a:solidFill>
                </a:rPr>
                <a:t> </a:t>
              </a:r>
              <a:r>
                <a:rPr lang="fr-FR" sz="1600" b="1" dirty="0">
                  <a:solidFill>
                    <a:srgbClr val="FF0000"/>
                  </a:solidFill>
                </a:rPr>
                <a:t>S2</a:t>
              </a:r>
              <a:r>
                <a:rPr lang="ar-DZ" sz="1600" b="1" dirty="0">
                  <a:solidFill>
                    <a:srgbClr val="FF0000"/>
                  </a:solidFill>
                </a:rPr>
                <a:t> </a:t>
              </a:r>
              <a:r>
                <a:rPr lang="fr-FR" sz="1600" b="1" dirty="0">
                  <a:solidFill>
                    <a:srgbClr val="FF0000"/>
                  </a:solidFill>
                </a:rPr>
                <a:t>S1</a:t>
              </a:r>
              <a:r>
                <a:rPr lang="ar-DZ" sz="1600" b="1" dirty="0">
                  <a:solidFill>
                    <a:srgbClr val="FF0000"/>
                  </a:solidFill>
                </a:rPr>
                <a:t> </a:t>
              </a:r>
              <a:r>
                <a:rPr lang="fr-FR" sz="1600" b="1" dirty="0">
                  <a:solidFill>
                    <a:srgbClr val="FF0000"/>
                  </a:solidFill>
                </a:rPr>
                <a:t>S0</a:t>
              </a: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43121" y="1142975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K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/>
        </p:nvGraphicFramePr>
        <p:xfrm>
          <a:off x="26988" y="4500563"/>
          <a:ext cx="9072593" cy="200027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4398"/>
                <a:gridCol w="567037"/>
                <a:gridCol w="1346713"/>
                <a:gridCol w="567037"/>
                <a:gridCol w="1308218"/>
                <a:gridCol w="1428760"/>
                <a:gridCol w="1302731"/>
                <a:gridCol w="1579111"/>
                <a:gridCol w="618588"/>
              </a:tblGrid>
              <a:tr h="400054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err="1" smtClean="0"/>
                        <a:t>Déc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err="1" smtClean="0"/>
                        <a:t>Déc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b="1" dirty="0" err="1" smtClean="0"/>
                        <a:t>Déc</a:t>
                      </a:r>
                      <a:endParaRPr lang="fr-FR" sz="1600" b="1" dirty="0"/>
                    </a:p>
                  </a:txBody>
                  <a:tcPr/>
                </a:tc>
              </a:tr>
              <a:tr h="40005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0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5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0  1  0  1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7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0  1  1  1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/>
                        <a:t>0  1  1  1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/>
                        <a:t>1</a:t>
                      </a:r>
                      <a:r>
                        <a:rPr lang="ar-DZ" sz="1600" b="1" dirty="0" smtClean="0"/>
                        <a:t> </a:t>
                      </a:r>
                      <a:r>
                        <a:rPr lang="fr-FR" sz="1600" b="1" dirty="0" smtClean="0"/>
                        <a:t>  1   1   0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0000FF"/>
                          </a:solidFill>
                        </a:rPr>
                        <a:t>0 </a:t>
                      </a:r>
                      <a:r>
                        <a:rPr lang="fr-FR" sz="1600" b="1" dirty="0" smtClean="0"/>
                        <a:t> 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1   1   0  0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12</a:t>
                      </a:r>
                      <a:endParaRPr lang="fr-FR" sz="1600" b="1" dirty="0"/>
                    </a:p>
                  </a:txBody>
                  <a:tcPr/>
                </a:tc>
              </a:tr>
              <a:tr h="40005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0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12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1  1  0  0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6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0  1  1  0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/>
                        <a:t> 0  1  1  0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1   0   0   0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fr-FR" sz="1600" b="1" dirty="0" smtClean="0"/>
                        <a:t>  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0 </a:t>
                      </a:r>
                      <a:r>
                        <a:rPr lang="fr-FR" sz="1600" b="1" baseline="0" dirty="0" smtClean="0">
                          <a:solidFill>
                            <a:srgbClr val="FF0000"/>
                          </a:solidFill>
                        </a:rPr>
                        <a:t>  0   1  0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18</a:t>
                      </a:r>
                      <a:endParaRPr lang="fr-FR" sz="1600" b="1" dirty="0"/>
                    </a:p>
                  </a:txBody>
                  <a:tcPr/>
                </a:tc>
              </a:tr>
              <a:tr h="40005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8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1  0  0  0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-3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-0  0  1  1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1  1  0  0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0   0   0   1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0000FF"/>
                          </a:solidFill>
                        </a:rPr>
                        <a:t>1 </a:t>
                      </a:r>
                      <a:r>
                        <a:rPr lang="fr-FR" sz="1600" b="1" dirty="0" smtClean="0"/>
                        <a:t>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 0   1   0  1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5</a:t>
                      </a:r>
                      <a:endParaRPr lang="fr-FR" sz="1600" b="1" dirty="0"/>
                    </a:p>
                  </a:txBody>
                  <a:tcPr/>
                </a:tc>
              </a:tr>
              <a:tr h="40005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9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1  0  0  1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-2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-0  0  1  0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1  1</a:t>
                      </a:r>
                      <a:r>
                        <a:rPr lang="fr-FR" sz="1600" b="1" baseline="0" dirty="0" smtClean="0"/>
                        <a:t>  0  1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/>
                        <a:t>0   0   0   1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fr-FR" sz="1600" b="1" dirty="0" smtClean="0"/>
                        <a:t>   </a:t>
                      </a:r>
                      <a:r>
                        <a:rPr lang="fr-FR" sz="1600" b="1" dirty="0" smtClean="0">
                          <a:solidFill>
                            <a:srgbClr val="FF0000"/>
                          </a:solidFill>
                        </a:rPr>
                        <a:t>0   1   1  1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/>
                        <a:t>7</a:t>
                      </a:r>
                      <a:endParaRPr lang="fr-FR" sz="1600" b="1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Groupe 17"/>
          <p:cNvGrpSpPr>
            <a:grpSpLocks/>
          </p:cNvGrpSpPr>
          <p:nvPr/>
        </p:nvGrpSpPr>
        <p:grpSpPr bwMode="auto">
          <a:xfrm>
            <a:off x="98425" y="4500563"/>
            <a:ext cx="8586788" cy="369887"/>
            <a:chOff x="98702" y="4500554"/>
            <a:chExt cx="8586207" cy="369332"/>
          </a:xfrm>
        </p:grpSpPr>
        <p:sp>
          <p:nvSpPr>
            <p:cNvPr id="5" name="ZoneTexte 4"/>
            <p:cNvSpPr txBox="1"/>
            <p:nvPr/>
          </p:nvSpPr>
          <p:spPr>
            <a:xfrm>
              <a:off x="911815" y="4583058"/>
              <a:ext cx="1500198" cy="25904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1300"/>
                </a:lnSpc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A3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A2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A1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A0</a:t>
              </a: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2843839" y="4595415"/>
              <a:ext cx="1500198" cy="26404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1300"/>
                </a:lnSpc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D3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D2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D1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D0</a:t>
              </a: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4184315" y="4592711"/>
              <a:ext cx="1500198" cy="26404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1300"/>
                </a:lnSpc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B3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B2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B1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B0</a:t>
              </a: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5572131" y="4595415"/>
              <a:ext cx="1785950" cy="25904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1300"/>
                </a:lnSpc>
                <a:defRPr/>
              </a:pPr>
              <a:r>
                <a:rPr lang="fr-FR" sz="1600" b="1" dirty="0">
                  <a:solidFill>
                    <a:schemeClr val="tx1"/>
                  </a:solidFill>
                </a:rPr>
                <a:t>C3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C2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C1</a:t>
              </a:r>
              <a:r>
                <a:rPr lang="ar-DZ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</a:rPr>
                <a:t>C0</a:t>
              </a: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6902158" y="4596706"/>
              <a:ext cx="1782751" cy="25904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1300"/>
                </a:lnSpc>
                <a:defRPr/>
              </a:pPr>
              <a:r>
                <a:rPr lang="fr-FR" sz="1600" b="1" dirty="0">
                  <a:solidFill>
                    <a:srgbClr val="0000FF"/>
                  </a:solidFill>
                </a:rPr>
                <a:t>C4</a:t>
              </a:r>
              <a:r>
                <a:rPr lang="fr-FR" sz="1600" b="1" dirty="0">
                  <a:solidFill>
                    <a:schemeClr val="tx1"/>
                  </a:solidFill>
                </a:rPr>
                <a:t> </a:t>
              </a:r>
              <a:r>
                <a:rPr lang="fr-FR" sz="1600" b="1" dirty="0">
                  <a:solidFill>
                    <a:srgbClr val="FF0000"/>
                  </a:solidFill>
                </a:rPr>
                <a:t>S3</a:t>
              </a:r>
              <a:r>
                <a:rPr lang="ar-DZ" sz="1600" b="1" dirty="0">
                  <a:solidFill>
                    <a:srgbClr val="FF0000"/>
                  </a:solidFill>
                </a:rPr>
                <a:t> </a:t>
              </a:r>
              <a:r>
                <a:rPr lang="fr-FR" sz="1600" b="1" dirty="0">
                  <a:solidFill>
                    <a:srgbClr val="FF0000"/>
                  </a:solidFill>
                </a:rPr>
                <a:t>S2</a:t>
              </a:r>
              <a:r>
                <a:rPr lang="ar-DZ" sz="1600" b="1" dirty="0">
                  <a:solidFill>
                    <a:srgbClr val="FF0000"/>
                  </a:solidFill>
                </a:rPr>
                <a:t> </a:t>
              </a:r>
              <a:r>
                <a:rPr lang="fr-FR" sz="1600" b="1" dirty="0">
                  <a:solidFill>
                    <a:srgbClr val="FF0000"/>
                  </a:solidFill>
                </a:rPr>
                <a:t>S1</a:t>
              </a:r>
              <a:r>
                <a:rPr lang="ar-DZ" sz="1600" b="1" dirty="0">
                  <a:solidFill>
                    <a:srgbClr val="FF0000"/>
                  </a:solidFill>
                </a:rPr>
                <a:t> </a:t>
              </a:r>
              <a:r>
                <a:rPr lang="fr-FR" sz="1600" b="1" dirty="0">
                  <a:solidFill>
                    <a:srgbClr val="FF0000"/>
                  </a:solidFill>
                </a:rPr>
                <a:t>S0</a:t>
              </a: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98702" y="4500554"/>
              <a:ext cx="500066" cy="369332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K</a:t>
              </a:r>
            </a:p>
          </p:txBody>
        </p:sp>
      </p:grpSp>
      <p:pic>
        <p:nvPicPr>
          <p:cNvPr id="21" name="Image 20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500" y="0"/>
            <a:ext cx="3429000" cy="41529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3" name="Groupe 18"/>
          <p:cNvGrpSpPr>
            <a:grpSpLocks/>
          </p:cNvGrpSpPr>
          <p:nvPr/>
        </p:nvGrpSpPr>
        <p:grpSpPr bwMode="auto">
          <a:xfrm>
            <a:off x="71438" y="1357313"/>
            <a:ext cx="1285875" cy="576262"/>
            <a:chOff x="71406" y="1357298"/>
            <a:chExt cx="1285884" cy="576000"/>
          </a:xfrm>
        </p:grpSpPr>
        <p:sp>
          <p:nvSpPr>
            <p:cNvPr id="24" name="AutoShape 51"/>
            <p:cNvSpPr>
              <a:spLocks noChangeArrowheads="1"/>
            </p:cNvSpPr>
            <p:nvPr/>
          </p:nvSpPr>
          <p:spPr bwMode="auto">
            <a:xfrm>
              <a:off x="71406" y="1357298"/>
              <a:ext cx="1285884" cy="576000"/>
            </a:xfrm>
            <a:prstGeom prst="wedgeRoundRectCallout">
              <a:avLst>
                <a:gd name="adj1" fmla="val 159447"/>
                <a:gd name="adj2" fmla="val 151145"/>
                <a:gd name="adj3" fmla="val 16667"/>
              </a:avLst>
            </a:prstGeom>
            <a:noFill/>
            <a:ln>
              <a:solidFill>
                <a:srgbClr val="0000FF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Arabic Transparent" pitchFamily="2" charset="-78"/>
                </a:rPr>
                <a:t>B </a:t>
              </a:r>
              <a:r>
                <a:rPr lang="ar-DZ" sz="1600" b="1" dirty="0">
                  <a:solidFill>
                    <a:schemeClr val="tx1"/>
                  </a:solidFill>
                  <a:cs typeface="Arabic Transparent" pitchFamily="2" charset="-78"/>
                </a:rPr>
                <a:t> </a:t>
              </a:r>
              <a:r>
                <a:rPr lang="fr-FR" sz="1600" b="1" dirty="0">
                  <a:solidFill>
                    <a:schemeClr val="tx1"/>
                  </a:solidFill>
                  <a:cs typeface="Arabic Transparent" pitchFamily="2" charset="-78"/>
                </a:rPr>
                <a:t>+  0 = B</a:t>
              </a:r>
            </a:p>
            <a:p>
              <a:pPr>
                <a:defRPr/>
              </a:pPr>
              <a:r>
                <a:rPr lang="fr-FR" sz="1600" b="1" dirty="0">
                  <a:solidFill>
                    <a:schemeClr val="tx1"/>
                  </a:solidFill>
                  <a:cs typeface="Arabic Transparent" pitchFamily="2" charset="-78"/>
                </a:rPr>
                <a:t>B  +  1 = B</a:t>
              </a:r>
            </a:p>
          </p:txBody>
        </p:sp>
        <p:sp>
          <p:nvSpPr>
            <p:cNvPr id="25" name="Oval 52"/>
            <p:cNvSpPr>
              <a:spLocks noChangeArrowheads="1"/>
            </p:cNvSpPr>
            <p:nvPr/>
          </p:nvSpPr>
          <p:spPr bwMode="auto">
            <a:xfrm>
              <a:off x="425420" y="1450917"/>
              <a:ext cx="179389" cy="179306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6" name="Oval 53"/>
            <p:cNvSpPr>
              <a:spLocks noChangeArrowheads="1"/>
            </p:cNvSpPr>
            <p:nvPr/>
          </p:nvSpPr>
          <p:spPr bwMode="auto">
            <a:xfrm>
              <a:off x="409545" y="1696869"/>
              <a:ext cx="179389" cy="180893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27" name="Line 54"/>
            <p:cNvSpPr>
              <a:spLocks noChangeShapeType="1"/>
            </p:cNvSpPr>
            <p:nvPr/>
          </p:nvSpPr>
          <p:spPr bwMode="auto">
            <a:xfrm>
              <a:off x="1011213" y="1682587"/>
              <a:ext cx="144463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fr-FR" b="1"/>
            </a:p>
          </p:txBody>
        </p:sp>
      </p:grpSp>
      <p:sp>
        <p:nvSpPr>
          <p:cNvPr id="28" name="ZoneTexte 27"/>
          <p:cNvSpPr txBox="1"/>
          <p:nvPr/>
        </p:nvSpPr>
        <p:spPr>
          <a:xfrm>
            <a:off x="6000760" y="285728"/>
            <a:ext cx="2928926" cy="92333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fr-FR" b="1" dirty="0">
                <a:solidFill>
                  <a:schemeClr val="tx1"/>
                </a:solidFill>
              </a:rPr>
              <a:t>K=0</a:t>
            </a:r>
            <a:r>
              <a:rPr lang="ar-DZ" b="1" dirty="0">
                <a:solidFill>
                  <a:schemeClr val="tx1"/>
                </a:solidFill>
              </a:rPr>
              <a:t> : الشكل عبارة عن جامع كامل</a:t>
            </a:r>
          </a:p>
          <a:p>
            <a:pPr algn="r" rtl="1">
              <a:defRPr/>
            </a:pPr>
            <a:r>
              <a:rPr lang="fr-FR" b="1" dirty="0">
                <a:solidFill>
                  <a:schemeClr val="tx1"/>
                </a:solidFill>
              </a:rPr>
              <a:t>K=1</a:t>
            </a:r>
            <a:r>
              <a:rPr lang="ar-DZ" b="1" dirty="0">
                <a:solidFill>
                  <a:schemeClr val="tx1"/>
                </a:solidFill>
              </a:rPr>
              <a:t> : الشكل عبارة عن طارح كامل</a:t>
            </a:r>
            <a:endParaRPr lang="fr-FR" b="1" dirty="0">
              <a:solidFill>
                <a:schemeClr val="tx1"/>
              </a:solidFill>
            </a:endParaRPr>
          </a:p>
          <a:p>
            <a:pPr algn="r" rtl="1">
              <a:defRPr/>
            </a:pP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5286380" y="1285860"/>
            <a:ext cx="3571868" cy="64633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</a:rPr>
              <a:t>دور الدارة </a:t>
            </a:r>
            <a:r>
              <a:rPr lang="fr-FR" b="1" dirty="0">
                <a:solidFill>
                  <a:schemeClr val="tx1"/>
                </a:solidFill>
              </a:rPr>
              <a:t>C</a:t>
            </a:r>
            <a:r>
              <a:rPr lang="ar-DZ" b="1" dirty="0">
                <a:solidFill>
                  <a:schemeClr val="tx1"/>
                </a:solidFill>
              </a:rPr>
              <a:t> : الحصول على مكمل 1 (</a:t>
            </a:r>
            <a:r>
              <a:rPr lang="fr-FR" b="1" dirty="0">
                <a:solidFill>
                  <a:schemeClr val="tx1"/>
                </a:solidFill>
              </a:rPr>
              <a:t>complément à 1</a:t>
            </a:r>
            <a:r>
              <a:rPr lang="ar-DZ" b="1" dirty="0">
                <a:solidFill>
                  <a:schemeClr val="tx1"/>
                </a:solidFill>
              </a:rPr>
              <a:t>)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6929454" y="4000504"/>
            <a:ext cx="2000232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</a:rPr>
              <a:t>إكمال الجدول التالي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5500694" y="2071678"/>
            <a:ext cx="3357554" cy="92333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fr-FR" b="1" dirty="0">
                <a:solidFill>
                  <a:schemeClr val="tx1"/>
                </a:solidFill>
              </a:rPr>
              <a:t>K=1</a:t>
            </a:r>
            <a:r>
              <a:rPr lang="ar-DZ" b="1" dirty="0">
                <a:solidFill>
                  <a:schemeClr val="tx1"/>
                </a:solidFill>
              </a:rPr>
              <a:t> : مربوط مع </a:t>
            </a:r>
            <a:r>
              <a:rPr lang="fr-FR" b="1" dirty="0">
                <a:solidFill>
                  <a:schemeClr val="tx1"/>
                </a:solidFill>
              </a:rPr>
              <a:t>C0</a:t>
            </a:r>
            <a:r>
              <a:rPr lang="ar-DZ" b="1" dirty="0">
                <a:solidFill>
                  <a:schemeClr val="tx1"/>
                </a:solidFill>
              </a:rPr>
              <a:t> للحصول على مكمل 2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chemeClr val="tx1"/>
                </a:solidFill>
              </a:rPr>
              <a:t> (Complément à 2 )</a:t>
            </a:r>
            <a:r>
              <a:rPr lang="en-US" b="1" dirty="0">
                <a:solidFill>
                  <a:schemeClr val="tx1"/>
                </a:solidFill>
              </a:rPr>
              <a:t>  </a:t>
            </a:r>
            <a:r>
              <a:rPr lang="ar-DZ" b="1" dirty="0">
                <a:solidFill>
                  <a:schemeClr val="tx1"/>
                </a:solidFill>
              </a:rPr>
              <a:t>  </a:t>
            </a:r>
            <a:endParaRPr lang="fr-FR" b="1" dirty="0">
              <a:solidFill>
                <a:schemeClr val="tx1"/>
              </a:solidFill>
            </a:endParaRPr>
          </a:p>
          <a:p>
            <a:pPr algn="r" rtl="1">
              <a:defRPr/>
            </a:pP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ZoneTexte 3"/>
          <p:cNvSpPr txBox="1">
            <a:spLocks noChangeArrowheads="1"/>
          </p:cNvSpPr>
          <p:nvPr/>
        </p:nvSpPr>
        <p:spPr bwMode="auto">
          <a:xfrm>
            <a:off x="7643813" y="0"/>
            <a:ext cx="1214437" cy="46166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sz="2400" b="1" u="sng" dirty="0">
                <a:solidFill>
                  <a:srgbClr val="FF0000"/>
                </a:solidFill>
              </a:rPr>
              <a:t>الشرح: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  <p:sp>
        <p:nvSpPr>
          <p:cNvPr id="67587" name="Rectangle 4"/>
          <p:cNvSpPr>
            <a:spLocks noChangeArrowheads="1"/>
          </p:cNvSpPr>
          <p:nvPr/>
        </p:nvSpPr>
        <p:spPr bwMode="auto">
          <a:xfrm>
            <a:off x="6072198" y="428625"/>
            <a:ext cx="2897187" cy="3698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fr-FR" b="1" dirty="0">
                <a:solidFill>
                  <a:schemeClr val="tx1"/>
                </a:solidFill>
              </a:rPr>
              <a:t>K=0</a:t>
            </a:r>
            <a:r>
              <a:rPr lang="ar-DZ" b="1" dirty="0">
                <a:solidFill>
                  <a:schemeClr val="tx1"/>
                </a:solidFill>
              </a:rPr>
              <a:t> : الشكل عبارة عن جامع كامل</a:t>
            </a:r>
          </a:p>
        </p:txBody>
      </p:sp>
      <p:sp>
        <p:nvSpPr>
          <p:cNvPr id="67588" name="ZoneTexte 5"/>
          <p:cNvSpPr txBox="1">
            <a:spLocks noChangeArrowheads="1"/>
          </p:cNvSpPr>
          <p:nvPr/>
        </p:nvSpPr>
        <p:spPr bwMode="auto">
          <a:xfrm>
            <a:off x="428625" y="331788"/>
            <a:ext cx="857250" cy="1477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  5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</a:rPr>
              <a:t>+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</a:rPr>
              <a:t>   7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  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  =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67589" name="ZoneTexte 6"/>
          <p:cNvSpPr txBox="1">
            <a:spLocks noChangeArrowheads="1"/>
          </p:cNvSpPr>
          <p:nvPr/>
        </p:nvSpPr>
        <p:spPr bwMode="auto">
          <a:xfrm>
            <a:off x="1714500" y="331788"/>
            <a:ext cx="1500188" cy="1477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    0  1  0  1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</a:rPr>
              <a:t>+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</a:rPr>
              <a:t>     0  1  1  1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    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  = 1  1  0  0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67590" name="ZoneTexte 7"/>
          <p:cNvSpPr txBox="1">
            <a:spLocks noChangeArrowheads="1"/>
          </p:cNvSpPr>
          <p:nvPr/>
        </p:nvSpPr>
        <p:spPr bwMode="auto">
          <a:xfrm>
            <a:off x="1643063" y="23813"/>
            <a:ext cx="1500187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fr-FR" b="1" dirty="0">
                <a:solidFill>
                  <a:schemeClr val="tx1"/>
                </a:solidFill>
              </a:rPr>
              <a:t>0 </a:t>
            </a:r>
            <a:r>
              <a:rPr lang="ar-DZ" b="1" dirty="0">
                <a:solidFill>
                  <a:schemeClr val="tx1"/>
                </a:solidFill>
              </a:rPr>
              <a:t>  1  1  1  </a:t>
            </a:r>
            <a:r>
              <a:rPr lang="ar-DZ" b="1" dirty="0">
                <a:solidFill>
                  <a:srgbClr val="0000FF"/>
                </a:solidFill>
              </a:rPr>
              <a:t>0 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67591" name="ZoneTexte 8"/>
          <p:cNvSpPr txBox="1">
            <a:spLocks noChangeArrowheads="1"/>
          </p:cNvSpPr>
          <p:nvPr/>
        </p:nvSpPr>
        <p:spPr bwMode="auto">
          <a:xfrm>
            <a:off x="3500438" y="331788"/>
            <a:ext cx="857250" cy="1477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ar-DZ" b="1" dirty="0">
                <a:solidFill>
                  <a:schemeClr val="tx1"/>
                </a:solidFill>
              </a:rPr>
              <a:t>  </a:t>
            </a:r>
            <a:r>
              <a:rPr lang="en-US" b="1" dirty="0">
                <a:solidFill>
                  <a:schemeClr val="tx1"/>
                </a:solidFill>
              </a:rPr>
              <a:t> 5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</a:rPr>
              <a:t>+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</a:rPr>
              <a:t>  </a:t>
            </a:r>
            <a:r>
              <a:rPr lang="ar-DZ" b="1" dirty="0">
                <a:solidFill>
                  <a:schemeClr val="tx1"/>
                </a:solidFill>
              </a:rPr>
              <a:t>   </a:t>
            </a:r>
            <a:r>
              <a:rPr lang="en-US" b="1" dirty="0">
                <a:solidFill>
                  <a:schemeClr val="tx1"/>
                </a:solidFill>
              </a:rPr>
              <a:t>7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  </a:t>
            </a:r>
            <a:r>
              <a:rPr lang="ar-DZ" b="1" dirty="0">
                <a:solidFill>
                  <a:schemeClr val="tx1"/>
                </a:solidFill>
                <a:sym typeface="Symbol" pitchFamily="18" charset="2"/>
              </a:rPr>
              <a:t>   </a:t>
            </a: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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  = </a:t>
            </a:r>
            <a:r>
              <a:rPr lang="ar-DZ" b="1" dirty="0">
                <a:solidFill>
                  <a:schemeClr val="tx1"/>
                </a:solidFill>
                <a:sym typeface="Symbol" pitchFamily="18" charset="2"/>
              </a:rPr>
              <a:t>12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67592" name="Rectangle 9"/>
          <p:cNvSpPr>
            <a:spLocks noChangeArrowheads="1"/>
          </p:cNvSpPr>
          <p:nvPr/>
        </p:nvSpPr>
        <p:spPr bwMode="auto">
          <a:xfrm>
            <a:off x="6000760" y="1857364"/>
            <a:ext cx="2924175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>
              <a:defRPr/>
            </a:pPr>
            <a:r>
              <a:rPr lang="fr-FR" b="1" dirty="0">
                <a:solidFill>
                  <a:schemeClr val="tx1"/>
                </a:solidFill>
              </a:rPr>
              <a:t>K=1</a:t>
            </a:r>
            <a:r>
              <a:rPr lang="ar-DZ" b="1" dirty="0">
                <a:solidFill>
                  <a:schemeClr val="tx1"/>
                </a:solidFill>
              </a:rPr>
              <a:t> : الشكل عبارة عن طارح كامل</a:t>
            </a:r>
          </a:p>
        </p:txBody>
      </p:sp>
      <p:sp>
        <p:nvSpPr>
          <p:cNvPr id="67594" name="ZoneTexte 11"/>
          <p:cNvSpPr txBox="1">
            <a:spLocks noChangeArrowheads="1"/>
          </p:cNvSpPr>
          <p:nvPr/>
        </p:nvSpPr>
        <p:spPr bwMode="auto">
          <a:xfrm>
            <a:off x="1857375" y="2143114"/>
            <a:ext cx="1857375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>
                <a:solidFill>
                  <a:schemeClr val="tx1"/>
                </a:solidFill>
              </a:rPr>
              <a:t>-(3)</a:t>
            </a:r>
            <a:r>
              <a:rPr lang="fr-FR" sz="1400" b="1">
                <a:solidFill>
                  <a:schemeClr val="tx1"/>
                </a:solidFill>
              </a:rPr>
              <a:t>10</a:t>
            </a:r>
            <a:r>
              <a:rPr lang="fr-FR" b="1">
                <a:solidFill>
                  <a:schemeClr val="tx1"/>
                </a:solidFill>
              </a:rPr>
              <a:t> = (0011)</a:t>
            </a:r>
            <a:r>
              <a:rPr lang="fr-FR" sz="1400" b="1">
                <a:solidFill>
                  <a:schemeClr val="tx1"/>
                </a:solidFill>
              </a:rPr>
              <a:t>2</a:t>
            </a:r>
            <a:endParaRPr lang="fr-FR" b="1">
              <a:solidFill>
                <a:schemeClr val="tx1"/>
              </a:solidFill>
            </a:endParaRPr>
          </a:p>
        </p:txBody>
      </p:sp>
      <p:grpSp>
        <p:nvGrpSpPr>
          <p:cNvPr id="2" name="Groupe 25"/>
          <p:cNvGrpSpPr>
            <a:grpSpLocks/>
          </p:cNvGrpSpPr>
          <p:nvPr/>
        </p:nvGrpSpPr>
        <p:grpSpPr bwMode="auto">
          <a:xfrm>
            <a:off x="1677988" y="2786063"/>
            <a:ext cx="4108450" cy="369887"/>
            <a:chOff x="1677988" y="2786051"/>
            <a:chExt cx="4108450" cy="369888"/>
          </a:xfrm>
        </p:grpSpPr>
        <p:sp>
          <p:nvSpPr>
            <p:cNvPr id="67595" name="ZoneTexte 12"/>
            <p:cNvSpPr txBox="1">
              <a:spLocks noChangeArrowheads="1"/>
            </p:cNvSpPr>
            <p:nvPr/>
          </p:nvSpPr>
          <p:spPr bwMode="auto">
            <a:xfrm>
              <a:off x="1677988" y="2786051"/>
              <a:ext cx="1428750" cy="36830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r" rtl="1">
                <a:defRPr/>
              </a:pPr>
              <a:r>
                <a:rPr lang="ar-DZ" b="1">
                  <a:solidFill>
                    <a:schemeClr val="tx1"/>
                  </a:solidFill>
                </a:rPr>
                <a:t>مكمل 1 للعدد </a:t>
              </a:r>
              <a:r>
                <a:rPr lang="fr-FR" b="1">
                  <a:solidFill>
                    <a:schemeClr val="tx1"/>
                  </a:solidFill>
                </a:rPr>
                <a:t>-3</a:t>
              </a:r>
            </a:p>
          </p:txBody>
        </p:sp>
        <p:sp>
          <p:nvSpPr>
            <p:cNvPr id="67596" name="ZoneTexte 13"/>
            <p:cNvSpPr txBox="1">
              <a:spLocks noChangeArrowheads="1"/>
            </p:cNvSpPr>
            <p:nvPr/>
          </p:nvSpPr>
          <p:spPr bwMode="auto">
            <a:xfrm>
              <a:off x="3071813" y="2786051"/>
              <a:ext cx="2714625" cy="369888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  <a:sym typeface="Symbol" pitchFamily="18" charset="2"/>
                </a:rPr>
                <a:t></a:t>
              </a:r>
              <a:r>
                <a:rPr lang="fr-FR" b="1" dirty="0">
                  <a:solidFill>
                    <a:schemeClr val="tx1"/>
                  </a:solidFill>
                </a:rPr>
                <a:t> (0011)</a:t>
              </a:r>
              <a:r>
                <a:rPr lang="fr-FR" sz="1600" b="1" dirty="0">
                  <a:solidFill>
                    <a:schemeClr val="tx1"/>
                  </a:solidFill>
                </a:rPr>
                <a:t>2</a:t>
              </a:r>
              <a:r>
                <a:rPr lang="fr-FR" b="1" dirty="0">
                  <a:solidFill>
                    <a:schemeClr val="tx1"/>
                  </a:solidFill>
                </a:rPr>
                <a:t> = (</a:t>
              </a:r>
              <a:r>
                <a:rPr lang="fr-FR" b="1" dirty="0">
                  <a:solidFill>
                    <a:srgbClr val="0000FF"/>
                  </a:solidFill>
                </a:rPr>
                <a:t>1100</a:t>
              </a:r>
              <a:r>
                <a:rPr lang="fr-FR" b="1" dirty="0">
                  <a:solidFill>
                    <a:schemeClr val="tx1"/>
                  </a:solidFill>
                </a:rPr>
                <a:t>)</a:t>
              </a:r>
              <a:r>
                <a:rPr lang="fr-FR" sz="1600" b="1" dirty="0">
                  <a:solidFill>
                    <a:schemeClr val="tx1"/>
                  </a:solidFill>
                </a:rPr>
                <a:t>2</a:t>
              </a:r>
              <a:r>
                <a:rPr lang="fr-FR" b="1" dirty="0"/>
                <a:t> </a:t>
              </a:r>
            </a:p>
          </p:txBody>
        </p:sp>
        <p:cxnSp>
          <p:nvCxnSpPr>
            <p:cNvPr id="16" name="Connecteur droit 15"/>
            <p:cNvCxnSpPr/>
            <p:nvPr/>
          </p:nvCxnSpPr>
          <p:spPr bwMode="auto">
            <a:xfrm>
              <a:off x="3429000" y="2833676"/>
              <a:ext cx="642938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7598" name="ZoneTexte 16"/>
          <p:cNvSpPr txBox="1">
            <a:spLocks noChangeArrowheads="1"/>
          </p:cNvSpPr>
          <p:nvPr/>
        </p:nvSpPr>
        <p:spPr bwMode="auto">
          <a:xfrm>
            <a:off x="4643438" y="4737089"/>
            <a:ext cx="1428750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</a:rPr>
              <a:t>مكمل </a:t>
            </a:r>
            <a:r>
              <a:rPr lang="fr-FR" b="1" dirty="0">
                <a:solidFill>
                  <a:schemeClr val="tx1"/>
                </a:solidFill>
              </a:rPr>
              <a:t>2</a:t>
            </a:r>
            <a:r>
              <a:rPr lang="ar-DZ" b="1" dirty="0">
                <a:solidFill>
                  <a:schemeClr val="tx1"/>
                </a:solidFill>
              </a:rPr>
              <a:t> للعدد </a:t>
            </a:r>
            <a:r>
              <a:rPr lang="fr-FR" b="1" dirty="0">
                <a:solidFill>
                  <a:schemeClr val="tx1"/>
                </a:solidFill>
              </a:rPr>
              <a:t>-3</a:t>
            </a:r>
          </a:p>
        </p:txBody>
      </p:sp>
      <p:sp>
        <p:nvSpPr>
          <p:cNvPr id="67599" name="ZoneTexte 17"/>
          <p:cNvSpPr txBox="1">
            <a:spLocks noChangeArrowheads="1"/>
          </p:cNvSpPr>
          <p:nvPr/>
        </p:nvSpPr>
        <p:spPr bwMode="auto">
          <a:xfrm>
            <a:off x="6072188" y="4737089"/>
            <a:ext cx="1428750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b="1">
                <a:solidFill>
                  <a:schemeClr val="tx1"/>
                </a:solidFill>
                <a:sym typeface="Symbol" pitchFamily="18" charset="2"/>
              </a:rPr>
              <a:t>=</a:t>
            </a:r>
            <a:r>
              <a:rPr lang="fr-FR" b="1">
                <a:solidFill>
                  <a:schemeClr val="tx1"/>
                </a:solidFill>
              </a:rPr>
              <a:t> (1101)</a:t>
            </a:r>
            <a:r>
              <a:rPr lang="fr-FR" sz="1600" b="1">
                <a:solidFill>
                  <a:schemeClr val="tx1"/>
                </a:solidFill>
              </a:rPr>
              <a:t>2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67600" name="ZoneTexte 18"/>
          <p:cNvSpPr txBox="1">
            <a:spLocks noChangeArrowheads="1"/>
          </p:cNvSpPr>
          <p:nvPr/>
        </p:nvSpPr>
        <p:spPr bwMode="auto">
          <a:xfrm>
            <a:off x="4786313" y="3214676"/>
            <a:ext cx="1500187" cy="14779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    1  1  0  0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</a:rPr>
              <a:t>+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</a:rPr>
              <a:t>                 1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    </a:t>
            </a:r>
          </a:p>
          <a:p>
            <a:pPr>
              <a:defRPr/>
            </a:pPr>
            <a:r>
              <a:rPr lang="en-US" b="1" dirty="0">
                <a:sym typeface="Symbol" pitchFamily="18" charset="2"/>
              </a:rPr>
              <a:t>  </a:t>
            </a: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=</a:t>
            </a:r>
            <a:r>
              <a:rPr lang="en-US" b="1" dirty="0">
                <a:sym typeface="Symbol" pitchFamily="18" charset="2"/>
              </a:rPr>
              <a:t> </a:t>
            </a:r>
            <a:r>
              <a:rPr lang="en-US" b="1" dirty="0">
                <a:solidFill>
                  <a:srgbClr val="FF0000"/>
                </a:solidFill>
                <a:sym typeface="Symbol" pitchFamily="18" charset="2"/>
              </a:rPr>
              <a:t>1  1  0  1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0" name="Légende encadrée 2 19"/>
          <p:cNvSpPr/>
          <p:nvPr/>
        </p:nvSpPr>
        <p:spPr bwMode="auto">
          <a:xfrm>
            <a:off x="6786578" y="3357552"/>
            <a:ext cx="1428760" cy="500066"/>
          </a:xfrm>
          <a:prstGeom prst="borderCallout2">
            <a:avLst/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>
              <a:defRPr/>
            </a:pPr>
            <a:r>
              <a:rPr lang="ar-DZ" b="1" dirty="0">
                <a:solidFill>
                  <a:schemeClr val="tx1"/>
                </a:solidFill>
              </a:rPr>
              <a:t>خاص بالمكمل 2</a:t>
            </a:r>
            <a:endParaRPr lang="fr-FR" b="1" dirty="0">
              <a:solidFill>
                <a:schemeClr val="tx1"/>
              </a:solidFill>
            </a:endParaRPr>
          </a:p>
        </p:txBody>
      </p:sp>
      <p:grpSp>
        <p:nvGrpSpPr>
          <p:cNvPr id="3" name="Groupe 25"/>
          <p:cNvGrpSpPr>
            <a:grpSpLocks/>
          </p:cNvGrpSpPr>
          <p:nvPr/>
        </p:nvGrpSpPr>
        <p:grpSpPr bwMode="auto">
          <a:xfrm>
            <a:off x="0" y="3643313"/>
            <a:ext cx="4071938" cy="369887"/>
            <a:chOff x="5072066" y="5572140"/>
            <a:chExt cx="4071934" cy="369332"/>
          </a:xfrm>
        </p:grpSpPr>
        <p:sp>
          <p:nvSpPr>
            <p:cNvPr id="23" name="ZoneTexte 22"/>
            <p:cNvSpPr txBox="1"/>
            <p:nvPr/>
          </p:nvSpPr>
          <p:spPr>
            <a:xfrm>
              <a:off x="5072066" y="5572140"/>
              <a:ext cx="4071934" cy="369332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0000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chemeClr val="tx1"/>
                  </a:solidFill>
                </a:rPr>
                <a:t>Rappel : A – B = A + (-B) = A + (B+1)</a:t>
              </a:r>
            </a:p>
          </p:txBody>
        </p:sp>
        <p:cxnSp>
          <p:nvCxnSpPr>
            <p:cNvPr id="25" name="Connecteur droit 24"/>
            <p:cNvCxnSpPr/>
            <p:nvPr/>
          </p:nvCxnSpPr>
          <p:spPr bwMode="auto">
            <a:xfrm>
              <a:off x="8474076" y="5602257"/>
              <a:ext cx="179387" cy="1586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7" name="ZoneTexte 10"/>
          <p:cNvSpPr txBox="1">
            <a:spLocks noChangeArrowheads="1"/>
          </p:cNvSpPr>
          <p:nvPr/>
        </p:nvSpPr>
        <p:spPr bwMode="auto">
          <a:xfrm>
            <a:off x="214313" y="5237186"/>
            <a:ext cx="857250" cy="1477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b="1">
                <a:solidFill>
                  <a:schemeClr val="tx1"/>
                </a:solidFill>
              </a:rPr>
              <a:t> </a:t>
            </a:r>
            <a:r>
              <a:rPr lang="en-US" b="1">
                <a:solidFill>
                  <a:schemeClr val="tx1"/>
                </a:solidFill>
              </a:rPr>
              <a:t>  </a:t>
            </a:r>
            <a:r>
              <a:rPr lang="ar-DZ" b="1">
                <a:solidFill>
                  <a:schemeClr val="tx1"/>
                </a:solidFill>
              </a:rPr>
              <a:t> 8</a:t>
            </a:r>
            <a:endParaRPr lang="en-US" b="1">
              <a:solidFill>
                <a:schemeClr val="tx1"/>
              </a:solidFill>
            </a:endParaRPr>
          </a:p>
          <a:p>
            <a:pPr>
              <a:defRPr/>
            </a:pPr>
            <a:r>
              <a:rPr lang="ar-DZ" b="1">
                <a:solidFill>
                  <a:schemeClr val="tx1"/>
                </a:solidFill>
              </a:rPr>
              <a:t>-</a:t>
            </a:r>
            <a:endParaRPr lang="en-US" b="1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b="1">
                <a:solidFill>
                  <a:schemeClr val="tx1"/>
                </a:solidFill>
              </a:rPr>
              <a:t>   </a:t>
            </a:r>
            <a:r>
              <a:rPr lang="ar-DZ" b="1">
                <a:solidFill>
                  <a:schemeClr val="tx1"/>
                </a:solidFill>
              </a:rPr>
              <a:t>3</a:t>
            </a:r>
            <a:endParaRPr lang="en-US" b="1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b="1">
                <a:solidFill>
                  <a:schemeClr val="tx1"/>
                </a:solidFill>
                <a:sym typeface="Symbol" pitchFamily="18" charset="2"/>
              </a:rPr>
              <a:t> </a:t>
            </a:r>
            <a:r>
              <a:rPr lang="ar-DZ" b="1">
                <a:solidFill>
                  <a:schemeClr val="tx1"/>
                </a:solidFill>
                <a:sym typeface="Symbol" pitchFamily="18" charset="2"/>
              </a:rPr>
              <a:t> </a:t>
            </a:r>
            <a:r>
              <a:rPr lang="en-US" b="1">
                <a:solidFill>
                  <a:schemeClr val="tx1"/>
                </a:solidFill>
                <a:sym typeface="Symbol" pitchFamily="18" charset="2"/>
              </a:rPr>
              <a:t> </a:t>
            </a:r>
          </a:p>
          <a:p>
            <a:pPr>
              <a:defRPr/>
            </a:pPr>
            <a:r>
              <a:rPr lang="en-US" b="1">
                <a:solidFill>
                  <a:schemeClr val="tx1"/>
                </a:solidFill>
                <a:sym typeface="Symbol" pitchFamily="18" charset="2"/>
              </a:rPr>
              <a:t>  =</a:t>
            </a:r>
            <a:endParaRPr lang="fr-FR" b="1">
              <a:solidFill>
                <a:schemeClr val="tx1"/>
              </a:solidFill>
            </a:endParaRPr>
          </a:p>
        </p:txBody>
      </p:sp>
      <p:sp>
        <p:nvSpPr>
          <p:cNvPr id="28" name="ZoneTexte 19"/>
          <p:cNvSpPr txBox="1">
            <a:spLocks noChangeArrowheads="1"/>
          </p:cNvSpPr>
          <p:nvPr/>
        </p:nvSpPr>
        <p:spPr bwMode="auto">
          <a:xfrm>
            <a:off x="1035050" y="5237186"/>
            <a:ext cx="1500188" cy="1477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    1  0  0  0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</a:rPr>
              <a:t>-</a:t>
            </a:r>
          </a:p>
          <a:p>
            <a:pPr>
              <a:defRPr/>
            </a:pPr>
            <a:r>
              <a:rPr lang="en-US" b="1" dirty="0"/>
              <a:t>     </a:t>
            </a:r>
            <a:r>
              <a:rPr lang="en-US" b="1" dirty="0">
                <a:solidFill>
                  <a:srgbClr val="0000FF"/>
                </a:solidFill>
              </a:rPr>
              <a:t>0  0  1  1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    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  =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9" name="ZoneTexte 20"/>
          <p:cNvSpPr txBox="1">
            <a:spLocks noChangeArrowheads="1"/>
          </p:cNvSpPr>
          <p:nvPr/>
        </p:nvSpPr>
        <p:spPr bwMode="auto">
          <a:xfrm>
            <a:off x="1656690" y="4951436"/>
            <a:ext cx="2106612" cy="3698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fr-FR" b="1" dirty="0">
                <a:solidFill>
                  <a:srgbClr val="0000FF"/>
                </a:solidFill>
              </a:rPr>
              <a:t> </a:t>
            </a:r>
            <a:r>
              <a:rPr lang="fr-FR" b="1" dirty="0">
                <a:solidFill>
                  <a:schemeClr val="tx1"/>
                </a:solidFill>
              </a:rPr>
              <a:t>0</a:t>
            </a:r>
            <a:r>
              <a:rPr lang="fr-FR" b="1" dirty="0"/>
              <a:t>  </a:t>
            </a:r>
            <a:r>
              <a:rPr lang="fr-FR" b="1" dirty="0">
                <a:solidFill>
                  <a:schemeClr val="tx1"/>
                </a:solidFill>
              </a:rPr>
              <a:t>0 </a:t>
            </a:r>
            <a:r>
              <a:rPr lang="fr-FR" b="1" dirty="0"/>
              <a:t> </a:t>
            </a:r>
            <a:r>
              <a:rPr lang="fr-FR" b="1" dirty="0">
                <a:solidFill>
                  <a:schemeClr val="tx1"/>
                </a:solidFill>
              </a:rPr>
              <a:t>0</a:t>
            </a:r>
            <a:r>
              <a:rPr lang="ar-DZ" b="1" dirty="0"/>
              <a:t> </a:t>
            </a:r>
            <a:r>
              <a:rPr lang="fr-FR" b="1" dirty="0">
                <a:solidFill>
                  <a:srgbClr val="0000FF"/>
                </a:solidFill>
              </a:rPr>
              <a:t>1</a:t>
            </a:r>
            <a:r>
              <a:rPr lang="ar-DZ" b="1" dirty="0">
                <a:solidFill>
                  <a:srgbClr val="0000FF"/>
                </a:solidFill>
              </a:rPr>
              <a:t> 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30" name="ZoneTexte 21"/>
          <p:cNvSpPr txBox="1">
            <a:spLocks noChangeArrowheads="1"/>
          </p:cNvSpPr>
          <p:nvPr/>
        </p:nvSpPr>
        <p:spPr bwMode="auto">
          <a:xfrm>
            <a:off x="2643188" y="5237186"/>
            <a:ext cx="1500187" cy="1477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b="1" dirty="0"/>
              <a:t> </a:t>
            </a:r>
            <a:r>
              <a:rPr lang="en-US" b="1" dirty="0"/>
              <a:t>    </a:t>
            </a:r>
            <a:r>
              <a:rPr lang="en-US" b="1" dirty="0">
                <a:solidFill>
                  <a:schemeClr val="tx1"/>
                </a:solidFill>
              </a:rPr>
              <a:t>1  0  0  0</a:t>
            </a:r>
          </a:p>
          <a:p>
            <a:pPr>
              <a:defRPr/>
            </a:pPr>
            <a:r>
              <a:rPr lang="en-US" b="1" dirty="0">
                <a:solidFill>
                  <a:srgbClr val="FF0000"/>
                </a:solidFill>
              </a:rPr>
              <a:t>+</a:t>
            </a:r>
          </a:p>
          <a:p>
            <a:pPr>
              <a:defRPr/>
            </a:pPr>
            <a:r>
              <a:rPr lang="en-US" b="1" dirty="0"/>
              <a:t>     </a:t>
            </a:r>
            <a:r>
              <a:rPr lang="en-US" b="1" dirty="0">
                <a:solidFill>
                  <a:srgbClr val="FF0000"/>
                </a:solidFill>
              </a:rPr>
              <a:t>1  1  0  1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    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  = 0  1  0  1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1" name="ZoneTexte 10"/>
          <p:cNvSpPr txBox="1">
            <a:spLocks noChangeArrowheads="1"/>
          </p:cNvSpPr>
          <p:nvPr/>
        </p:nvSpPr>
        <p:spPr bwMode="auto">
          <a:xfrm>
            <a:off x="4429130" y="5242246"/>
            <a:ext cx="857250" cy="147796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b="1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   </a:t>
            </a:r>
            <a:r>
              <a:rPr lang="ar-DZ" b="1" dirty="0">
                <a:solidFill>
                  <a:schemeClr val="tx1"/>
                </a:solidFill>
              </a:rPr>
              <a:t> 8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ar-DZ" b="1" dirty="0">
                <a:solidFill>
                  <a:schemeClr val="tx1"/>
                </a:solidFill>
              </a:rPr>
              <a:t>-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</a:rPr>
              <a:t>   </a:t>
            </a:r>
            <a:r>
              <a:rPr lang="ar-DZ" b="1" dirty="0">
                <a:solidFill>
                  <a:schemeClr val="tx1"/>
                </a:solidFill>
              </a:rPr>
              <a:t> </a:t>
            </a:r>
            <a:r>
              <a:rPr lang="fr-FR" b="1" dirty="0">
                <a:solidFill>
                  <a:schemeClr val="tx1"/>
                </a:solidFill>
              </a:rPr>
              <a:t> </a:t>
            </a:r>
            <a:r>
              <a:rPr lang="ar-DZ" b="1" dirty="0">
                <a:solidFill>
                  <a:schemeClr val="tx1"/>
                </a:solidFill>
              </a:rPr>
              <a:t>3</a:t>
            </a:r>
            <a:endParaRPr lang="en-US" b="1" dirty="0">
              <a:solidFill>
                <a:schemeClr val="tx1"/>
              </a:solidFill>
            </a:endParaRP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 </a:t>
            </a:r>
            <a:r>
              <a:rPr lang="ar-DZ" b="1" dirty="0">
                <a:solidFill>
                  <a:schemeClr val="tx1"/>
                </a:solidFill>
                <a:sym typeface="Symbol" pitchFamily="18" charset="2"/>
              </a:rPr>
              <a:t> </a:t>
            </a: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 </a:t>
            </a:r>
          </a:p>
          <a:p>
            <a:pPr>
              <a:defRPr/>
            </a:pP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  =</a:t>
            </a:r>
            <a:r>
              <a:rPr lang="ar-DZ" b="1" dirty="0">
                <a:solidFill>
                  <a:schemeClr val="tx1"/>
                </a:solidFill>
                <a:sym typeface="Symbol" pitchFamily="18" charset="2"/>
              </a:rPr>
              <a:t> </a:t>
            </a:r>
            <a:r>
              <a:rPr lang="en-US" b="1" dirty="0">
                <a:solidFill>
                  <a:schemeClr val="tx1"/>
                </a:solidFill>
                <a:sym typeface="Symbol" pitchFamily="18" charset="2"/>
              </a:rPr>
              <a:t>5</a:t>
            </a:r>
            <a:endParaRPr lang="fr-F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67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67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260350"/>
            <a:ext cx="7972425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5" name="AutoShape 4"/>
          <p:cNvSpPr>
            <a:spLocks noChangeArrowheads="1"/>
          </p:cNvSpPr>
          <p:nvPr/>
        </p:nvSpPr>
        <p:spPr bwMode="auto">
          <a:xfrm>
            <a:off x="4211638" y="5589588"/>
            <a:ext cx="360362" cy="504825"/>
          </a:xfrm>
          <a:prstGeom prst="downArrow">
            <a:avLst>
              <a:gd name="adj1" fmla="val 50000"/>
              <a:gd name="adj2" fmla="val 3502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3419475" y="6092825"/>
            <a:ext cx="20875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8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correction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animBg="1"/>
      <p:bldP spid="12293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341438"/>
            <a:ext cx="7886700" cy="527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AutoShape 3"/>
          <p:cNvSpPr>
            <a:spLocks noChangeArrowheads="1"/>
          </p:cNvSpPr>
          <p:nvPr/>
        </p:nvSpPr>
        <p:spPr bwMode="auto">
          <a:xfrm>
            <a:off x="3995738" y="188913"/>
            <a:ext cx="360362" cy="504825"/>
          </a:xfrm>
          <a:prstGeom prst="downArrow">
            <a:avLst>
              <a:gd name="adj1" fmla="val 50000"/>
              <a:gd name="adj2" fmla="val 3502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3203575" y="692150"/>
            <a:ext cx="20875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fr-FR" sz="28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correction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animBg="1"/>
      <p:bldP spid="1331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2"/>
          <p:cNvGrpSpPr>
            <a:grpSpLocks/>
          </p:cNvGrpSpPr>
          <p:nvPr/>
        </p:nvGrpSpPr>
        <p:grpSpPr bwMode="auto">
          <a:xfrm>
            <a:off x="250825" y="260350"/>
            <a:ext cx="5184775" cy="2884488"/>
            <a:chOff x="158" y="164"/>
            <a:chExt cx="3266" cy="1817"/>
          </a:xfrm>
        </p:grpSpPr>
        <p:grpSp>
          <p:nvGrpSpPr>
            <p:cNvPr id="3" name="Group 229"/>
            <p:cNvGrpSpPr>
              <a:grpSpLocks/>
            </p:cNvGrpSpPr>
            <p:nvPr/>
          </p:nvGrpSpPr>
          <p:grpSpPr bwMode="auto">
            <a:xfrm>
              <a:off x="158" y="164"/>
              <a:ext cx="3266" cy="1817"/>
              <a:chOff x="158" y="164"/>
              <a:chExt cx="3266" cy="1817"/>
            </a:xfrm>
          </p:grpSpPr>
          <p:grpSp>
            <p:nvGrpSpPr>
              <p:cNvPr id="4" name="Group 9"/>
              <p:cNvGrpSpPr>
                <a:grpSpLocks/>
              </p:cNvGrpSpPr>
              <p:nvPr/>
            </p:nvGrpSpPr>
            <p:grpSpPr bwMode="auto">
              <a:xfrm>
                <a:off x="158" y="164"/>
                <a:ext cx="3266" cy="1817"/>
                <a:chOff x="158" y="164"/>
                <a:chExt cx="3266" cy="1817"/>
              </a:xfrm>
            </p:grpSpPr>
            <p:pic>
              <p:nvPicPr>
                <p:cNvPr id="67608" name="Picture 2"/>
                <p:cNvPicPr>
                  <a:picLocks noChangeAspect="1" noChangeArrowheads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158" y="164"/>
                  <a:ext cx="3266" cy="181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7609" name="Rectangle 7"/>
                <p:cNvSpPr>
                  <a:spLocks noChangeArrowheads="1"/>
                </p:cNvSpPr>
                <p:nvPr/>
              </p:nvSpPr>
              <p:spPr bwMode="auto">
                <a:xfrm>
                  <a:off x="2653" y="346"/>
                  <a:ext cx="182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 b="1"/>
                </a:p>
              </p:txBody>
            </p:sp>
          </p:grpSp>
          <p:sp>
            <p:nvSpPr>
              <p:cNvPr id="61559" name="Text Box 5"/>
              <p:cNvSpPr txBox="1">
                <a:spLocks noChangeAspect="1" noChangeArrowheads="1"/>
              </p:cNvSpPr>
              <p:nvPr/>
            </p:nvSpPr>
            <p:spPr bwMode="auto">
              <a:xfrm>
                <a:off x="2632" y="301"/>
                <a:ext cx="203" cy="226"/>
              </a:xfrm>
              <a:prstGeom prst="rect">
                <a:avLst/>
              </a:prstGeom>
              <a:noFill/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>
                  <a:defRPr/>
                </a:pPr>
                <a:r>
                  <a:rPr lang="fr-FR" b="1" dirty="0">
                    <a:solidFill>
                      <a:schemeClr val="tx1"/>
                    </a:solidFill>
                  </a:rPr>
                  <a:t>S</a:t>
                </a:r>
              </a:p>
            </p:txBody>
          </p:sp>
        </p:grpSp>
        <p:sp>
          <p:nvSpPr>
            <p:cNvPr id="67602" name="Rectangle 230"/>
            <p:cNvSpPr>
              <a:spLocks noChangeArrowheads="1"/>
            </p:cNvSpPr>
            <p:nvPr/>
          </p:nvSpPr>
          <p:spPr bwMode="auto">
            <a:xfrm>
              <a:off x="1417" y="263"/>
              <a:ext cx="136" cy="9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sp>
          <p:nvSpPr>
            <p:cNvPr id="67603" name="Rectangle 231"/>
            <p:cNvSpPr>
              <a:spLocks noChangeArrowheads="1"/>
            </p:cNvSpPr>
            <p:nvPr/>
          </p:nvSpPr>
          <p:spPr bwMode="auto">
            <a:xfrm>
              <a:off x="1419" y="395"/>
              <a:ext cx="136" cy="9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</p:grpSp>
      <p:sp>
        <p:nvSpPr>
          <p:cNvPr id="61443" name="Text Box 6"/>
          <p:cNvSpPr txBox="1">
            <a:spLocks noChangeAspect="1" noChangeArrowheads="1"/>
          </p:cNvSpPr>
          <p:nvPr/>
        </p:nvSpPr>
        <p:spPr bwMode="auto">
          <a:xfrm>
            <a:off x="5276850" y="2301875"/>
            <a:ext cx="663575" cy="3587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fr-FR" sz="1600" b="1" dirty="0">
                <a:solidFill>
                  <a:schemeClr val="tx1"/>
                </a:solidFill>
              </a:rPr>
              <a:t>Rn</a:t>
            </a:r>
          </a:p>
        </p:txBody>
      </p:sp>
      <p:sp>
        <p:nvSpPr>
          <p:cNvPr id="14346" name="Text Box 10"/>
          <p:cNvSpPr txBox="1">
            <a:spLocks noChangeArrowheads="1"/>
          </p:cNvSpPr>
          <p:nvPr/>
        </p:nvSpPr>
        <p:spPr bwMode="auto">
          <a:xfrm>
            <a:off x="5795963" y="260350"/>
            <a:ext cx="29527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اليك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التركيب المنطقي التالي: 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5651500" y="1196975"/>
            <a:ext cx="30956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2- </a:t>
            </a:r>
            <a:r>
              <a:rPr lang="ar-DZ" b="1" dirty="0" err="1">
                <a:solidFill>
                  <a:schemeClr val="tx1"/>
                </a:solidFill>
                <a:cs typeface="Arabic Transparent" pitchFamily="2" charset="-78"/>
              </a:rPr>
              <a:t>اكمل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جدول التشغيل التالي: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4572000" y="765175"/>
            <a:ext cx="4248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1- استخرج المعادلة المنطقية لكل من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S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و 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C</a:t>
            </a:r>
            <a:r>
              <a:rPr lang="fr-FR" sz="1400" b="1" dirty="0">
                <a:solidFill>
                  <a:schemeClr val="tx1"/>
                </a:solidFill>
                <a:cs typeface="Arabic Transparent" pitchFamily="2" charset="-78"/>
              </a:rPr>
              <a:t>1</a:t>
            </a:r>
          </a:p>
        </p:txBody>
      </p:sp>
      <p:grpSp>
        <p:nvGrpSpPr>
          <p:cNvPr id="5" name="Group 228"/>
          <p:cNvGrpSpPr>
            <a:grpSpLocks/>
          </p:cNvGrpSpPr>
          <p:nvPr/>
        </p:nvGrpSpPr>
        <p:grpSpPr bwMode="auto">
          <a:xfrm>
            <a:off x="755650" y="3213100"/>
            <a:ext cx="2952750" cy="3395663"/>
            <a:chOff x="566" y="874"/>
            <a:chExt cx="2002" cy="2083"/>
          </a:xfrm>
          <a:noFill/>
        </p:grpSpPr>
        <p:sp>
          <p:nvSpPr>
            <p:cNvPr id="123" name="Rectangle 121"/>
            <p:cNvSpPr>
              <a:spLocks noChangeArrowheads="1"/>
            </p:cNvSpPr>
            <p:nvPr/>
          </p:nvSpPr>
          <p:spPr bwMode="auto">
            <a:xfrm>
              <a:off x="2143" y="2711"/>
              <a:ext cx="425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24" name="Rectangle 122"/>
            <p:cNvSpPr>
              <a:spLocks noChangeArrowheads="1"/>
            </p:cNvSpPr>
            <p:nvPr/>
          </p:nvSpPr>
          <p:spPr bwMode="auto">
            <a:xfrm>
              <a:off x="1774" y="2711"/>
              <a:ext cx="369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25" name="Rectangle 123"/>
            <p:cNvSpPr>
              <a:spLocks noChangeArrowheads="1"/>
            </p:cNvSpPr>
            <p:nvPr/>
          </p:nvSpPr>
          <p:spPr bwMode="auto">
            <a:xfrm>
              <a:off x="1407" y="2711"/>
              <a:ext cx="36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26" name="Rectangle 124"/>
            <p:cNvSpPr>
              <a:spLocks noChangeArrowheads="1"/>
            </p:cNvSpPr>
            <p:nvPr/>
          </p:nvSpPr>
          <p:spPr bwMode="auto">
            <a:xfrm>
              <a:off x="1039" y="2711"/>
              <a:ext cx="368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27" name="Rectangle 125"/>
            <p:cNvSpPr>
              <a:spLocks noChangeArrowheads="1"/>
            </p:cNvSpPr>
            <p:nvPr/>
          </p:nvSpPr>
          <p:spPr bwMode="auto">
            <a:xfrm>
              <a:off x="566" y="2711"/>
              <a:ext cx="473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28" name="Rectangle 126"/>
            <p:cNvSpPr>
              <a:spLocks noChangeArrowheads="1"/>
            </p:cNvSpPr>
            <p:nvPr/>
          </p:nvSpPr>
          <p:spPr bwMode="auto">
            <a:xfrm>
              <a:off x="2143" y="2481"/>
              <a:ext cx="425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29" name="Rectangle 127"/>
            <p:cNvSpPr>
              <a:spLocks noChangeArrowheads="1"/>
            </p:cNvSpPr>
            <p:nvPr/>
          </p:nvSpPr>
          <p:spPr bwMode="auto">
            <a:xfrm>
              <a:off x="1774" y="2481"/>
              <a:ext cx="369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30" name="Rectangle 128"/>
            <p:cNvSpPr>
              <a:spLocks noChangeArrowheads="1"/>
            </p:cNvSpPr>
            <p:nvPr/>
          </p:nvSpPr>
          <p:spPr bwMode="auto">
            <a:xfrm>
              <a:off x="1407" y="2481"/>
              <a:ext cx="36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31" name="Rectangle 129"/>
            <p:cNvSpPr>
              <a:spLocks noChangeArrowheads="1"/>
            </p:cNvSpPr>
            <p:nvPr/>
          </p:nvSpPr>
          <p:spPr bwMode="auto">
            <a:xfrm>
              <a:off x="1039" y="2481"/>
              <a:ext cx="368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32" name="Rectangle 130"/>
            <p:cNvSpPr>
              <a:spLocks noChangeArrowheads="1"/>
            </p:cNvSpPr>
            <p:nvPr/>
          </p:nvSpPr>
          <p:spPr bwMode="auto">
            <a:xfrm>
              <a:off x="566" y="2481"/>
              <a:ext cx="473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33" name="Rectangle 131"/>
            <p:cNvSpPr>
              <a:spLocks noChangeArrowheads="1"/>
            </p:cNvSpPr>
            <p:nvPr/>
          </p:nvSpPr>
          <p:spPr bwMode="auto">
            <a:xfrm>
              <a:off x="2143" y="2251"/>
              <a:ext cx="425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34" name="Rectangle 132"/>
            <p:cNvSpPr>
              <a:spLocks noChangeArrowheads="1"/>
            </p:cNvSpPr>
            <p:nvPr/>
          </p:nvSpPr>
          <p:spPr bwMode="auto">
            <a:xfrm>
              <a:off x="1774" y="2251"/>
              <a:ext cx="369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35" name="Rectangle 133"/>
            <p:cNvSpPr>
              <a:spLocks noChangeArrowheads="1"/>
            </p:cNvSpPr>
            <p:nvPr/>
          </p:nvSpPr>
          <p:spPr bwMode="auto">
            <a:xfrm>
              <a:off x="1407" y="2251"/>
              <a:ext cx="36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36" name="Rectangle 134"/>
            <p:cNvSpPr>
              <a:spLocks noChangeArrowheads="1"/>
            </p:cNvSpPr>
            <p:nvPr/>
          </p:nvSpPr>
          <p:spPr bwMode="auto">
            <a:xfrm>
              <a:off x="1039" y="2251"/>
              <a:ext cx="368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37" name="Rectangle 135"/>
            <p:cNvSpPr>
              <a:spLocks noChangeArrowheads="1"/>
            </p:cNvSpPr>
            <p:nvPr/>
          </p:nvSpPr>
          <p:spPr bwMode="auto">
            <a:xfrm>
              <a:off x="566" y="2251"/>
              <a:ext cx="473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38" name="Rectangle 136"/>
            <p:cNvSpPr>
              <a:spLocks noChangeArrowheads="1"/>
            </p:cNvSpPr>
            <p:nvPr/>
          </p:nvSpPr>
          <p:spPr bwMode="auto">
            <a:xfrm>
              <a:off x="2143" y="2021"/>
              <a:ext cx="425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39" name="Rectangle 137"/>
            <p:cNvSpPr>
              <a:spLocks noChangeArrowheads="1"/>
            </p:cNvSpPr>
            <p:nvPr/>
          </p:nvSpPr>
          <p:spPr bwMode="auto">
            <a:xfrm>
              <a:off x="1774" y="2021"/>
              <a:ext cx="369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0" name="Rectangle 138"/>
            <p:cNvSpPr>
              <a:spLocks noChangeArrowheads="1"/>
            </p:cNvSpPr>
            <p:nvPr/>
          </p:nvSpPr>
          <p:spPr bwMode="auto">
            <a:xfrm>
              <a:off x="1407" y="2021"/>
              <a:ext cx="36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1" name="Rectangle 139"/>
            <p:cNvSpPr>
              <a:spLocks noChangeArrowheads="1"/>
            </p:cNvSpPr>
            <p:nvPr/>
          </p:nvSpPr>
          <p:spPr bwMode="auto">
            <a:xfrm>
              <a:off x="1039" y="2021"/>
              <a:ext cx="368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2" name="Rectangle 140"/>
            <p:cNvSpPr>
              <a:spLocks noChangeArrowheads="1"/>
            </p:cNvSpPr>
            <p:nvPr/>
          </p:nvSpPr>
          <p:spPr bwMode="auto">
            <a:xfrm>
              <a:off x="566" y="2021"/>
              <a:ext cx="473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3" name="Rectangle 141"/>
            <p:cNvSpPr>
              <a:spLocks noChangeArrowheads="1"/>
            </p:cNvSpPr>
            <p:nvPr/>
          </p:nvSpPr>
          <p:spPr bwMode="auto">
            <a:xfrm>
              <a:off x="2143" y="1791"/>
              <a:ext cx="425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4" name="Rectangle 142"/>
            <p:cNvSpPr>
              <a:spLocks noChangeArrowheads="1"/>
            </p:cNvSpPr>
            <p:nvPr/>
          </p:nvSpPr>
          <p:spPr bwMode="auto">
            <a:xfrm>
              <a:off x="1774" y="1791"/>
              <a:ext cx="369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5" name="Rectangle 143"/>
            <p:cNvSpPr>
              <a:spLocks noChangeArrowheads="1"/>
            </p:cNvSpPr>
            <p:nvPr/>
          </p:nvSpPr>
          <p:spPr bwMode="auto">
            <a:xfrm>
              <a:off x="1407" y="1791"/>
              <a:ext cx="36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6" name="Rectangle 144"/>
            <p:cNvSpPr>
              <a:spLocks noChangeArrowheads="1"/>
            </p:cNvSpPr>
            <p:nvPr/>
          </p:nvSpPr>
          <p:spPr bwMode="auto">
            <a:xfrm>
              <a:off x="1039" y="1791"/>
              <a:ext cx="368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7" name="Rectangle 145"/>
            <p:cNvSpPr>
              <a:spLocks noChangeArrowheads="1"/>
            </p:cNvSpPr>
            <p:nvPr/>
          </p:nvSpPr>
          <p:spPr bwMode="auto">
            <a:xfrm>
              <a:off x="566" y="1791"/>
              <a:ext cx="473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8" name="Rectangle 146"/>
            <p:cNvSpPr>
              <a:spLocks noChangeArrowheads="1"/>
            </p:cNvSpPr>
            <p:nvPr/>
          </p:nvSpPr>
          <p:spPr bwMode="auto">
            <a:xfrm>
              <a:off x="2143" y="1561"/>
              <a:ext cx="425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49" name="Rectangle 147"/>
            <p:cNvSpPr>
              <a:spLocks noChangeArrowheads="1"/>
            </p:cNvSpPr>
            <p:nvPr/>
          </p:nvSpPr>
          <p:spPr bwMode="auto">
            <a:xfrm>
              <a:off x="1774" y="1561"/>
              <a:ext cx="369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0" name="Rectangle 148"/>
            <p:cNvSpPr>
              <a:spLocks noChangeArrowheads="1"/>
            </p:cNvSpPr>
            <p:nvPr/>
          </p:nvSpPr>
          <p:spPr bwMode="auto">
            <a:xfrm>
              <a:off x="1407" y="1561"/>
              <a:ext cx="36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1" name="Rectangle 149"/>
            <p:cNvSpPr>
              <a:spLocks noChangeArrowheads="1"/>
            </p:cNvSpPr>
            <p:nvPr/>
          </p:nvSpPr>
          <p:spPr bwMode="auto">
            <a:xfrm>
              <a:off x="1039" y="1561"/>
              <a:ext cx="368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2" name="Rectangle 150"/>
            <p:cNvSpPr>
              <a:spLocks noChangeArrowheads="1"/>
            </p:cNvSpPr>
            <p:nvPr/>
          </p:nvSpPr>
          <p:spPr bwMode="auto">
            <a:xfrm>
              <a:off x="566" y="1561"/>
              <a:ext cx="473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3" name="Rectangle 151"/>
            <p:cNvSpPr>
              <a:spLocks noChangeArrowheads="1"/>
            </p:cNvSpPr>
            <p:nvPr/>
          </p:nvSpPr>
          <p:spPr bwMode="auto">
            <a:xfrm>
              <a:off x="2143" y="1331"/>
              <a:ext cx="425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4" name="Rectangle 152"/>
            <p:cNvSpPr>
              <a:spLocks noChangeArrowheads="1"/>
            </p:cNvSpPr>
            <p:nvPr/>
          </p:nvSpPr>
          <p:spPr bwMode="auto">
            <a:xfrm>
              <a:off x="1774" y="1331"/>
              <a:ext cx="369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5" name="Rectangle 153"/>
            <p:cNvSpPr>
              <a:spLocks noChangeArrowheads="1"/>
            </p:cNvSpPr>
            <p:nvPr/>
          </p:nvSpPr>
          <p:spPr bwMode="auto">
            <a:xfrm>
              <a:off x="1407" y="1331"/>
              <a:ext cx="36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6" name="Rectangle 154"/>
            <p:cNvSpPr>
              <a:spLocks noChangeArrowheads="1"/>
            </p:cNvSpPr>
            <p:nvPr/>
          </p:nvSpPr>
          <p:spPr bwMode="auto">
            <a:xfrm>
              <a:off x="1039" y="1331"/>
              <a:ext cx="368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7" name="Rectangle 155"/>
            <p:cNvSpPr>
              <a:spLocks noChangeArrowheads="1"/>
            </p:cNvSpPr>
            <p:nvPr/>
          </p:nvSpPr>
          <p:spPr bwMode="auto">
            <a:xfrm>
              <a:off x="566" y="1331"/>
              <a:ext cx="473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8" name="Rectangle 156"/>
            <p:cNvSpPr>
              <a:spLocks noChangeArrowheads="1"/>
            </p:cNvSpPr>
            <p:nvPr/>
          </p:nvSpPr>
          <p:spPr bwMode="auto">
            <a:xfrm>
              <a:off x="2143" y="1101"/>
              <a:ext cx="425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59" name="Rectangle 157"/>
            <p:cNvSpPr>
              <a:spLocks noChangeArrowheads="1"/>
            </p:cNvSpPr>
            <p:nvPr/>
          </p:nvSpPr>
          <p:spPr bwMode="auto">
            <a:xfrm>
              <a:off x="1774" y="1101"/>
              <a:ext cx="369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60" name="Rectangle 158"/>
            <p:cNvSpPr>
              <a:spLocks noChangeArrowheads="1"/>
            </p:cNvSpPr>
            <p:nvPr/>
          </p:nvSpPr>
          <p:spPr bwMode="auto">
            <a:xfrm>
              <a:off x="1407" y="1101"/>
              <a:ext cx="367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61" name="Rectangle 159"/>
            <p:cNvSpPr>
              <a:spLocks noChangeArrowheads="1"/>
            </p:cNvSpPr>
            <p:nvPr/>
          </p:nvSpPr>
          <p:spPr bwMode="auto">
            <a:xfrm>
              <a:off x="1039" y="1101"/>
              <a:ext cx="368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62" name="Rectangle 160"/>
            <p:cNvSpPr>
              <a:spLocks noChangeArrowheads="1"/>
            </p:cNvSpPr>
            <p:nvPr/>
          </p:nvSpPr>
          <p:spPr bwMode="auto">
            <a:xfrm>
              <a:off x="566" y="1101"/>
              <a:ext cx="473" cy="230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b="1">
                <a:solidFill>
                  <a:schemeClr val="tx1"/>
                </a:solidFill>
              </a:endParaRPr>
            </a:p>
          </p:txBody>
        </p:sp>
        <p:sp>
          <p:nvSpPr>
            <p:cNvPr id="163" name="Rectangle 161"/>
            <p:cNvSpPr>
              <a:spLocks noChangeArrowheads="1"/>
            </p:cNvSpPr>
            <p:nvPr/>
          </p:nvSpPr>
          <p:spPr bwMode="auto">
            <a:xfrm>
              <a:off x="2143" y="890"/>
              <a:ext cx="425" cy="21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164" name="Rectangle 162"/>
            <p:cNvSpPr>
              <a:spLocks noChangeArrowheads="1"/>
            </p:cNvSpPr>
            <p:nvPr/>
          </p:nvSpPr>
          <p:spPr bwMode="auto">
            <a:xfrm>
              <a:off x="1774" y="890"/>
              <a:ext cx="369" cy="21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165" name="Rectangle 163"/>
            <p:cNvSpPr>
              <a:spLocks noChangeArrowheads="1"/>
            </p:cNvSpPr>
            <p:nvPr/>
          </p:nvSpPr>
          <p:spPr bwMode="auto">
            <a:xfrm>
              <a:off x="1407" y="890"/>
              <a:ext cx="367" cy="21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166" name="Rectangle 164"/>
            <p:cNvSpPr>
              <a:spLocks noChangeArrowheads="1"/>
            </p:cNvSpPr>
            <p:nvPr/>
          </p:nvSpPr>
          <p:spPr bwMode="auto">
            <a:xfrm>
              <a:off x="1039" y="890"/>
              <a:ext cx="368" cy="21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167" name="Rectangle 165"/>
            <p:cNvSpPr>
              <a:spLocks noChangeArrowheads="1"/>
            </p:cNvSpPr>
            <p:nvPr/>
          </p:nvSpPr>
          <p:spPr bwMode="auto">
            <a:xfrm>
              <a:off x="566" y="890"/>
              <a:ext cx="473" cy="211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342900" indent="-342900" algn="ctr">
                <a:defRPr/>
              </a:pPr>
              <a:endParaRPr lang="en-US" sz="1600" b="1">
                <a:solidFill>
                  <a:schemeClr val="tx1"/>
                </a:solidFill>
              </a:endParaRPr>
            </a:p>
          </p:txBody>
        </p:sp>
        <p:sp>
          <p:nvSpPr>
            <p:cNvPr id="168" name="Line 166"/>
            <p:cNvSpPr>
              <a:spLocks noChangeShapeType="1"/>
            </p:cNvSpPr>
            <p:nvPr/>
          </p:nvSpPr>
          <p:spPr bwMode="auto">
            <a:xfrm>
              <a:off x="566" y="890"/>
              <a:ext cx="2002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69" name="Line 167"/>
            <p:cNvSpPr>
              <a:spLocks noChangeShapeType="1"/>
            </p:cNvSpPr>
            <p:nvPr/>
          </p:nvSpPr>
          <p:spPr bwMode="auto">
            <a:xfrm>
              <a:off x="566" y="2941"/>
              <a:ext cx="2002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70" name="Line 168"/>
            <p:cNvSpPr>
              <a:spLocks noChangeShapeType="1"/>
            </p:cNvSpPr>
            <p:nvPr/>
          </p:nvSpPr>
          <p:spPr bwMode="auto">
            <a:xfrm>
              <a:off x="566" y="890"/>
              <a:ext cx="0" cy="2051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71" name="Line 169"/>
            <p:cNvSpPr>
              <a:spLocks noChangeShapeType="1"/>
            </p:cNvSpPr>
            <p:nvPr/>
          </p:nvSpPr>
          <p:spPr bwMode="auto">
            <a:xfrm>
              <a:off x="2568" y="890"/>
              <a:ext cx="0" cy="2051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72" name="Line 170"/>
            <p:cNvSpPr>
              <a:spLocks noChangeShapeType="1"/>
            </p:cNvSpPr>
            <p:nvPr/>
          </p:nvSpPr>
          <p:spPr bwMode="auto">
            <a:xfrm>
              <a:off x="566" y="1101"/>
              <a:ext cx="2002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73" name="Line 171"/>
            <p:cNvSpPr>
              <a:spLocks noChangeShapeType="1"/>
            </p:cNvSpPr>
            <p:nvPr/>
          </p:nvSpPr>
          <p:spPr bwMode="auto">
            <a:xfrm>
              <a:off x="1039" y="890"/>
              <a:ext cx="0" cy="2051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74" name="Line 172"/>
            <p:cNvSpPr>
              <a:spLocks noChangeShapeType="1"/>
            </p:cNvSpPr>
            <p:nvPr/>
          </p:nvSpPr>
          <p:spPr bwMode="auto">
            <a:xfrm>
              <a:off x="1407" y="890"/>
              <a:ext cx="0" cy="2051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75" name="Line 173"/>
            <p:cNvSpPr>
              <a:spLocks noChangeShapeType="1"/>
            </p:cNvSpPr>
            <p:nvPr/>
          </p:nvSpPr>
          <p:spPr bwMode="auto">
            <a:xfrm>
              <a:off x="1774" y="890"/>
              <a:ext cx="0" cy="2051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76" name="Line 174"/>
            <p:cNvSpPr>
              <a:spLocks noChangeShapeType="1"/>
            </p:cNvSpPr>
            <p:nvPr/>
          </p:nvSpPr>
          <p:spPr bwMode="auto">
            <a:xfrm>
              <a:off x="2143" y="890"/>
              <a:ext cx="0" cy="2051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77" name="Line 175"/>
            <p:cNvSpPr>
              <a:spLocks noChangeShapeType="1"/>
            </p:cNvSpPr>
            <p:nvPr/>
          </p:nvSpPr>
          <p:spPr bwMode="auto">
            <a:xfrm>
              <a:off x="566" y="1331"/>
              <a:ext cx="2002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78" name="Line 176"/>
            <p:cNvSpPr>
              <a:spLocks noChangeShapeType="1"/>
            </p:cNvSpPr>
            <p:nvPr/>
          </p:nvSpPr>
          <p:spPr bwMode="auto">
            <a:xfrm>
              <a:off x="566" y="1561"/>
              <a:ext cx="2002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79" name="Line 177"/>
            <p:cNvSpPr>
              <a:spLocks noChangeShapeType="1"/>
            </p:cNvSpPr>
            <p:nvPr/>
          </p:nvSpPr>
          <p:spPr bwMode="auto">
            <a:xfrm>
              <a:off x="566" y="1791"/>
              <a:ext cx="2002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80" name="Line 178"/>
            <p:cNvSpPr>
              <a:spLocks noChangeShapeType="1"/>
            </p:cNvSpPr>
            <p:nvPr/>
          </p:nvSpPr>
          <p:spPr bwMode="auto">
            <a:xfrm>
              <a:off x="566" y="2021"/>
              <a:ext cx="2002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81" name="Line 179"/>
            <p:cNvSpPr>
              <a:spLocks noChangeShapeType="1"/>
            </p:cNvSpPr>
            <p:nvPr/>
          </p:nvSpPr>
          <p:spPr bwMode="auto">
            <a:xfrm>
              <a:off x="566" y="2251"/>
              <a:ext cx="2002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82" name="Line 180"/>
            <p:cNvSpPr>
              <a:spLocks noChangeShapeType="1"/>
            </p:cNvSpPr>
            <p:nvPr/>
          </p:nvSpPr>
          <p:spPr bwMode="auto">
            <a:xfrm>
              <a:off x="566" y="2481"/>
              <a:ext cx="2002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83" name="Line 181"/>
            <p:cNvSpPr>
              <a:spLocks noChangeShapeType="1"/>
            </p:cNvSpPr>
            <p:nvPr/>
          </p:nvSpPr>
          <p:spPr bwMode="auto">
            <a:xfrm>
              <a:off x="566" y="2711"/>
              <a:ext cx="2002" cy="0"/>
            </a:xfrm>
            <a:prstGeom prst="line">
              <a:avLst/>
            </a:prstGeom>
            <a:grpFill/>
            <a:ln w="12700" cap="rnd">
              <a:solidFill>
                <a:srgbClr val="333366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fr-FR" b="1"/>
            </a:p>
          </p:txBody>
        </p:sp>
        <p:sp>
          <p:nvSpPr>
            <p:cNvPr id="184" name="Text Box 182"/>
            <p:cNvSpPr txBox="1">
              <a:spLocks noChangeArrowheads="1"/>
            </p:cNvSpPr>
            <p:nvPr/>
          </p:nvSpPr>
          <p:spPr bwMode="auto">
            <a:xfrm>
              <a:off x="1498" y="1092"/>
              <a:ext cx="227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0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85" name="Rectangle 183"/>
            <p:cNvSpPr>
              <a:spLocks noChangeArrowheads="1"/>
            </p:cNvSpPr>
            <p:nvPr/>
          </p:nvSpPr>
          <p:spPr bwMode="auto">
            <a:xfrm>
              <a:off x="1490" y="882"/>
              <a:ext cx="225" cy="208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A</a:t>
              </a:r>
            </a:p>
          </p:txBody>
        </p:sp>
        <p:sp>
          <p:nvSpPr>
            <p:cNvPr id="186" name="Rectangle 184"/>
            <p:cNvSpPr>
              <a:spLocks noChangeArrowheads="1"/>
            </p:cNvSpPr>
            <p:nvPr/>
          </p:nvSpPr>
          <p:spPr bwMode="auto">
            <a:xfrm>
              <a:off x="1156" y="882"/>
              <a:ext cx="224" cy="20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B</a:t>
              </a:r>
            </a:p>
          </p:txBody>
        </p:sp>
        <p:sp>
          <p:nvSpPr>
            <p:cNvPr id="187" name="Rectangle 185"/>
            <p:cNvSpPr>
              <a:spLocks noChangeArrowheads="1"/>
            </p:cNvSpPr>
            <p:nvPr/>
          </p:nvSpPr>
          <p:spPr bwMode="auto">
            <a:xfrm>
              <a:off x="1837" y="875"/>
              <a:ext cx="228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b="1">
                  <a:solidFill>
                    <a:schemeClr val="tx1"/>
                  </a:solidFill>
                  <a:cs typeface="Times New Roman" pitchFamily="18" charset="0"/>
                </a:rPr>
                <a:t>S</a:t>
              </a:r>
            </a:p>
          </p:txBody>
        </p:sp>
        <p:sp>
          <p:nvSpPr>
            <p:cNvPr id="188" name="Rectangle 186"/>
            <p:cNvSpPr>
              <a:spLocks noChangeArrowheads="1"/>
            </p:cNvSpPr>
            <p:nvPr/>
          </p:nvSpPr>
          <p:spPr bwMode="auto">
            <a:xfrm>
              <a:off x="2207" y="874"/>
              <a:ext cx="281" cy="20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C</a:t>
              </a:r>
              <a:r>
                <a:rPr lang="fr-FR" sz="1200" b="1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200" b="1" baseline="-3000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189" name="Rectangle 187"/>
            <p:cNvSpPr>
              <a:spLocks noChangeArrowheads="1"/>
            </p:cNvSpPr>
            <p:nvPr/>
          </p:nvSpPr>
          <p:spPr bwMode="auto">
            <a:xfrm>
              <a:off x="657" y="890"/>
              <a:ext cx="281" cy="206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>
                <a:defRPr/>
              </a:pPr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C</a:t>
              </a:r>
              <a:r>
                <a:rPr lang="fr-FR" sz="1200" b="1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200" b="1" baseline="-30000">
                <a:solidFill>
                  <a:schemeClr val="tx1"/>
                </a:solidFill>
                <a:cs typeface="Times New Roman" pitchFamily="18" charset="0"/>
              </a:endParaRPr>
            </a:p>
          </p:txBody>
        </p:sp>
        <p:sp>
          <p:nvSpPr>
            <p:cNvPr id="190" name="Text Box 188"/>
            <p:cNvSpPr txBox="1">
              <a:spLocks noChangeArrowheads="1"/>
            </p:cNvSpPr>
            <p:nvPr/>
          </p:nvSpPr>
          <p:spPr bwMode="auto">
            <a:xfrm>
              <a:off x="1498" y="1325"/>
              <a:ext cx="227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1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91" name="Text Box 189"/>
            <p:cNvSpPr txBox="1">
              <a:spLocks noChangeArrowheads="1"/>
            </p:cNvSpPr>
            <p:nvPr/>
          </p:nvSpPr>
          <p:spPr bwMode="auto">
            <a:xfrm>
              <a:off x="1498" y="1566"/>
              <a:ext cx="227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0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92" name="Text Box 190"/>
            <p:cNvSpPr txBox="1">
              <a:spLocks noChangeArrowheads="1"/>
            </p:cNvSpPr>
            <p:nvPr/>
          </p:nvSpPr>
          <p:spPr bwMode="auto">
            <a:xfrm>
              <a:off x="1492" y="1789"/>
              <a:ext cx="227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1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93" name="Text Box 191"/>
            <p:cNvSpPr txBox="1">
              <a:spLocks noChangeArrowheads="1"/>
            </p:cNvSpPr>
            <p:nvPr/>
          </p:nvSpPr>
          <p:spPr bwMode="auto">
            <a:xfrm>
              <a:off x="1495" y="2016"/>
              <a:ext cx="226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0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94" name="Text Box 192"/>
            <p:cNvSpPr txBox="1">
              <a:spLocks noChangeArrowheads="1"/>
            </p:cNvSpPr>
            <p:nvPr/>
          </p:nvSpPr>
          <p:spPr bwMode="auto">
            <a:xfrm>
              <a:off x="1487" y="2246"/>
              <a:ext cx="226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1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95" name="Text Box 193"/>
            <p:cNvSpPr txBox="1">
              <a:spLocks noChangeArrowheads="1"/>
            </p:cNvSpPr>
            <p:nvPr/>
          </p:nvSpPr>
          <p:spPr bwMode="auto">
            <a:xfrm>
              <a:off x="1495" y="2473"/>
              <a:ext cx="226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0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96" name="Text Box 194"/>
            <p:cNvSpPr txBox="1">
              <a:spLocks noChangeArrowheads="1"/>
            </p:cNvSpPr>
            <p:nvPr/>
          </p:nvSpPr>
          <p:spPr bwMode="auto">
            <a:xfrm>
              <a:off x="1487" y="2700"/>
              <a:ext cx="226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1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97" name="Text Box 195"/>
            <p:cNvSpPr txBox="1">
              <a:spLocks noChangeArrowheads="1"/>
            </p:cNvSpPr>
            <p:nvPr/>
          </p:nvSpPr>
          <p:spPr bwMode="auto">
            <a:xfrm>
              <a:off x="1122" y="1092"/>
              <a:ext cx="229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0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98" name="Text Box 196"/>
            <p:cNvSpPr txBox="1">
              <a:spLocks noChangeArrowheads="1"/>
            </p:cNvSpPr>
            <p:nvPr/>
          </p:nvSpPr>
          <p:spPr bwMode="auto">
            <a:xfrm>
              <a:off x="1122" y="1330"/>
              <a:ext cx="229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0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199" name="Text Box 197"/>
            <p:cNvSpPr txBox="1">
              <a:spLocks noChangeArrowheads="1"/>
            </p:cNvSpPr>
            <p:nvPr/>
          </p:nvSpPr>
          <p:spPr bwMode="auto">
            <a:xfrm>
              <a:off x="1111" y="1556"/>
              <a:ext cx="226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1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00" name="Text Box 198"/>
            <p:cNvSpPr txBox="1">
              <a:spLocks noChangeArrowheads="1"/>
            </p:cNvSpPr>
            <p:nvPr/>
          </p:nvSpPr>
          <p:spPr bwMode="auto">
            <a:xfrm>
              <a:off x="1111" y="1792"/>
              <a:ext cx="226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1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01" name="Text Box 199"/>
            <p:cNvSpPr txBox="1">
              <a:spLocks noChangeArrowheads="1"/>
            </p:cNvSpPr>
            <p:nvPr/>
          </p:nvSpPr>
          <p:spPr bwMode="auto">
            <a:xfrm>
              <a:off x="1122" y="2016"/>
              <a:ext cx="229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0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02" name="Text Box 200"/>
            <p:cNvSpPr txBox="1">
              <a:spLocks noChangeArrowheads="1"/>
            </p:cNvSpPr>
            <p:nvPr/>
          </p:nvSpPr>
          <p:spPr bwMode="auto">
            <a:xfrm>
              <a:off x="1122" y="2261"/>
              <a:ext cx="229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0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03" name="Text Box 201"/>
            <p:cNvSpPr txBox="1">
              <a:spLocks noChangeArrowheads="1"/>
            </p:cNvSpPr>
            <p:nvPr/>
          </p:nvSpPr>
          <p:spPr bwMode="auto">
            <a:xfrm>
              <a:off x="1111" y="2476"/>
              <a:ext cx="226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1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04" name="Text Box 202"/>
            <p:cNvSpPr txBox="1">
              <a:spLocks noChangeArrowheads="1"/>
            </p:cNvSpPr>
            <p:nvPr/>
          </p:nvSpPr>
          <p:spPr bwMode="auto">
            <a:xfrm>
              <a:off x="1111" y="2702"/>
              <a:ext cx="226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1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05" name="Text Box 203"/>
            <p:cNvSpPr txBox="1">
              <a:spLocks noChangeArrowheads="1"/>
            </p:cNvSpPr>
            <p:nvPr/>
          </p:nvSpPr>
          <p:spPr bwMode="auto">
            <a:xfrm>
              <a:off x="697" y="1092"/>
              <a:ext cx="227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0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06" name="Text Box 204"/>
            <p:cNvSpPr txBox="1">
              <a:spLocks noChangeArrowheads="1"/>
            </p:cNvSpPr>
            <p:nvPr/>
          </p:nvSpPr>
          <p:spPr bwMode="auto">
            <a:xfrm>
              <a:off x="697" y="1330"/>
              <a:ext cx="227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0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07" name="Text Box 205"/>
            <p:cNvSpPr txBox="1">
              <a:spLocks noChangeArrowheads="1"/>
            </p:cNvSpPr>
            <p:nvPr/>
          </p:nvSpPr>
          <p:spPr bwMode="auto">
            <a:xfrm>
              <a:off x="697" y="1566"/>
              <a:ext cx="227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0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08" name="Text Box 206"/>
            <p:cNvSpPr txBox="1">
              <a:spLocks noChangeArrowheads="1"/>
            </p:cNvSpPr>
            <p:nvPr/>
          </p:nvSpPr>
          <p:spPr bwMode="auto">
            <a:xfrm>
              <a:off x="697" y="1783"/>
              <a:ext cx="227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0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09" name="Text Box 207"/>
            <p:cNvSpPr txBox="1">
              <a:spLocks noChangeArrowheads="1"/>
            </p:cNvSpPr>
            <p:nvPr/>
          </p:nvSpPr>
          <p:spPr bwMode="auto">
            <a:xfrm>
              <a:off x="685" y="2019"/>
              <a:ext cx="229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1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10" name="Text Box 208"/>
            <p:cNvSpPr txBox="1">
              <a:spLocks noChangeArrowheads="1"/>
            </p:cNvSpPr>
            <p:nvPr/>
          </p:nvSpPr>
          <p:spPr bwMode="auto">
            <a:xfrm>
              <a:off x="685" y="2246"/>
              <a:ext cx="229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1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11" name="Text Box 209"/>
            <p:cNvSpPr txBox="1">
              <a:spLocks noChangeArrowheads="1"/>
            </p:cNvSpPr>
            <p:nvPr/>
          </p:nvSpPr>
          <p:spPr bwMode="auto">
            <a:xfrm>
              <a:off x="685" y="2473"/>
              <a:ext cx="229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1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12" name="Text Box 210"/>
            <p:cNvSpPr txBox="1">
              <a:spLocks noChangeArrowheads="1"/>
            </p:cNvSpPr>
            <p:nvPr/>
          </p:nvSpPr>
          <p:spPr bwMode="auto">
            <a:xfrm>
              <a:off x="685" y="2702"/>
              <a:ext cx="227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ar-DZ" b="1">
                  <a:solidFill>
                    <a:schemeClr val="tx1"/>
                  </a:solidFill>
                </a:rPr>
                <a:t>1</a:t>
              </a: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13" name="Text Box 211"/>
            <p:cNvSpPr txBox="1">
              <a:spLocks noChangeArrowheads="1"/>
            </p:cNvSpPr>
            <p:nvPr/>
          </p:nvSpPr>
          <p:spPr bwMode="auto">
            <a:xfrm>
              <a:off x="1848" y="1090"/>
              <a:ext cx="228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14" name="Text Box 212"/>
            <p:cNvSpPr txBox="1">
              <a:spLocks noChangeArrowheads="1"/>
            </p:cNvSpPr>
            <p:nvPr/>
          </p:nvSpPr>
          <p:spPr bwMode="auto">
            <a:xfrm>
              <a:off x="1839" y="1328"/>
              <a:ext cx="229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15" name="Text Box 213"/>
            <p:cNvSpPr txBox="1">
              <a:spLocks noChangeArrowheads="1"/>
            </p:cNvSpPr>
            <p:nvPr/>
          </p:nvSpPr>
          <p:spPr bwMode="auto">
            <a:xfrm>
              <a:off x="1837" y="1550"/>
              <a:ext cx="227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16" name="Text Box 214"/>
            <p:cNvSpPr txBox="1">
              <a:spLocks noChangeArrowheads="1"/>
            </p:cNvSpPr>
            <p:nvPr/>
          </p:nvSpPr>
          <p:spPr bwMode="auto">
            <a:xfrm>
              <a:off x="1848" y="1777"/>
              <a:ext cx="228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17" name="Text Box 215"/>
            <p:cNvSpPr txBox="1">
              <a:spLocks noChangeArrowheads="1"/>
            </p:cNvSpPr>
            <p:nvPr/>
          </p:nvSpPr>
          <p:spPr bwMode="auto">
            <a:xfrm>
              <a:off x="1836" y="2004"/>
              <a:ext cx="226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18" name="Text Box 216"/>
            <p:cNvSpPr txBox="1">
              <a:spLocks noChangeArrowheads="1"/>
            </p:cNvSpPr>
            <p:nvPr/>
          </p:nvSpPr>
          <p:spPr bwMode="auto">
            <a:xfrm>
              <a:off x="1848" y="2236"/>
              <a:ext cx="228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19" name="Text Box 217"/>
            <p:cNvSpPr txBox="1">
              <a:spLocks noChangeArrowheads="1"/>
            </p:cNvSpPr>
            <p:nvPr/>
          </p:nvSpPr>
          <p:spPr bwMode="auto">
            <a:xfrm>
              <a:off x="1853" y="2474"/>
              <a:ext cx="226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20" name="Text Box 218"/>
            <p:cNvSpPr txBox="1">
              <a:spLocks noChangeArrowheads="1"/>
            </p:cNvSpPr>
            <p:nvPr/>
          </p:nvSpPr>
          <p:spPr bwMode="auto">
            <a:xfrm>
              <a:off x="1844" y="2712"/>
              <a:ext cx="227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21" name="Text Box 219"/>
            <p:cNvSpPr txBox="1">
              <a:spLocks noChangeArrowheads="1"/>
            </p:cNvSpPr>
            <p:nvPr/>
          </p:nvSpPr>
          <p:spPr bwMode="auto">
            <a:xfrm>
              <a:off x="2239" y="1095"/>
              <a:ext cx="226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22" name="Text Box 220"/>
            <p:cNvSpPr txBox="1">
              <a:spLocks noChangeArrowheads="1"/>
            </p:cNvSpPr>
            <p:nvPr/>
          </p:nvSpPr>
          <p:spPr bwMode="auto">
            <a:xfrm>
              <a:off x="2239" y="1318"/>
              <a:ext cx="226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23" name="Text Box 221"/>
            <p:cNvSpPr txBox="1">
              <a:spLocks noChangeArrowheads="1"/>
            </p:cNvSpPr>
            <p:nvPr/>
          </p:nvSpPr>
          <p:spPr bwMode="auto">
            <a:xfrm>
              <a:off x="2239" y="1560"/>
              <a:ext cx="226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24" name="Text Box 222"/>
            <p:cNvSpPr txBox="1">
              <a:spLocks noChangeArrowheads="1"/>
            </p:cNvSpPr>
            <p:nvPr/>
          </p:nvSpPr>
          <p:spPr bwMode="auto">
            <a:xfrm>
              <a:off x="2229" y="1792"/>
              <a:ext cx="227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25" name="Text Box 223"/>
            <p:cNvSpPr txBox="1">
              <a:spLocks noChangeArrowheads="1"/>
            </p:cNvSpPr>
            <p:nvPr/>
          </p:nvSpPr>
          <p:spPr bwMode="auto">
            <a:xfrm>
              <a:off x="2239" y="2034"/>
              <a:ext cx="226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26" name="Text Box 224"/>
            <p:cNvSpPr txBox="1">
              <a:spLocks noChangeArrowheads="1"/>
            </p:cNvSpPr>
            <p:nvPr/>
          </p:nvSpPr>
          <p:spPr bwMode="auto">
            <a:xfrm>
              <a:off x="2233" y="2246"/>
              <a:ext cx="226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27" name="Text Box 225"/>
            <p:cNvSpPr txBox="1">
              <a:spLocks noChangeArrowheads="1"/>
            </p:cNvSpPr>
            <p:nvPr/>
          </p:nvSpPr>
          <p:spPr bwMode="auto">
            <a:xfrm>
              <a:off x="2233" y="2473"/>
              <a:ext cx="226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  <p:sp>
          <p:nvSpPr>
            <p:cNvPr id="228" name="Text Box 226"/>
            <p:cNvSpPr txBox="1">
              <a:spLocks noChangeArrowheads="1"/>
            </p:cNvSpPr>
            <p:nvPr/>
          </p:nvSpPr>
          <p:spPr bwMode="auto">
            <a:xfrm>
              <a:off x="2233" y="2732"/>
              <a:ext cx="226" cy="225"/>
            </a:xfrm>
            <a:prstGeom prst="rect">
              <a:avLst/>
            </a:prstGeom>
            <a:grp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endParaRPr lang="fr-FR" b="1">
                <a:solidFill>
                  <a:schemeClr val="tx1"/>
                </a:solidFill>
              </a:endParaRPr>
            </a:p>
          </p:txBody>
        </p:sp>
      </p:grpSp>
      <p:sp>
        <p:nvSpPr>
          <p:cNvPr id="229" name="AutoShape 233"/>
          <p:cNvSpPr>
            <a:spLocks noChangeArrowheads="1"/>
          </p:cNvSpPr>
          <p:nvPr/>
        </p:nvSpPr>
        <p:spPr bwMode="auto">
          <a:xfrm>
            <a:off x="5435600" y="6165850"/>
            <a:ext cx="288925" cy="620713"/>
          </a:xfrm>
          <a:prstGeom prst="downArrow">
            <a:avLst>
              <a:gd name="adj1" fmla="val 50000"/>
              <a:gd name="adj2" fmla="val 5370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4300" y="1773238"/>
            <a:ext cx="2160588" cy="167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/>
          <a:srcRect l="8408" t="5922" r="6519" b="12222"/>
          <a:stretch>
            <a:fillRect/>
          </a:stretch>
        </p:blipFill>
        <p:spPr bwMode="auto">
          <a:xfrm>
            <a:off x="1187450" y="1773238"/>
            <a:ext cx="2328863" cy="168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543260" y="260350"/>
            <a:ext cx="408797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 انجاز الدارة المندمجة الجامع الكامل (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2bit</a:t>
            </a:r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) </a:t>
            </a:r>
            <a:r>
              <a:rPr lang="fr-FR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ar-DZ" b="1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fr-FR" b="1">
                <a:solidFill>
                  <a:srgbClr val="0000FF"/>
                </a:solidFill>
              </a:rPr>
              <a:t> </a:t>
            </a:r>
            <a:r>
              <a:rPr lang="ar-DZ" b="1">
                <a:solidFill>
                  <a:srgbClr val="0000FF"/>
                </a:solidFill>
              </a:rPr>
              <a:t> </a:t>
            </a:r>
            <a:endParaRPr lang="en-US" b="1">
              <a:solidFill>
                <a:srgbClr val="0000FF"/>
              </a:solidFill>
            </a:endParaRPr>
          </a:p>
        </p:txBody>
      </p:sp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2792413" y="4581525"/>
            <a:ext cx="374650" cy="503238"/>
            <a:chOff x="2125" y="3423"/>
            <a:chExt cx="440" cy="592"/>
          </a:xfrm>
        </p:grpSpPr>
        <p:sp>
          <p:nvSpPr>
            <p:cNvPr id="68627" name="Line 6"/>
            <p:cNvSpPr>
              <a:spLocks noChangeAspect="1" noChangeShapeType="1"/>
            </p:cNvSpPr>
            <p:nvPr/>
          </p:nvSpPr>
          <p:spPr bwMode="auto">
            <a:xfrm>
              <a:off x="2339" y="3423"/>
              <a:ext cx="0" cy="5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68628" name="AutoShape 7"/>
            <p:cNvSpPr>
              <a:spLocks noChangeAspect="1" noChangeArrowheads="1"/>
            </p:cNvSpPr>
            <p:nvPr/>
          </p:nvSpPr>
          <p:spPr bwMode="auto">
            <a:xfrm rot="10800000">
              <a:off x="2204" y="3582"/>
              <a:ext cx="272" cy="2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sp>
          <p:nvSpPr>
            <p:cNvPr id="68629" name="Line 8"/>
            <p:cNvSpPr>
              <a:spLocks noChangeAspect="1" noChangeShapeType="1"/>
            </p:cNvSpPr>
            <p:nvPr/>
          </p:nvSpPr>
          <p:spPr bwMode="auto">
            <a:xfrm>
              <a:off x="2227" y="3827"/>
              <a:ext cx="22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68630" name="Oval 9"/>
            <p:cNvSpPr>
              <a:spLocks noChangeAspect="1" noChangeArrowheads="1"/>
            </p:cNvSpPr>
            <p:nvPr/>
          </p:nvSpPr>
          <p:spPr bwMode="auto">
            <a:xfrm>
              <a:off x="2125" y="3479"/>
              <a:ext cx="440" cy="4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</p:grpSp>
      <p:sp>
        <p:nvSpPr>
          <p:cNvPr id="15370" name="Line 10"/>
          <p:cNvSpPr>
            <a:spLocks noChangeShapeType="1"/>
          </p:cNvSpPr>
          <p:nvPr/>
        </p:nvSpPr>
        <p:spPr bwMode="auto">
          <a:xfrm>
            <a:off x="790575" y="1606550"/>
            <a:ext cx="80295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FR" b="1"/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682625" y="1196975"/>
            <a:ext cx="971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b="1"/>
              <a:t>+V</a:t>
            </a:r>
            <a:r>
              <a:rPr lang="fr-FR" sz="1600" b="1" baseline="-25000"/>
              <a:t>CC</a:t>
            </a:r>
            <a:endParaRPr lang="en-US" sz="1600" b="1"/>
          </a:p>
        </p:txBody>
      </p:sp>
      <p:sp>
        <p:nvSpPr>
          <p:cNvPr id="15372" name="Text Box 12"/>
          <p:cNvSpPr txBox="1">
            <a:spLocks noChangeArrowheads="1"/>
          </p:cNvSpPr>
          <p:nvPr/>
        </p:nvSpPr>
        <p:spPr bwMode="auto">
          <a:xfrm>
            <a:off x="2079625" y="4633913"/>
            <a:ext cx="7191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FR" b="1"/>
              <a:t>S</a:t>
            </a:r>
            <a:endParaRPr lang="en-US" b="1"/>
          </a:p>
        </p:txBody>
      </p:sp>
      <p:pic>
        <p:nvPicPr>
          <p:cNvPr id="15373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3663" y="1779588"/>
            <a:ext cx="215265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4"/>
          <p:cNvGrpSpPr>
            <a:grpSpLocks noChangeAspect="1"/>
          </p:cNvGrpSpPr>
          <p:nvPr/>
        </p:nvGrpSpPr>
        <p:grpSpPr bwMode="auto">
          <a:xfrm>
            <a:off x="7800975" y="4581525"/>
            <a:ext cx="374650" cy="503238"/>
            <a:chOff x="2125" y="3423"/>
            <a:chExt cx="440" cy="592"/>
          </a:xfrm>
        </p:grpSpPr>
        <p:sp>
          <p:nvSpPr>
            <p:cNvPr id="68623" name="Line 15"/>
            <p:cNvSpPr>
              <a:spLocks noChangeAspect="1" noChangeShapeType="1"/>
            </p:cNvSpPr>
            <p:nvPr/>
          </p:nvSpPr>
          <p:spPr bwMode="auto">
            <a:xfrm>
              <a:off x="2339" y="3423"/>
              <a:ext cx="0" cy="5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68624" name="AutoShape 16"/>
            <p:cNvSpPr>
              <a:spLocks noChangeAspect="1" noChangeArrowheads="1"/>
            </p:cNvSpPr>
            <p:nvPr/>
          </p:nvSpPr>
          <p:spPr bwMode="auto">
            <a:xfrm rot="10800000">
              <a:off x="2204" y="3582"/>
              <a:ext cx="272" cy="236"/>
            </a:xfrm>
            <a:prstGeom prst="triangle">
              <a:avLst>
                <a:gd name="adj" fmla="val 50000"/>
              </a:avLst>
            </a:prstGeom>
            <a:solidFill>
              <a:schemeClr val="bg1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sp>
          <p:nvSpPr>
            <p:cNvPr id="68625" name="Line 17"/>
            <p:cNvSpPr>
              <a:spLocks noChangeAspect="1" noChangeShapeType="1"/>
            </p:cNvSpPr>
            <p:nvPr/>
          </p:nvSpPr>
          <p:spPr bwMode="auto">
            <a:xfrm>
              <a:off x="2227" y="3827"/>
              <a:ext cx="22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 b="1"/>
            </a:p>
          </p:txBody>
        </p:sp>
        <p:sp>
          <p:nvSpPr>
            <p:cNvPr id="68626" name="Oval 18"/>
            <p:cNvSpPr>
              <a:spLocks noChangeAspect="1" noChangeArrowheads="1"/>
            </p:cNvSpPr>
            <p:nvPr/>
          </p:nvSpPr>
          <p:spPr bwMode="auto">
            <a:xfrm>
              <a:off x="2125" y="3479"/>
              <a:ext cx="440" cy="44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</p:grp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7092950" y="4654550"/>
            <a:ext cx="719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fr-FR" b="1"/>
              <a:t>C</a:t>
            </a:r>
            <a:r>
              <a:rPr lang="fr-FR" sz="1400" b="1"/>
              <a:t>1</a:t>
            </a:r>
            <a:endParaRPr lang="en-US" sz="1400" b="1"/>
          </a:p>
        </p:txBody>
      </p:sp>
      <p:sp>
        <p:nvSpPr>
          <p:cNvPr id="15380" name="AutoShape 20"/>
          <p:cNvSpPr>
            <a:spLocks noChangeArrowheads="1"/>
          </p:cNvSpPr>
          <p:nvPr/>
        </p:nvSpPr>
        <p:spPr bwMode="auto">
          <a:xfrm>
            <a:off x="4643438" y="6237288"/>
            <a:ext cx="288925" cy="549275"/>
          </a:xfrm>
          <a:prstGeom prst="downArrow">
            <a:avLst>
              <a:gd name="adj1" fmla="val 50000"/>
              <a:gd name="adj2" fmla="val 4752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0" grpId="0" animBg="1"/>
      <p:bldP spid="15371" grpId="0"/>
      <p:bldP spid="15372" grpId="0"/>
      <p:bldP spid="15379" grpId="0"/>
      <p:bldP spid="15380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5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59113" y="201613"/>
            <a:ext cx="2881312" cy="197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6372225" y="333375"/>
            <a:ext cx="2592388" cy="1223963"/>
            <a:chOff x="3606" y="210"/>
            <a:chExt cx="1452" cy="684"/>
          </a:xfrm>
        </p:grpSpPr>
        <p:pic>
          <p:nvPicPr>
            <p:cNvPr id="69662" name="Picture 1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606" y="210"/>
              <a:ext cx="1452" cy="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663" name="Text Box 14"/>
            <p:cNvSpPr txBox="1">
              <a:spLocks noChangeArrowheads="1"/>
            </p:cNvSpPr>
            <p:nvPr/>
          </p:nvSpPr>
          <p:spPr bwMode="auto">
            <a:xfrm>
              <a:off x="4105" y="618"/>
              <a:ext cx="499" cy="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ar-DZ" sz="1600" b="1"/>
                <a:t>7483</a:t>
              </a:r>
              <a:endParaRPr lang="fr-FR" sz="1600" b="1"/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34925" y="260350"/>
            <a:ext cx="2665413" cy="1728788"/>
            <a:chOff x="158" y="164"/>
            <a:chExt cx="3266" cy="1817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158" y="164"/>
              <a:ext cx="3266" cy="1817"/>
              <a:chOff x="158" y="164"/>
              <a:chExt cx="3266" cy="1817"/>
            </a:xfrm>
          </p:grpSpPr>
          <p:grpSp>
            <p:nvGrpSpPr>
              <p:cNvPr id="5" name="Group 4"/>
              <p:cNvGrpSpPr>
                <a:grpSpLocks/>
              </p:cNvGrpSpPr>
              <p:nvPr/>
            </p:nvGrpSpPr>
            <p:grpSpPr bwMode="auto">
              <a:xfrm>
                <a:off x="158" y="164"/>
                <a:ext cx="3266" cy="1817"/>
                <a:chOff x="158" y="164"/>
                <a:chExt cx="3266" cy="1817"/>
              </a:xfrm>
            </p:grpSpPr>
            <p:pic>
              <p:nvPicPr>
                <p:cNvPr id="69660" name="Picture 5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158" y="164"/>
                  <a:ext cx="3266" cy="181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9661" name="Rectangle 6"/>
                <p:cNvSpPr>
                  <a:spLocks noChangeArrowheads="1"/>
                </p:cNvSpPr>
                <p:nvPr/>
              </p:nvSpPr>
              <p:spPr bwMode="auto">
                <a:xfrm>
                  <a:off x="2653" y="346"/>
                  <a:ext cx="182" cy="136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fr-FR" b="1"/>
                </a:p>
              </p:txBody>
            </p:sp>
          </p:grpSp>
          <p:sp>
            <p:nvSpPr>
              <p:cNvPr id="69659" name="Text Box 7"/>
              <p:cNvSpPr txBox="1">
                <a:spLocks noChangeAspect="1" noChangeArrowheads="1"/>
              </p:cNvSpPr>
              <p:nvPr/>
            </p:nvSpPr>
            <p:spPr bwMode="auto">
              <a:xfrm>
                <a:off x="2632" y="301"/>
                <a:ext cx="203" cy="2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 sz="1600" b="1">
                    <a:solidFill>
                      <a:srgbClr val="000000"/>
                    </a:solidFill>
                  </a:rPr>
                  <a:t>S</a:t>
                </a:r>
              </a:p>
            </p:txBody>
          </p:sp>
        </p:grpSp>
        <p:sp>
          <p:nvSpPr>
            <p:cNvPr id="69656" name="Rectangle 8"/>
            <p:cNvSpPr>
              <a:spLocks noChangeArrowheads="1"/>
            </p:cNvSpPr>
            <p:nvPr/>
          </p:nvSpPr>
          <p:spPr bwMode="auto">
            <a:xfrm>
              <a:off x="1417" y="263"/>
              <a:ext cx="136" cy="9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  <p:sp>
          <p:nvSpPr>
            <p:cNvPr id="69657" name="Rectangle 9"/>
            <p:cNvSpPr>
              <a:spLocks noChangeArrowheads="1"/>
            </p:cNvSpPr>
            <p:nvPr/>
          </p:nvSpPr>
          <p:spPr bwMode="auto">
            <a:xfrm>
              <a:off x="1419" y="395"/>
              <a:ext cx="136" cy="9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 b="1"/>
            </a:p>
          </p:txBody>
        </p:sp>
      </p:grp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2268538" y="549275"/>
            <a:ext cx="9350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3600" b="1">
                <a:solidFill>
                  <a:srgbClr val="FF3300"/>
                </a:solidFill>
                <a:sym typeface="Symbol" pitchFamily="18" charset="2"/>
              </a:rPr>
              <a:t></a:t>
            </a:r>
          </a:p>
        </p:txBody>
      </p:sp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6072188" y="2565400"/>
            <a:ext cx="274796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- نستبدل </a:t>
            </a:r>
            <a:r>
              <a:rPr lang="ar-DZ" b="1">
                <a:solidFill>
                  <a:schemeClr val="tx1"/>
                </a:solidFill>
              </a:rPr>
              <a:t>الشكل 1 بالشكل 2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.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6401" name="Text Box 17"/>
          <p:cNvSpPr txBox="1">
            <a:spLocks noChangeArrowheads="1"/>
          </p:cNvSpPr>
          <p:nvPr/>
        </p:nvSpPr>
        <p:spPr bwMode="auto">
          <a:xfrm>
            <a:off x="6084888" y="2219325"/>
            <a:ext cx="27368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ماذا تمثل الدارات 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DA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 ؟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6403" name="Text Box 19"/>
          <p:cNvSpPr txBox="1">
            <a:spLocks noChangeArrowheads="1"/>
          </p:cNvSpPr>
          <p:nvPr/>
        </p:nvSpPr>
        <p:spPr bwMode="auto">
          <a:xfrm>
            <a:off x="4427538" y="2997200"/>
            <a:ext cx="3097212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- اكمل الجدول التالي ثم قارن النتائج:</a:t>
            </a:r>
            <a:endParaRPr lang="fr-FR" b="1">
              <a:solidFill>
                <a:schemeClr val="tx1"/>
              </a:solidFill>
              <a:cs typeface="Arabic Transparent" pitchFamily="2" charset="-78"/>
            </a:endParaRPr>
          </a:p>
        </p:txBody>
      </p: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900113" y="3500438"/>
            <a:ext cx="6480175" cy="3111500"/>
            <a:chOff x="567" y="2205"/>
            <a:chExt cx="4082" cy="1960"/>
          </a:xfrm>
        </p:grpSpPr>
        <p:pic>
          <p:nvPicPr>
            <p:cNvPr id="69650" name="Picture 1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67" y="2205"/>
              <a:ext cx="4082" cy="1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9651" name="Text Box 20"/>
            <p:cNvSpPr txBox="1">
              <a:spLocks noChangeArrowheads="1"/>
            </p:cNvSpPr>
            <p:nvPr/>
          </p:nvSpPr>
          <p:spPr bwMode="auto">
            <a:xfrm>
              <a:off x="703" y="2435"/>
              <a:ext cx="817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1600" b="1">
                  <a:cs typeface="Arabic Transparent" pitchFamily="2" charset="-78"/>
                </a:rPr>
                <a:t>المداخل</a:t>
              </a:r>
              <a:endParaRPr lang="fr-FR" sz="1600" b="1">
                <a:cs typeface="Arabic Transparent" pitchFamily="2" charset="-78"/>
              </a:endParaRPr>
            </a:p>
          </p:txBody>
        </p:sp>
        <p:sp>
          <p:nvSpPr>
            <p:cNvPr id="69652" name="Text Box 21"/>
            <p:cNvSpPr txBox="1">
              <a:spLocks noChangeArrowheads="1"/>
            </p:cNvSpPr>
            <p:nvPr/>
          </p:nvSpPr>
          <p:spPr bwMode="auto">
            <a:xfrm>
              <a:off x="2562" y="2251"/>
              <a:ext cx="95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1600" b="1">
                  <a:cs typeface="Arabic Transparent" pitchFamily="2" charset="-78"/>
                </a:rPr>
                <a:t>المخارج</a:t>
              </a:r>
              <a:endParaRPr lang="fr-FR" sz="1600" b="1">
                <a:cs typeface="Arabic Transparent" pitchFamily="2" charset="-78"/>
              </a:endParaRPr>
            </a:p>
          </p:txBody>
        </p:sp>
        <p:sp>
          <p:nvSpPr>
            <p:cNvPr id="69653" name="Text Box 22"/>
            <p:cNvSpPr txBox="1">
              <a:spLocks noChangeArrowheads="1"/>
            </p:cNvSpPr>
            <p:nvPr/>
          </p:nvSpPr>
          <p:spPr bwMode="auto">
            <a:xfrm>
              <a:off x="2244" y="2432"/>
              <a:ext cx="1044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1600" b="1"/>
                <a:t>الشكل 1</a:t>
              </a:r>
              <a:endParaRPr lang="fr-FR" sz="1600" b="1">
                <a:cs typeface="Arabic Transparent" pitchFamily="2" charset="-78"/>
              </a:endParaRPr>
            </a:p>
          </p:txBody>
        </p:sp>
        <p:sp>
          <p:nvSpPr>
            <p:cNvPr id="69654" name="Text Box 23"/>
            <p:cNvSpPr txBox="1">
              <a:spLocks noChangeArrowheads="1"/>
            </p:cNvSpPr>
            <p:nvPr/>
          </p:nvSpPr>
          <p:spPr bwMode="auto">
            <a:xfrm>
              <a:off x="3243" y="2432"/>
              <a:ext cx="1270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1600" b="1"/>
                <a:t>الشكل 2</a:t>
              </a:r>
              <a:endParaRPr lang="fr-FR" sz="1600" b="1">
                <a:cs typeface="Arabic Transparent" pitchFamily="2" charset="-78"/>
              </a:endParaRPr>
            </a:p>
          </p:txBody>
        </p:sp>
      </p:grpSp>
      <p:sp>
        <p:nvSpPr>
          <p:cNvPr id="63504" name="ZoneTexte 24"/>
          <p:cNvSpPr txBox="1">
            <a:spLocks noChangeArrowheads="1"/>
          </p:cNvSpPr>
          <p:nvPr/>
        </p:nvSpPr>
        <p:spPr bwMode="auto">
          <a:xfrm>
            <a:off x="1428750" y="2071688"/>
            <a:ext cx="857250" cy="36988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DZ" b="1"/>
              <a:t>الشكل 1   </a:t>
            </a:r>
            <a:endParaRPr lang="fr-FR" b="1"/>
          </a:p>
        </p:txBody>
      </p:sp>
      <p:sp>
        <p:nvSpPr>
          <p:cNvPr id="63505" name="ZoneTexte 25"/>
          <p:cNvSpPr txBox="1">
            <a:spLocks noChangeArrowheads="1"/>
          </p:cNvSpPr>
          <p:nvPr/>
        </p:nvSpPr>
        <p:spPr bwMode="auto">
          <a:xfrm>
            <a:off x="7215188" y="1714500"/>
            <a:ext cx="857250" cy="369888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ar-DZ" b="1"/>
              <a:t>الشكل 2   </a:t>
            </a:r>
            <a:endParaRPr lang="fr-FR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3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3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4" grpId="0"/>
      <p:bldP spid="63504" grpId="0" animBg="1"/>
      <p:bldP spid="63505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/>
          <a:stretch>
            <a:fillRect/>
          </a:stretch>
        </p:blipFill>
        <p:spPr bwMode="auto">
          <a:xfrm>
            <a:off x="250825" y="333375"/>
            <a:ext cx="1582738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323850" y="1695450"/>
            <a:ext cx="2771775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7"/>
          <p:cNvPicPr>
            <a:picLocks noChangeAspect="1" noChangeArrowheads="1"/>
          </p:cNvPicPr>
          <p:nvPr/>
        </p:nvPicPr>
        <p:blipFill>
          <a:blip r:embed="rId4">
            <a:grayscl/>
          </a:blip>
          <a:srcRect/>
          <a:stretch>
            <a:fillRect/>
          </a:stretch>
        </p:blipFill>
        <p:spPr bwMode="auto">
          <a:xfrm>
            <a:off x="2339975" y="260350"/>
            <a:ext cx="345757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5508625" y="188913"/>
            <a:ext cx="34559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ـ </a:t>
            </a:r>
            <a:r>
              <a:rPr lang="ar-DZ" b="1" u="sng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اليك</a:t>
            </a:r>
            <a:r>
              <a:rPr lang="ar-DZ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 المعطيات التالية  </a:t>
            </a:r>
            <a:r>
              <a:rPr lang="ar-DZ" b="1" u="sng" dirty="0" err="1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اكمل</a:t>
            </a:r>
            <a:r>
              <a:rPr lang="ar-DZ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abic Transparent" pitchFamily="2" charset="-78"/>
              </a:rPr>
              <a:t> الجدول.</a:t>
            </a:r>
            <a:endParaRPr lang="fr-FR" b="1" u="sng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cs typeface="Arabic Transparent" pitchFamily="2" charset="-78"/>
            </a:endParaRPr>
          </a:p>
        </p:txBody>
      </p:sp>
      <p:pic>
        <p:nvPicPr>
          <p:cNvPr id="38921" name="Picture 9"/>
          <p:cNvPicPr>
            <a:picLocks noChangeAspect="1" noChangeArrowheads="1"/>
          </p:cNvPicPr>
          <p:nvPr/>
        </p:nvPicPr>
        <p:blipFill>
          <a:blip r:embed="rId5">
            <a:grayscl/>
          </a:blip>
          <a:srcRect/>
          <a:stretch>
            <a:fillRect/>
          </a:stretch>
        </p:blipFill>
        <p:spPr bwMode="auto">
          <a:xfrm>
            <a:off x="5780088" y="1695450"/>
            <a:ext cx="2752725" cy="516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2" name="AutoShape 10"/>
          <p:cNvSpPr>
            <a:spLocks noChangeArrowheads="1"/>
          </p:cNvSpPr>
          <p:nvPr/>
        </p:nvSpPr>
        <p:spPr bwMode="auto">
          <a:xfrm>
            <a:off x="3563938" y="4149725"/>
            <a:ext cx="1512887" cy="287338"/>
          </a:xfrm>
          <a:prstGeom prst="rightArrow">
            <a:avLst>
              <a:gd name="adj1" fmla="val 50000"/>
              <a:gd name="adj2" fmla="val 13163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2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67"/>
          <p:cNvSpPr>
            <a:spLocks noChangeArrowheads="1"/>
          </p:cNvSpPr>
          <p:nvPr/>
        </p:nvSpPr>
        <p:spPr bwMode="auto">
          <a:xfrm>
            <a:off x="4000500" y="17463"/>
            <a:ext cx="3003550" cy="11112"/>
          </a:xfrm>
          <a:prstGeom prst="rect">
            <a:avLst/>
          </a:prstGeom>
          <a:solidFill>
            <a:srgbClr val="D8D8D8"/>
          </a:solidFill>
          <a:ln w="0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65539" name="Picture 94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" y="836613"/>
            <a:ext cx="9036050" cy="434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H:\rayexport-product-05-02-18-15178249991609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311150"/>
            <a:ext cx="8591550" cy="644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57158" y="928670"/>
            <a:ext cx="8215370" cy="378565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sz="8000" b="1" dirty="0">
                <a:solidFill>
                  <a:schemeClr val="tx1"/>
                </a:solidFill>
              </a:rPr>
              <a:t>رجاءا إن كانت هناك أخطاء فارجوا الاتصال على </a:t>
            </a:r>
            <a:r>
              <a:rPr lang="ar-DZ" sz="8000" b="1" dirty="0" err="1">
                <a:solidFill>
                  <a:schemeClr val="tx1"/>
                </a:solidFill>
              </a:rPr>
              <a:t>الايميل</a:t>
            </a:r>
            <a:endParaRPr lang="fr-FR" sz="8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necteur en angle 3"/>
          <p:cNvCxnSpPr/>
          <p:nvPr/>
        </p:nvCxnSpPr>
        <p:spPr bwMode="auto">
          <a:xfrm flipV="1">
            <a:off x="3857625" y="3214688"/>
            <a:ext cx="900113" cy="2627312"/>
          </a:xfrm>
          <a:prstGeom prst="bentConnector3">
            <a:avLst>
              <a:gd name="adj1" fmla="val 77806"/>
            </a:avLst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" name="Connecteur droit 4"/>
          <p:cNvCxnSpPr/>
          <p:nvPr/>
        </p:nvCxnSpPr>
        <p:spPr bwMode="auto">
          <a:xfrm rot="5400000">
            <a:off x="180975" y="4757738"/>
            <a:ext cx="2303463" cy="1587"/>
          </a:xfrm>
          <a:prstGeom prst="line">
            <a:avLst/>
          </a:prstGeom>
          <a:ln w="22225">
            <a:headEnd type="none" w="med" len="med"/>
            <a:tailEnd type="oval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" name="Connecteur en angle 5"/>
          <p:cNvCxnSpPr/>
          <p:nvPr/>
        </p:nvCxnSpPr>
        <p:spPr bwMode="auto">
          <a:xfrm rot="5400000">
            <a:off x="2772569" y="4299744"/>
            <a:ext cx="2052638" cy="857250"/>
          </a:xfrm>
          <a:prstGeom prst="bentConnector3">
            <a:avLst>
              <a:gd name="adj1" fmla="val 50000"/>
            </a:avLst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 bwMode="auto">
          <a:xfrm>
            <a:off x="3379788" y="5740400"/>
            <a:ext cx="360362" cy="1588"/>
          </a:xfrm>
          <a:prstGeom prst="line">
            <a:avLst/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 bwMode="auto">
          <a:xfrm>
            <a:off x="2673350" y="5922963"/>
            <a:ext cx="971550" cy="0"/>
          </a:xfrm>
          <a:prstGeom prst="line">
            <a:avLst/>
          </a:prstGeom>
          <a:ln w="22225">
            <a:headEnd type="oval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" name="Groupe 31"/>
          <p:cNvGrpSpPr>
            <a:grpSpLocks/>
          </p:cNvGrpSpPr>
          <p:nvPr/>
        </p:nvGrpSpPr>
        <p:grpSpPr bwMode="auto">
          <a:xfrm>
            <a:off x="784225" y="4668838"/>
            <a:ext cx="1112838" cy="792162"/>
            <a:chOff x="1708298" y="3233654"/>
            <a:chExt cx="1112776" cy="792000"/>
          </a:xfrm>
        </p:grpSpPr>
        <p:sp>
          <p:nvSpPr>
            <p:cNvPr id="10" name="Arc 9"/>
            <p:cNvSpPr/>
            <p:nvPr/>
          </p:nvSpPr>
          <p:spPr bwMode="auto">
            <a:xfrm rot="3003743">
              <a:off x="1733757" y="3233594"/>
              <a:ext cx="792000" cy="792119"/>
            </a:xfrm>
            <a:prstGeom prst="arc">
              <a:avLst>
                <a:gd name="adj1" fmla="val 16839090"/>
                <a:gd name="adj2" fmla="val 20460279"/>
              </a:avLst>
            </a:prstGeom>
            <a:ln w="222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cxnSp>
          <p:nvCxnSpPr>
            <p:cNvPr id="11" name="Connecteur droit 10"/>
            <p:cNvCxnSpPr/>
            <p:nvPr/>
          </p:nvCxnSpPr>
          <p:spPr bwMode="auto">
            <a:xfrm>
              <a:off x="2252781" y="3743137"/>
              <a:ext cx="252398" cy="1588"/>
            </a:xfrm>
            <a:prstGeom prst="line">
              <a:avLst/>
            </a:prstGeom>
            <a:ln w="22225">
              <a:solidFill>
                <a:schemeClr val="tx1"/>
              </a:solidFill>
              <a:headEnd type="oval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Lune 11"/>
            <p:cNvSpPr/>
            <p:nvPr/>
          </p:nvSpPr>
          <p:spPr bwMode="auto">
            <a:xfrm rot="10800000">
              <a:off x="2533752" y="3428876"/>
              <a:ext cx="287322" cy="396794"/>
            </a:xfrm>
            <a:prstGeom prst="moon">
              <a:avLst>
                <a:gd name="adj" fmla="val 87500"/>
              </a:avLst>
            </a:prstGeom>
            <a:ln w="222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3" name="Connecteur droit 12"/>
            <p:cNvCxnSpPr/>
            <p:nvPr/>
          </p:nvCxnSpPr>
          <p:spPr bwMode="auto">
            <a:xfrm>
              <a:off x="1708298" y="3509823"/>
              <a:ext cx="792119" cy="1587"/>
            </a:xfrm>
            <a:prstGeom prst="line">
              <a:avLst/>
            </a:prstGeom>
            <a:ln w="222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3" name="Groupe 32"/>
          <p:cNvGrpSpPr>
            <a:grpSpLocks/>
          </p:cNvGrpSpPr>
          <p:nvPr/>
        </p:nvGrpSpPr>
        <p:grpSpPr bwMode="auto">
          <a:xfrm>
            <a:off x="793750" y="4138613"/>
            <a:ext cx="1112838" cy="792162"/>
            <a:chOff x="1708217" y="3233654"/>
            <a:chExt cx="1112857" cy="792000"/>
          </a:xfrm>
        </p:grpSpPr>
        <p:sp>
          <p:nvSpPr>
            <p:cNvPr id="15" name="Arc 14"/>
            <p:cNvSpPr/>
            <p:nvPr/>
          </p:nvSpPr>
          <p:spPr bwMode="auto">
            <a:xfrm rot="3003743">
              <a:off x="1733706" y="3233565"/>
              <a:ext cx="792000" cy="792177"/>
            </a:xfrm>
            <a:prstGeom prst="arc">
              <a:avLst>
                <a:gd name="adj1" fmla="val 16839090"/>
                <a:gd name="adj2" fmla="val 20460279"/>
              </a:avLst>
            </a:prstGeom>
            <a:ln w="222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cxnSp>
          <p:nvCxnSpPr>
            <p:cNvPr id="16" name="Connecteur droit 15"/>
            <p:cNvCxnSpPr/>
            <p:nvPr/>
          </p:nvCxnSpPr>
          <p:spPr bwMode="auto">
            <a:xfrm>
              <a:off x="2243214" y="3743137"/>
              <a:ext cx="252416" cy="1588"/>
            </a:xfrm>
            <a:prstGeom prst="line">
              <a:avLst/>
            </a:prstGeom>
            <a:ln w="22225">
              <a:solidFill>
                <a:schemeClr val="tx1"/>
              </a:solidFill>
              <a:headEnd type="oval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Lune 16"/>
            <p:cNvSpPr/>
            <p:nvPr/>
          </p:nvSpPr>
          <p:spPr bwMode="auto">
            <a:xfrm rot="10800000">
              <a:off x="2533731" y="3428876"/>
              <a:ext cx="287343" cy="396794"/>
            </a:xfrm>
            <a:prstGeom prst="moon">
              <a:avLst>
                <a:gd name="adj" fmla="val 87500"/>
              </a:avLst>
            </a:prstGeom>
            <a:ln w="222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18" name="Connecteur droit 17"/>
            <p:cNvCxnSpPr/>
            <p:nvPr/>
          </p:nvCxnSpPr>
          <p:spPr bwMode="auto">
            <a:xfrm>
              <a:off x="1708217" y="3509823"/>
              <a:ext cx="792177" cy="1587"/>
            </a:xfrm>
            <a:prstGeom prst="line">
              <a:avLst/>
            </a:prstGeom>
            <a:ln w="222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9" name="Groupe 39"/>
          <p:cNvGrpSpPr>
            <a:grpSpLocks/>
          </p:cNvGrpSpPr>
          <p:nvPr/>
        </p:nvGrpSpPr>
        <p:grpSpPr bwMode="auto">
          <a:xfrm>
            <a:off x="795338" y="3646488"/>
            <a:ext cx="1125537" cy="792162"/>
            <a:chOff x="1704315" y="3233654"/>
            <a:chExt cx="1126284" cy="792000"/>
          </a:xfrm>
        </p:grpSpPr>
        <p:sp>
          <p:nvSpPr>
            <p:cNvPr id="20" name="Arc 19"/>
            <p:cNvSpPr/>
            <p:nvPr/>
          </p:nvSpPr>
          <p:spPr bwMode="auto">
            <a:xfrm rot="3003743">
              <a:off x="1733253" y="3233310"/>
              <a:ext cx="792000" cy="792688"/>
            </a:xfrm>
            <a:prstGeom prst="arc">
              <a:avLst>
                <a:gd name="adj1" fmla="val 16839090"/>
                <a:gd name="adj2" fmla="val 20460279"/>
              </a:avLst>
            </a:prstGeom>
            <a:ln w="222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cxnSp>
          <p:nvCxnSpPr>
            <p:cNvPr id="21" name="Connecteur droit 20"/>
            <p:cNvCxnSpPr/>
            <p:nvPr/>
          </p:nvCxnSpPr>
          <p:spPr bwMode="auto">
            <a:xfrm>
              <a:off x="2242834" y="3743137"/>
              <a:ext cx="252581" cy="1588"/>
            </a:xfrm>
            <a:prstGeom prst="line">
              <a:avLst/>
            </a:prstGeom>
            <a:ln w="22225">
              <a:solidFill>
                <a:schemeClr val="tx1"/>
              </a:solidFill>
              <a:headEnd type="oval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Lune 21"/>
            <p:cNvSpPr/>
            <p:nvPr/>
          </p:nvSpPr>
          <p:spPr bwMode="auto">
            <a:xfrm rot="10800000">
              <a:off x="2543071" y="3428876"/>
              <a:ext cx="287528" cy="396794"/>
            </a:xfrm>
            <a:prstGeom prst="moon">
              <a:avLst>
                <a:gd name="adj" fmla="val 87500"/>
              </a:avLst>
            </a:prstGeom>
            <a:ln w="222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3" name="Connecteur droit 22"/>
            <p:cNvCxnSpPr/>
            <p:nvPr/>
          </p:nvCxnSpPr>
          <p:spPr bwMode="auto">
            <a:xfrm>
              <a:off x="1704315" y="3509823"/>
              <a:ext cx="792688" cy="1587"/>
            </a:xfrm>
            <a:prstGeom prst="line">
              <a:avLst/>
            </a:prstGeom>
            <a:ln w="222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4" name="Groupe 46"/>
          <p:cNvGrpSpPr>
            <a:grpSpLocks/>
          </p:cNvGrpSpPr>
          <p:nvPr/>
        </p:nvGrpSpPr>
        <p:grpSpPr bwMode="auto">
          <a:xfrm>
            <a:off x="798513" y="3111500"/>
            <a:ext cx="1122362" cy="792163"/>
            <a:chOff x="1708779" y="3233654"/>
            <a:chExt cx="1121820" cy="792000"/>
          </a:xfrm>
        </p:grpSpPr>
        <p:sp>
          <p:nvSpPr>
            <p:cNvPr id="25" name="Arc 24"/>
            <p:cNvSpPr/>
            <p:nvPr/>
          </p:nvSpPr>
          <p:spPr bwMode="auto">
            <a:xfrm rot="3003743">
              <a:off x="1734056" y="3233765"/>
              <a:ext cx="792000" cy="791779"/>
            </a:xfrm>
            <a:prstGeom prst="arc">
              <a:avLst>
                <a:gd name="adj1" fmla="val 16839090"/>
                <a:gd name="adj2" fmla="val 20460279"/>
              </a:avLst>
            </a:prstGeom>
            <a:ln w="222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cxnSp>
          <p:nvCxnSpPr>
            <p:cNvPr id="26" name="Connecteur droit 25"/>
            <p:cNvCxnSpPr/>
            <p:nvPr/>
          </p:nvCxnSpPr>
          <p:spPr bwMode="auto">
            <a:xfrm>
              <a:off x="2243508" y="3743137"/>
              <a:ext cx="252291" cy="1587"/>
            </a:xfrm>
            <a:prstGeom prst="line">
              <a:avLst/>
            </a:prstGeom>
            <a:ln w="222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Lune 26"/>
            <p:cNvSpPr/>
            <p:nvPr/>
          </p:nvSpPr>
          <p:spPr bwMode="auto">
            <a:xfrm rot="10800000">
              <a:off x="2541814" y="3428877"/>
              <a:ext cx="288785" cy="396793"/>
            </a:xfrm>
            <a:prstGeom prst="moon">
              <a:avLst>
                <a:gd name="adj" fmla="val 87500"/>
              </a:avLst>
            </a:prstGeom>
            <a:ln w="2222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28" name="Connecteur droit 27"/>
            <p:cNvCxnSpPr/>
            <p:nvPr/>
          </p:nvCxnSpPr>
          <p:spPr bwMode="auto">
            <a:xfrm>
              <a:off x="1708779" y="3509822"/>
              <a:ext cx="791779" cy="1588"/>
            </a:xfrm>
            <a:prstGeom prst="line">
              <a:avLst/>
            </a:prstGeom>
            <a:ln w="22225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9" name="Groupe 56"/>
          <p:cNvGrpSpPr>
            <a:grpSpLocks/>
          </p:cNvGrpSpPr>
          <p:nvPr/>
        </p:nvGrpSpPr>
        <p:grpSpPr bwMode="auto">
          <a:xfrm>
            <a:off x="538163" y="3244850"/>
            <a:ext cx="357187" cy="276225"/>
            <a:chOff x="2357422" y="1376348"/>
            <a:chExt cx="357190" cy="276999"/>
          </a:xfrm>
        </p:grpSpPr>
        <p:sp>
          <p:nvSpPr>
            <p:cNvPr id="30" name="Trapèze 29"/>
            <p:cNvSpPr/>
            <p:nvPr/>
          </p:nvSpPr>
          <p:spPr bwMode="auto">
            <a:xfrm rot="5400000">
              <a:off x="2430197" y="1429133"/>
              <a:ext cx="179890" cy="179389"/>
            </a:xfrm>
            <a:prstGeom prst="trapezoid">
              <a:avLst/>
            </a:prstGeom>
            <a:solidFill>
              <a:schemeClr val="tx1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ar-DZ" sz="800" dirty="0">
                  <a:solidFill>
                    <a:schemeClr val="tx1"/>
                  </a:solidFill>
                </a:rPr>
                <a:t>0</a:t>
              </a:r>
              <a:endParaRPr lang="fr-FR" sz="800" dirty="0">
                <a:solidFill>
                  <a:schemeClr val="tx1"/>
                </a:solidFill>
              </a:endParaRPr>
            </a:p>
          </p:txBody>
        </p:sp>
        <p:sp>
          <p:nvSpPr>
            <p:cNvPr id="74837" name="ZoneTexte 55"/>
            <p:cNvSpPr txBox="1">
              <a:spLocks noChangeArrowheads="1"/>
            </p:cNvSpPr>
            <p:nvPr/>
          </p:nvSpPr>
          <p:spPr bwMode="auto">
            <a:xfrm>
              <a:off x="2357422" y="1376348"/>
              <a:ext cx="35719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ar-DZ" sz="1200">
                  <a:solidFill>
                    <a:schemeClr val="accent1"/>
                  </a:solidFill>
                </a:rPr>
                <a:t>0</a:t>
              </a:r>
              <a:endParaRPr lang="fr-FR" sz="1200">
                <a:solidFill>
                  <a:schemeClr val="accent1"/>
                </a:solidFill>
              </a:endParaRPr>
            </a:p>
          </p:txBody>
        </p:sp>
      </p:grpSp>
      <p:grpSp>
        <p:nvGrpSpPr>
          <p:cNvPr id="24" name="Groupe 58"/>
          <p:cNvGrpSpPr>
            <a:grpSpLocks/>
          </p:cNvGrpSpPr>
          <p:nvPr/>
        </p:nvGrpSpPr>
        <p:grpSpPr bwMode="auto">
          <a:xfrm>
            <a:off x="533400" y="3778250"/>
            <a:ext cx="357188" cy="276225"/>
            <a:chOff x="2357422" y="1376348"/>
            <a:chExt cx="357190" cy="276999"/>
          </a:xfrm>
        </p:grpSpPr>
        <p:sp>
          <p:nvSpPr>
            <p:cNvPr id="33" name="Trapèze 32"/>
            <p:cNvSpPr/>
            <p:nvPr/>
          </p:nvSpPr>
          <p:spPr bwMode="auto">
            <a:xfrm rot="5400000">
              <a:off x="2430197" y="1429134"/>
              <a:ext cx="179890" cy="179389"/>
            </a:xfrm>
            <a:prstGeom prst="trapezoid">
              <a:avLst/>
            </a:prstGeom>
            <a:solidFill>
              <a:schemeClr val="tx1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ar-DZ" sz="800" dirty="0">
                  <a:solidFill>
                    <a:schemeClr val="tx1"/>
                  </a:solidFill>
                </a:rPr>
                <a:t>0</a:t>
              </a:r>
              <a:endParaRPr lang="fr-FR" sz="800" dirty="0">
                <a:solidFill>
                  <a:schemeClr val="tx1"/>
                </a:solidFill>
              </a:endParaRPr>
            </a:p>
          </p:txBody>
        </p:sp>
        <p:sp>
          <p:nvSpPr>
            <p:cNvPr id="74835" name="ZoneTexte 60"/>
            <p:cNvSpPr txBox="1">
              <a:spLocks noChangeArrowheads="1"/>
            </p:cNvSpPr>
            <p:nvPr/>
          </p:nvSpPr>
          <p:spPr bwMode="auto">
            <a:xfrm>
              <a:off x="2357422" y="1376348"/>
              <a:ext cx="35719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ar-DZ" sz="1200">
                  <a:solidFill>
                    <a:schemeClr val="accent1"/>
                  </a:solidFill>
                </a:rPr>
                <a:t>0</a:t>
              </a:r>
              <a:endParaRPr lang="fr-FR" sz="1200">
                <a:solidFill>
                  <a:schemeClr val="accent1"/>
                </a:solidFill>
              </a:endParaRPr>
            </a:p>
          </p:txBody>
        </p:sp>
      </p:grpSp>
      <p:grpSp>
        <p:nvGrpSpPr>
          <p:cNvPr id="29" name="Groupe 61"/>
          <p:cNvGrpSpPr>
            <a:grpSpLocks/>
          </p:cNvGrpSpPr>
          <p:nvPr/>
        </p:nvGrpSpPr>
        <p:grpSpPr bwMode="auto">
          <a:xfrm>
            <a:off x="538163" y="4273550"/>
            <a:ext cx="357187" cy="277813"/>
            <a:chOff x="2357422" y="1376348"/>
            <a:chExt cx="357190" cy="276999"/>
          </a:xfrm>
        </p:grpSpPr>
        <p:sp>
          <p:nvSpPr>
            <p:cNvPr id="36" name="Trapèze 35"/>
            <p:cNvSpPr/>
            <p:nvPr/>
          </p:nvSpPr>
          <p:spPr bwMode="auto">
            <a:xfrm rot="5400000">
              <a:off x="2429919" y="1429111"/>
              <a:ext cx="180445" cy="179389"/>
            </a:xfrm>
            <a:prstGeom prst="trapezoid">
              <a:avLst/>
            </a:prstGeom>
            <a:solidFill>
              <a:schemeClr val="tx1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ar-DZ" sz="800" dirty="0">
                  <a:solidFill>
                    <a:schemeClr val="tx1"/>
                  </a:solidFill>
                </a:rPr>
                <a:t>0</a:t>
              </a:r>
              <a:endParaRPr lang="fr-FR" sz="800" dirty="0">
                <a:solidFill>
                  <a:schemeClr val="tx1"/>
                </a:solidFill>
              </a:endParaRPr>
            </a:p>
          </p:txBody>
        </p:sp>
        <p:sp>
          <p:nvSpPr>
            <p:cNvPr id="74833" name="ZoneTexte 63"/>
            <p:cNvSpPr txBox="1">
              <a:spLocks noChangeArrowheads="1"/>
            </p:cNvSpPr>
            <p:nvPr/>
          </p:nvSpPr>
          <p:spPr bwMode="auto">
            <a:xfrm>
              <a:off x="2357422" y="1376348"/>
              <a:ext cx="35719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ar-DZ" sz="1200">
                  <a:solidFill>
                    <a:schemeClr val="accent1"/>
                  </a:solidFill>
                </a:rPr>
                <a:t>0</a:t>
              </a:r>
              <a:endParaRPr lang="fr-FR" sz="1200">
                <a:solidFill>
                  <a:schemeClr val="accent1"/>
                </a:solidFill>
              </a:endParaRPr>
            </a:p>
          </p:txBody>
        </p:sp>
      </p:grpSp>
      <p:grpSp>
        <p:nvGrpSpPr>
          <p:cNvPr id="31" name="Groupe 64"/>
          <p:cNvGrpSpPr>
            <a:grpSpLocks/>
          </p:cNvGrpSpPr>
          <p:nvPr/>
        </p:nvGrpSpPr>
        <p:grpSpPr bwMode="auto">
          <a:xfrm>
            <a:off x="538163" y="4797425"/>
            <a:ext cx="357187" cy="276225"/>
            <a:chOff x="2357422" y="1376348"/>
            <a:chExt cx="357190" cy="276999"/>
          </a:xfrm>
        </p:grpSpPr>
        <p:sp>
          <p:nvSpPr>
            <p:cNvPr id="39" name="Trapèze 38"/>
            <p:cNvSpPr/>
            <p:nvPr/>
          </p:nvSpPr>
          <p:spPr bwMode="auto">
            <a:xfrm rot="5400000">
              <a:off x="2430197" y="1429133"/>
              <a:ext cx="179890" cy="179389"/>
            </a:xfrm>
            <a:prstGeom prst="trapezoid">
              <a:avLst/>
            </a:prstGeom>
            <a:solidFill>
              <a:schemeClr val="tx1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ar-DZ" sz="800" dirty="0">
                  <a:solidFill>
                    <a:schemeClr val="tx1"/>
                  </a:solidFill>
                </a:rPr>
                <a:t>0</a:t>
              </a:r>
              <a:endParaRPr lang="fr-FR" sz="800" dirty="0">
                <a:solidFill>
                  <a:schemeClr val="tx1"/>
                </a:solidFill>
              </a:endParaRPr>
            </a:p>
          </p:txBody>
        </p:sp>
        <p:sp>
          <p:nvSpPr>
            <p:cNvPr id="74831" name="ZoneTexte 66"/>
            <p:cNvSpPr txBox="1">
              <a:spLocks noChangeArrowheads="1"/>
            </p:cNvSpPr>
            <p:nvPr/>
          </p:nvSpPr>
          <p:spPr bwMode="auto">
            <a:xfrm>
              <a:off x="2357422" y="1376348"/>
              <a:ext cx="35719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ar-DZ" sz="1200">
                  <a:solidFill>
                    <a:schemeClr val="accent1"/>
                  </a:solidFill>
                </a:rPr>
                <a:t>0</a:t>
              </a:r>
              <a:endParaRPr lang="fr-FR" sz="1200">
                <a:solidFill>
                  <a:schemeClr val="accent1"/>
                </a:solidFill>
              </a:endParaRPr>
            </a:p>
          </p:txBody>
        </p:sp>
      </p:grpSp>
      <p:cxnSp>
        <p:nvCxnSpPr>
          <p:cNvPr id="41" name="Connecteur en angle 40"/>
          <p:cNvCxnSpPr/>
          <p:nvPr/>
        </p:nvCxnSpPr>
        <p:spPr bwMode="auto">
          <a:xfrm flipV="1">
            <a:off x="1912938" y="3124200"/>
            <a:ext cx="1262062" cy="935038"/>
          </a:xfrm>
          <a:prstGeom prst="bentConnector3">
            <a:avLst>
              <a:gd name="adj1" fmla="val 26367"/>
            </a:avLst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Connecteur en angle 41"/>
          <p:cNvCxnSpPr/>
          <p:nvPr/>
        </p:nvCxnSpPr>
        <p:spPr bwMode="auto">
          <a:xfrm flipV="1">
            <a:off x="1898650" y="3286125"/>
            <a:ext cx="1260475" cy="1223963"/>
          </a:xfrm>
          <a:prstGeom prst="bentConnector3">
            <a:avLst>
              <a:gd name="adj1" fmla="val 39697"/>
            </a:avLst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Connecteur en angle 42"/>
          <p:cNvCxnSpPr/>
          <p:nvPr/>
        </p:nvCxnSpPr>
        <p:spPr bwMode="auto">
          <a:xfrm flipV="1">
            <a:off x="1889125" y="3468688"/>
            <a:ext cx="1260475" cy="1619250"/>
          </a:xfrm>
          <a:prstGeom prst="bentConnector3">
            <a:avLst>
              <a:gd name="adj1" fmla="val 51916"/>
            </a:avLst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Organigramme : Délai 43"/>
          <p:cNvSpPr/>
          <p:nvPr/>
        </p:nvSpPr>
        <p:spPr bwMode="auto">
          <a:xfrm>
            <a:off x="3614738" y="5689600"/>
            <a:ext cx="287337" cy="287338"/>
          </a:xfrm>
          <a:prstGeom prst="flowChartDelay">
            <a:avLst/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45" name="Connecteur en angle 44"/>
          <p:cNvCxnSpPr/>
          <p:nvPr/>
        </p:nvCxnSpPr>
        <p:spPr bwMode="auto">
          <a:xfrm rot="5400000">
            <a:off x="2017712" y="4362451"/>
            <a:ext cx="2195513" cy="900112"/>
          </a:xfrm>
          <a:prstGeom prst="bentConnector3">
            <a:avLst>
              <a:gd name="adj1" fmla="val 24684"/>
            </a:avLst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Triangle isocèle 45"/>
          <p:cNvSpPr/>
          <p:nvPr/>
        </p:nvSpPr>
        <p:spPr bwMode="auto">
          <a:xfrm rot="5400000">
            <a:off x="2880519" y="5814219"/>
            <a:ext cx="252412" cy="215900"/>
          </a:xfrm>
          <a:prstGeom prst="triangle">
            <a:avLst/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47" name="Ellipse 46"/>
          <p:cNvSpPr/>
          <p:nvPr/>
        </p:nvSpPr>
        <p:spPr bwMode="auto">
          <a:xfrm>
            <a:off x="3113088" y="5891213"/>
            <a:ext cx="73025" cy="73025"/>
          </a:xfrm>
          <a:prstGeom prst="ellipse">
            <a:avLst/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48" name="Connecteur droit 47"/>
          <p:cNvCxnSpPr/>
          <p:nvPr/>
        </p:nvCxnSpPr>
        <p:spPr bwMode="auto">
          <a:xfrm>
            <a:off x="4391025" y="3046413"/>
            <a:ext cx="395288" cy="1587"/>
          </a:xfrm>
          <a:prstGeom prst="line">
            <a:avLst/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9" name="Connecteur droit 48"/>
          <p:cNvCxnSpPr/>
          <p:nvPr/>
        </p:nvCxnSpPr>
        <p:spPr bwMode="auto">
          <a:xfrm>
            <a:off x="4391025" y="2878138"/>
            <a:ext cx="395288" cy="1587"/>
          </a:xfrm>
          <a:prstGeom prst="line">
            <a:avLst/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Connecteur droit 49"/>
          <p:cNvCxnSpPr/>
          <p:nvPr/>
        </p:nvCxnSpPr>
        <p:spPr bwMode="auto">
          <a:xfrm>
            <a:off x="4391025" y="2689225"/>
            <a:ext cx="395288" cy="1588"/>
          </a:xfrm>
          <a:prstGeom prst="line">
            <a:avLst/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1" name="Connecteur droit 50"/>
          <p:cNvCxnSpPr/>
          <p:nvPr/>
        </p:nvCxnSpPr>
        <p:spPr bwMode="auto">
          <a:xfrm>
            <a:off x="4391025" y="2528888"/>
            <a:ext cx="395288" cy="1587"/>
          </a:xfrm>
          <a:prstGeom prst="line">
            <a:avLst/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Connecteur en angle 51"/>
          <p:cNvCxnSpPr/>
          <p:nvPr/>
        </p:nvCxnSpPr>
        <p:spPr bwMode="auto">
          <a:xfrm>
            <a:off x="788988" y="2293938"/>
            <a:ext cx="2376487" cy="288925"/>
          </a:xfrm>
          <a:prstGeom prst="bentConnector3">
            <a:avLst>
              <a:gd name="adj1" fmla="val 54431"/>
            </a:avLst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74816" name="Groupe 126"/>
          <p:cNvGrpSpPr>
            <a:grpSpLocks/>
          </p:cNvGrpSpPr>
          <p:nvPr/>
        </p:nvGrpSpPr>
        <p:grpSpPr bwMode="auto">
          <a:xfrm>
            <a:off x="523875" y="587375"/>
            <a:ext cx="361950" cy="1828800"/>
            <a:chOff x="2163059" y="-658271"/>
            <a:chExt cx="361950" cy="1828800"/>
          </a:xfrm>
        </p:grpSpPr>
        <p:grpSp>
          <p:nvGrpSpPr>
            <p:cNvPr id="74818" name="Groupe 56"/>
            <p:cNvGrpSpPr>
              <a:grpSpLocks/>
            </p:cNvGrpSpPr>
            <p:nvPr/>
          </p:nvGrpSpPr>
          <p:grpSpPr bwMode="auto">
            <a:xfrm>
              <a:off x="2167816" y="-658276"/>
              <a:ext cx="357186" cy="276224"/>
              <a:chOff x="2357422" y="1376348"/>
              <a:chExt cx="357190" cy="276999"/>
            </a:xfrm>
          </p:grpSpPr>
          <p:sp>
            <p:nvSpPr>
              <p:cNvPr id="64" name="Trapèze 63"/>
              <p:cNvSpPr/>
              <p:nvPr/>
            </p:nvSpPr>
            <p:spPr bwMode="auto">
              <a:xfrm rot="5400000">
                <a:off x="2430203" y="1429139"/>
                <a:ext cx="179890" cy="179389"/>
              </a:xfrm>
              <a:prstGeom prst="trapezoid">
                <a:avLst/>
              </a:prstGeom>
              <a:solidFill>
                <a:schemeClr val="tx1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ar-DZ" sz="800" dirty="0">
                    <a:solidFill>
                      <a:schemeClr val="tx1"/>
                    </a:solidFill>
                  </a:rPr>
                  <a:t>0</a:t>
                </a:r>
                <a:endParaRPr lang="fr-FR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829" name="ZoneTexte 55"/>
              <p:cNvSpPr txBox="1">
                <a:spLocks noChangeArrowheads="1"/>
              </p:cNvSpPr>
              <p:nvPr/>
            </p:nvSpPr>
            <p:spPr bwMode="auto">
              <a:xfrm>
                <a:off x="2357422" y="1376348"/>
                <a:ext cx="35719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ar-DZ" sz="1200">
                    <a:solidFill>
                      <a:schemeClr val="accent1"/>
                    </a:solidFill>
                  </a:rPr>
                  <a:t>0</a:t>
                </a:r>
                <a:endParaRPr lang="fr-FR" sz="120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74819" name="Groupe 58"/>
            <p:cNvGrpSpPr>
              <a:grpSpLocks/>
            </p:cNvGrpSpPr>
            <p:nvPr/>
          </p:nvGrpSpPr>
          <p:grpSpPr bwMode="auto">
            <a:xfrm>
              <a:off x="2163059" y="-124876"/>
              <a:ext cx="357188" cy="276224"/>
              <a:chOff x="2357422" y="1376348"/>
              <a:chExt cx="357190" cy="276999"/>
            </a:xfrm>
          </p:grpSpPr>
          <p:sp>
            <p:nvSpPr>
              <p:cNvPr id="62" name="Trapèze 61"/>
              <p:cNvSpPr/>
              <p:nvPr/>
            </p:nvSpPr>
            <p:spPr bwMode="auto">
              <a:xfrm rot="5400000">
                <a:off x="2430196" y="1429139"/>
                <a:ext cx="179890" cy="179389"/>
              </a:xfrm>
              <a:prstGeom prst="trapezoid">
                <a:avLst/>
              </a:prstGeom>
              <a:solidFill>
                <a:schemeClr val="tx1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ar-DZ" sz="800" dirty="0">
                    <a:solidFill>
                      <a:schemeClr val="tx1"/>
                    </a:solidFill>
                  </a:rPr>
                  <a:t>0</a:t>
                </a:r>
                <a:endParaRPr lang="fr-FR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827" name="ZoneTexte 60"/>
              <p:cNvSpPr txBox="1">
                <a:spLocks noChangeArrowheads="1"/>
              </p:cNvSpPr>
              <p:nvPr/>
            </p:nvSpPr>
            <p:spPr bwMode="auto">
              <a:xfrm>
                <a:off x="2357422" y="1376348"/>
                <a:ext cx="35719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ar-DZ" sz="1200">
                    <a:solidFill>
                      <a:schemeClr val="accent1"/>
                    </a:solidFill>
                  </a:rPr>
                  <a:t>0</a:t>
                </a:r>
                <a:endParaRPr lang="fr-FR" sz="120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74820" name="Groupe 61"/>
            <p:cNvGrpSpPr>
              <a:grpSpLocks/>
            </p:cNvGrpSpPr>
            <p:nvPr/>
          </p:nvGrpSpPr>
          <p:grpSpPr bwMode="auto">
            <a:xfrm>
              <a:off x="2167816" y="382786"/>
              <a:ext cx="357186" cy="277813"/>
              <a:chOff x="2357422" y="1376348"/>
              <a:chExt cx="357190" cy="276999"/>
            </a:xfrm>
          </p:grpSpPr>
          <p:sp>
            <p:nvSpPr>
              <p:cNvPr id="60" name="Trapèze 59"/>
              <p:cNvSpPr/>
              <p:nvPr/>
            </p:nvSpPr>
            <p:spPr bwMode="auto">
              <a:xfrm rot="5400000">
                <a:off x="2429926" y="1429452"/>
                <a:ext cx="180445" cy="179389"/>
              </a:xfrm>
              <a:prstGeom prst="trapezoid">
                <a:avLst/>
              </a:prstGeom>
              <a:solidFill>
                <a:schemeClr val="tx1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ar-DZ" sz="800" dirty="0">
                    <a:solidFill>
                      <a:schemeClr val="tx1"/>
                    </a:solidFill>
                  </a:rPr>
                  <a:t>0</a:t>
                </a:r>
                <a:endParaRPr lang="fr-FR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825" name="ZoneTexte 63"/>
              <p:cNvSpPr txBox="1">
                <a:spLocks noChangeArrowheads="1"/>
              </p:cNvSpPr>
              <p:nvPr/>
            </p:nvSpPr>
            <p:spPr bwMode="auto">
              <a:xfrm>
                <a:off x="2357422" y="1376348"/>
                <a:ext cx="35719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ar-DZ" sz="1200">
                    <a:solidFill>
                      <a:schemeClr val="accent1"/>
                    </a:solidFill>
                  </a:rPr>
                  <a:t>0</a:t>
                </a:r>
                <a:endParaRPr lang="fr-FR" sz="120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74821" name="Groupe 64"/>
            <p:cNvGrpSpPr>
              <a:grpSpLocks/>
            </p:cNvGrpSpPr>
            <p:nvPr/>
          </p:nvGrpSpPr>
          <p:grpSpPr bwMode="auto">
            <a:xfrm>
              <a:off x="2167816" y="894299"/>
              <a:ext cx="357186" cy="276224"/>
              <a:chOff x="2357422" y="1376348"/>
              <a:chExt cx="357190" cy="276999"/>
            </a:xfrm>
          </p:grpSpPr>
          <p:sp>
            <p:nvSpPr>
              <p:cNvPr id="58" name="Trapèze 57"/>
              <p:cNvSpPr/>
              <p:nvPr/>
            </p:nvSpPr>
            <p:spPr bwMode="auto">
              <a:xfrm rot="5400000">
                <a:off x="2430203" y="1429139"/>
                <a:ext cx="179890" cy="179389"/>
              </a:xfrm>
              <a:prstGeom prst="trapezoid">
                <a:avLst/>
              </a:prstGeom>
              <a:solidFill>
                <a:schemeClr val="tx1"/>
              </a:solidFill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ar-DZ" sz="800" dirty="0">
                    <a:solidFill>
                      <a:schemeClr val="tx1"/>
                    </a:solidFill>
                  </a:rPr>
                  <a:t>0</a:t>
                </a:r>
                <a:endParaRPr lang="fr-FR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4823" name="ZoneTexte 66"/>
              <p:cNvSpPr txBox="1">
                <a:spLocks noChangeArrowheads="1"/>
              </p:cNvSpPr>
              <p:nvPr/>
            </p:nvSpPr>
            <p:spPr bwMode="auto">
              <a:xfrm>
                <a:off x="2357422" y="1376348"/>
                <a:ext cx="357190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ar-DZ" sz="1200">
                    <a:solidFill>
                      <a:schemeClr val="accent1"/>
                    </a:solidFill>
                  </a:rPr>
                  <a:t>0</a:t>
                </a:r>
                <a:endParaRPr lang="fr-FR" sz="120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74822" name="Groupe 56"/>
          <p:cNvGrpSpPr>
            <a:grpSpLocks/>
          </p:cNvGrpSpPr>
          <p:nvPr/>
        </p:nvGrpSpPr>
        <p:grpSpPr bwMode="auto">
          <a:xfrm>
            <a:off x="536575" y="5773738"/>
            <a:ext cx="357188" cy="276225"/>
            <a:chOff x="2357422" y="1376348"/>
            <a:chExt cx="357190" cy="276999"/>
          </a:xfrm>
        </p:grpSpPr>
        <p:sp>
          <p:nvSpPr>
            <p:cNvPr id="67" name="Trapèze 66"/>
            <p:cNvSpPr/>
            <p:nvPr/>
          </p:nvSpPr>
          <p:spPr bwMode="auto">
            <a:xfrm rot="5400000">
              <a:off x="2430197" y="1429133"/>
              <a:ext cx="179891" cy="179389"/>
            </a:xfrm>
            <a:prstGeom prst="trapezoid">
              <a:avLst/>
            </a:prstGeom>
            <a:solidFill>
              <a:schemeClr val="tx1"/>
            </a:solidFill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ctr">
                <a:defRPr/>
              </a:pPr>
              <a:r>
                <a:rPr lang="ar-DZ" sz="800" dirty="0">
                  <a:solidFill>
                    <a:schemeClr val="tx1"/>
                  </a:solidFill>
                </a:rPr>
                <a:t>0</a:t>
              </a:r>
              <a:endParaRPr lang="fr-FR" sz="800" dirty="0">
                <a:solidFill>
                  <a:schemeClr val="tx1"/>
                </a:solidFill>
              </a:endParaRPr>
            </a:p>
          </p:txBody>
        </p:sp>
        <p:sp>
          <p:nvSpPr>
            <p:cNvPr id="74817" name="ZoneTexte 55"/>
            <p:cNvSpPr txBox="1">
              <a:spLocks noChangeArrowheads="1"/>
            </p:cNvSpPr>
            <p:nvPr/>
          </p:nvSpPr>
          <p:spPr bwMode="auto">
            <a:xfrm>
              <a:off x="2357422" y="1376348"/>
              <a:ext cx="35719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ar-DZ" sz="1200">
                  <a:solidFill>
                    <a:schemeClr val="accent1"/>
                  </a:solidFill>
                </a:rPr>
                <a:t>0</a:t>
              </a:r>
              <a:endParaRPr lang="fr-FR" sz="1200">
                <a:solidFill>
                  <a:schemeClr val="accent1"/>
                </a:solidFill>
              </a:endParaRPr>
            </a:p>
          </p:txBody>
        </p:sp>
      </p:grpSp>
      <p:cxnSp>
        <p:nvCxnSpPr>
          <p:cNvPr id="69" name="Connecteur en angle 68"/>
          <p:cNvCxnSpPr/>
          <p:nvPr/>
        </p:nvCxnSpPr>
        <p:spPr bwMode="auto">
          <a:xfrm flipV="1">
            <a:off x="1935163" y="2955925"/>
            <a:ext cx="1223962" cy="539750"/>
          </a:xfrm>
          <a:prstGeom prst="bentConnector3">
            <a:avLst>
              <a:gd name="adj1" fmla="val 12026"/>
            </a:avLst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0" name="Connecteur en angle 69"/>
          <p:cNvCxnSpPr/>
          <p:nvPr/>
        </p:nvCxnSpPr>
        <p:spPr bwMode="auto">
          <a:xfrm>
            <a:off x="788988" y="1762125"/>
            <a:ext cx="2376487" cy="647700"/>
          </a:xfrm>
          <a:prstGeom prst="bentConnector3">
            <a:avLst>
              <a:gd name="adj1" fmla="val 61143"/>
            </a:avLst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1" name="Connecteur en angle 70"/>
          <p:cNvCxnSpPr/>
          <p:nvPr/>
        </p:nvCxnSpPr>
        <p:spPr bwMode="auto">
          <a:xfrm>
            <a:off x="766763" y="1273175"/>
            <a:ext cx="2376487" cy="971550"/>
          </a:xfrm>
          <a:prstGeom prst="bentConnector3">
            <a:avLst>
              <a:gd name="adj1" fmla="val 68751"/>
            </a:avLst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2" name="Connecteur en angle 71"/>
          <p:cNvCxnSpPr/>
          <p:nvPr/>
        </p:nvCxnSpPr>
        <p:spPr bwMode="auto">
          <a:xfrm>
            <a:off x="798513" y="741363"/>
            <a:ext cx="2376487" cy="1331912"/>
          </a:xfrm>
          <a:prstGeom prst="bentConnector3">
            <a:avLst>
              <a:gd name="adj1" fmla="val 74120"/>
            </a:avLst>
          </a:prstGeom>
          <a:ln w="2222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 bwMode="auto">
          <a:xfrm>
            <a:off x="3103563" y="1844675"/>
            <a:ext cx="1325562" cy="1871663"/>
          </a:xfrm>
          <a:prstGeom prst="rect">
            <a:avLst/>
          </a:prstGeom>
          <a:ln w="3810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74" name="ZoneTexte 73"/>
          <p:cNvSpPr txBox="1"/>
          <p:nvPr/>
        </p:nvSpPr>
        <p:spPr bwMode="auto">
          <a:xfrm>
            <a:off x="3061091" y="1954948"/>
            <a:ext cx="500089" cy="7591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1300"/>
              </a:lnSpc>
              <a:defRPr/>
            </a:pPr>
            <a:r>
              <a:rPr lang="fr-FR" sz="1200" dirty="0">
                <a:solidFill>
                  <a:schemeClr val="tx1"/>
                </a:solidFill>
              </a:rPr>
              <a:t>A3</a:t>
            </a:r>
          </a:p>
          <a:p>
            <a:pPr>
              <a:lnSpc>
                <a:spcPts val="1300"/>
              </a:lnSpc>
              <a:defRPr/>
            </a:pPr>
            <a:r>
              <a:rPr lang="fr-FR" sz="1200" dirty="0">
                <a:solidFill>
                  <a:schemeClr val="tx1"/>
                </a:solidFill>
              </a:rPr>
              <a:t>A2</a:t>
            </a:r>
          </a:p>
          <a:p>
            <a:pPr>
              <a:lnSpc>
                <a:spcPts val="1300"/>
              </a:lnSpc>
              <a:defRPr/>
            </a:pPr>
            <a:r>
              <a:rPr lang="fr-FR" sz="1200" dirty="0">
                <a:solidFill>
                  <a:schemeClr val="tx1"/>
                </a:solidFill>
              </a:rPr>
              <a:t>A1</a:t>
            </a:r>
          </a:p>
          <a:p>
            <a:pPr>
              <a:lnSpc>
                <a:spcPts val="1300"/>
              </a:lnSpc>
              <a:defRPr/>
            </a:pPr>
            <a:r>
              <a:rPr lang="fr-FR" sz="1200" dirty="0">
                <a:solidFill>
                  <a:schemeClr val="tx1"/>
                </a:solidFill>
              </a:rPr>
              <a:t>A0</a:t>
            </a:r>
          </a:p>
        </p:txBody>
      </p:sp>
      <p:sp>
        <p:nvSpPr>
          <p:cNvPr id="75" name="ZoneTexte 74"/>
          <p:cNvSpPr txBox="1"/>
          <p:nvPr/>
        </p:nvSpPr>
        <p:spPr bwMode="auto">
          <a:xfrm>
            <a:off x="3082358" y="2844097"/>
            <a:ext cx="500089" cy="7591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1300"/>
              </a:lnSpc>
              <a:defRPr/>
            </a:pPr>
            <a:r>
              <a:rPr lang="fr-FR" sz="1200" dirty="0">
                <a:solidFill>
                  <a:schemeClr val="tx1"/>
                </a:solidFill>
              </a:rPr>
              <a:t>B3</a:t>
            </a:r>
          </a:p>
          <a:p>
            <a:pPr>
              <a:lnSpc>
                <a:spcPts val="1300"/>
              </a:lnSpc>
              <a:defRPr/>
            </a:pPr>
            <a:r>
              <a:rPr lang="fr-FR" sz="1200" dirty="0">
                <a:solidFill>
                  <a:schemeClr val="tx1"/>
                </a:solidFill>
              </a:rPr>
              <a:t>B2</a:t>
            </a:r>
          </a:p>
          <a:p>
            <a:pPr>
              <a:lnSpc>
                <a:spcPts val="1300"/>
              </a:lnSpc>
              <a:defRPr/>
            </a:pPr>
            <a:r>
              <a:rPr lang="fr-FR" sz="1200" dirty="0">
                <a:solidFill>
                  <a:schemeClr val="tx1"/>
                </a:solidFill>
              </a:rPr>
              <a:t>B1</a:t>
            </a:r>
          </a:p>
          <a:p>
            <a:pPr>
              <a:lnSpc>
                <a:spcPts val="1300"/>
              </a:lnSpc>
              <a:defRPr/>
            </a:pPr>
            <a:r>
              <a:rPr lang="fr-FR" sz="1200" dirty="0">
                <a:solidFill>
                  <a:schemeClr val="tx1"/>
                </a:solidFill>
              </a:rPr>
              <a:t>B0</a:t>
            </a:r>
          </a:p>
        </p:txBody>
      </p:sp>
      <p:sp>
        <p:nvSpPr>
          <p:cNvPr id="76" name="ZoneTexte 75"/>
          <p:cNvSpPr txBox="1"/>
          <p:nvPr/>
        </p:nvSpPr>
        <p:spPr bwMode="auto">
          <a:xfrm>
            <a:off x="3929035" y="2443232"/>
            <a:ext cx="500089" cy="7591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lnSpc>
                <a:spcPts val="1300"/>
              </a:lnSpc>
              <a:defRPr/>
            </a:pPr>
            <a:r>
              <a:rPr lang="fr-FR" sz="1200" dirty="0">
                <a:solidFill>
                  <a:schemeClr val="tx1"/>
                </a:solidFill>
              </a:rPr>
              <a:t>S3</a:t>
            </a:r>
          </a:p>
          <a:p>
            <a:pPr algn="r" rtl="1">
              <a:lnSpc>
                <a:spcPts val="1300"/>
              </a:lnSpc>
              <a:defRPr/>
            </a:pPr>
            <a:r>
              <a:rPr lang="fr-FR" sz="1200" dirty="0">
                <a:solidFill>
                  <a:schemeClr val="tx1"/>
                </a:solidFill>
              </a:rPr>
              <a:t>S2</a:t>
            </a:r>
          </a:p>
          <a:p>
            <a:pPr algn="r" rtl="1">
              <a:lnSpc>
                <a:spcPts val="1300"/>
              </a:lnSpc>
              <a:defRPr/>
            </a:pPr>
            <a:r>
              <a:rPr lang="fr-FR" sz="1200" dirty="0">
                <a:solidFill>
                  <a:schemeClr val="tx1"/>
                </a:solidFill>
              </a:rPr>
              <a:t>S1</a:t>
            </a:r>
          </a:p>
          <a:p>
            <a:pPr algn="r" rtl="1">
              <a:lnSpc>
                <a:spcPts val="1300"/>
              </a:lnSpc>
              <a:defRPr/>
            </a:pPr>
            <a:r>
              <a:rPr lang="fr-FR" sz="1200" dirty="0">
                <a:solidFill>
                  <a:schemeClr val="tx1"/>
                </a:solidFill>
              </a:rPr>
              <a:t>S0</a:t>
            </a:r>
          </a:p>
        </p:txBody>
      </p:sp>
      <p:sp>
        <p:nvSpPr>
          <p:cNvPr id="77" name="ZoneTexte 76"/>
          <p:cNvSpPr txBox="1"/>
          <p:nvPr/>
        </p:nvSpPr>
        <p:spPr bwMode="auto">
          <a:xfrm>
            <a:off x="3369911" y="3466861"/>
            <a:ext cx="571530" cy="27699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200" dirty="0">
                <a:solidFill>
                  <a:schemeClr val="tx1"/>
                </a:solidFill>
              </a:rPr>
              <a:t>C0</a:t>
            </a:r>
          </a:p>
        </p:txBody>
      </p:sp>
      <p:sp>
        <p:nvSpPr>
          <p:cNvPr id="78" name="ZoneTexte 77"/>
          <p:cNvSpPr txBox="1"/>
          <p:nvPr/>
        </p:nvSpPr>
        <p:spPr bwMode="auto">
          <a:xfrm>
            <a:off x="4000470" y="3465768"/>
            <a:ext cx="571530" cy="27699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200" dirty="0">
                <a:solidFill>
                  <a:schemeClr val="tx1"/>
                </a:solidFill>
              </a:rPr>
              <a:t>C1</a:t>
            </a:r>
          </a:p>
        </p:txBody>
      </p:sp>
      <p:sp>
        <p:nvSpPr>
          <p:cNvPr id="79" name="ZoneTexte 78"/>
          <p:cNvSpPr txBox="1"/>
          <p:nvPr/>
        </p:nvSpPr>
        <p:spPr bwMode="auto">
          <a:xfrm rot="16200000">
            <a:off x="3836159" y="1378758"/>
            <a:ext cx="400110" cy="121444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">
            <a:spAutoFit/>
          </a:bodyPr>
          <a:lstStyle/>
          <a:p>
            <a:pPr>
              <a:defRPr/>
            </a:pPr>
            <a:r>
              <a:rPr lang="fr-FR" sz="1400" dirty="0">
                <a:solidFill>
                  <a:schemeClr val="tx1"/>
                </a:solidFill>
              </a:rPr>
              <a:t>SN74LS83</a:t>
            </a:r>
          </a:p>
        </p:txBody>
      </p:sp>
      <p:sp>
        <p:nvSpPr>
          <p:cNvPr id="80" name="ZoneTexte 79"/>
          <p:cNvSpPr txBox="1"/>
          <p:nvPr/>
        </p:nvSpPr>
        <p:spPr bwMode="auto">
          <a:xfrm>
            <a:off x="142875" y="3016000"/>
            <a:ext cx="500089" cy="219545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4100"/>
              </a:lnSpc>
              <a:defRPr/>
            </a:pPr>
            <a:r>
              <a:rPr lang="fr-FR" sz="1600" dirty="0">
                <a:solidFill>
                  <a:schemeClr val="tx1"/>
                </a:solidFill>
              </a:rPr>
              <a:t>D3</a:t>
            </a:r>
          </a:p>
          <a:p>
            <a:pPr>
              <a:lnSpc>
                <a:spcPts val="4100"/>
              </a:lnSpc>
              <a:defRPr/>
            </a:pPr>
            <a:r>
              <a:rPr lang="fr-FR" sz="1600" dirty="0">
                <a:solidFill>
                  <a:schemeClr val="tx1"/>
                </a:solidFill>
              </a:rPr>
              <a:t>D2</a:t>
            </a:r>
          </a:p>
          <a:p>
            <a:pPr>
              <a:lnSpc>
                <a:spcPts val="4100"/>
              </a:lnSpc>
              <a:defRPr/>
            </a:pPr>
            <a:r>
              <a:rPr lang="fr-FR" sz="1600" dirty="0">
                <a:solidFill>
                  <a:schemeClr val="tx1"/>
                </a:solidFill>
              </a:rPr>
              <a:t>D1</a:t>
            </a:r>
          </a:p>
          <a:p>
            <a:pPr>
              <a:lnSpc>
                <a:spcPts val="4100"/>
              </a:lnSpc>
              <a:defRPr/>
            </a:pPr>
            <a:r>
              <a:rPr lang="fr-FR" sz="1600" dirty="0">
                <a:solidFill>
                  <a:schemeClr val="tx1"/>
                </a:solidFill>
              </a:rPr>
              <a:t>D0</a:t>
            </a:r>
          </a:p>
        </p:txBody>
      </p:sp>
      <p:sp>
        <p:nvSpPr>
          <p:cNvPr id="81" name="ZoneTexte 80"/>
          <p:cNvSpPr txBox="1"/>
          <p:nvPr/>
        </p:nvSpPr>
        <p:spPr bwMode="auto">
          <a:xfrm>
            <a:off x="251327" y="5727373"/>
            <a:ext cx="571530" cy="36932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dirty="0">
                <a:solidFill>
                  <a:schemeClr val="tx1"/>
                </a:solidFill>
              </a:rPr>
              <a:t>K</a:t>
            </a:r>
          </a:p>
        </p:txBody>
      </p:sp>
      <p:sp>
        <p:nvSpPr>
          <p:cNvPr id="74810" name="Rectangle 173"/>
          <p:cNvSpPr>
            <a:spLocks noChangeArrowheads="1"/>
          </p:cNvSpPr>
          <p:nvPr/>
        </p:nvSpPr>
        <p:spPr bwMode="auto">
          <a:xfrm>
            <a:off x="1084263" y="3132138"/>
            <a:ext cx="928687" cy="2286000"/>
          </a:xfrm>
          <a:prstGeom prst="rect">
            <a:avLst/>
          </a:prstGeom>
          <a:noFill/>
          <a:ln w="9525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pPr algn="r"/>
            <a:endParaRPr lang="fr-FR"/>
          </a:p>
        </p:txBody>
      </p:sp>
      <p:sp>
        <p:nvSpPr>
          <p:cNvPr id="74811" name="ZoneTexte 174"/>
          <p:cNvSpPr txBox="1">
            <a:spLocks noChangeArrowheads="1"/>
          </p:cNvSpPr>
          <p:nvPr/>
        </p:nvSpPr>
        <p:spPr bwMode="auto">
          <a:xfrm>
            <a:off x="1370013" y="2817813"/>
            <a:ext cx="5715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/>
              <a:t>C</a:t>
            </a:r>
          </a:p>
        </p:txBody>
      </p:sp>
      <p:cxnSp>
        <p:nvCxnSpPr>
          <p:cNvPr id="84" name="Connecteur droit 83"/>
          <p:cNvCxnSpPr/>
          <p:nvPr/>
        </p:nvCxnSpPr>
        <p:spPr bwMode="auto">
          <a:xfrm flipV="1">
            <a:off x="709613" y="5916613"/>
            <a:ext cx="1962150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5" name="ZoneTexte 84"/>
          <p:cNvSpPr txBox="1"/>
          <p:nvPr/>
        </p:nvSpPr>
        <p:spPr bwMode="auto">
          <a:xfrm>
            <a:off x="4594010" y="2382144"/>
            <a:ext cx="500089" cy="99001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lnSpc>
                <a:spcPts val="1400"/>
              </a:lnSpc>
              <a:defRPr/>
            </a:pPr>
            <a:r>
              <a:rPr lang="fr-FR" sz="1200" dirty="0">
                <a:solidFill>
                  <a:schemeClr val="tx1"/>
                </a:solidFill>
              </a:rPr>
              <a:t>S3</a:t>
            </a:r>
          </a:p>
          <a:p>
            <a:pPr algn="r" rtl="1">
              <a:lnSpc>
                <a:spcPts val="1400"/>
              </a:lnSpc>
              <a:defRPr/>
            </a:pPr>
            <a:r>
              <a:rPr lang="fr-FR" sz="1200" dirty="0">
                <a:solidFill>
                  <a:schemeClr val="tx1"/>
                </a:solidFill>
              </a:rPr>
              <a:t>S2</a:t>
            </a:r>
          </a:p>
          <a:p>
            <a:pPr algn="r" rtl="1">
              <a:lnSpc>
                <a:spcPts val="1400"/>
              </a:lnSpc>
              <a:defRPr/>
            </a:pPr>
            <a:r>
              <a:rPr lang="fr-FR" sz="1200" dirty="0">
                <a:solidFill>
                  <a:schemeClr val="tx1"/>
                </a:solidFill>
              </a:rPr>
              <a:t>S1</a:t>
            </a:r>
          </a:p>
          <a:p>
            <a:pPr algn="r" rtl="1">
              <a:lnSpc>
                <a:spcPts val="1400"/>
              </a:lnSpc>
              <a:defRPr/>
            </a:pPr>
            <a:r>
              <a:rPr lang="fr-FR" sz="1200" dirty="0">
                <a:solidFill>
                  <a:schemeClr val="tx1"/>
                </a:solidFill>
              </a:rPr>
              <a:t>S0</a:t>
            </a:r>
          </a:p>
          <a:p>
            <a:pPr algn="r" rtl="1">
              <a:lnSpc>
                <a:spcPts val="1400"/>
              </a:lnSpc>
              <a:defRPr/>
            </a:pPr>
            <a:r>
              <a:rPr lang="fr-FR" sz="1200" dirty="0">
                <a:solidFill>
                  <a:schemeClr val="tx1"/>
                </a:solidFill>
              </a:rPr>
              <a:t>C4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821"/>
          <p:cNvGrpSpPr>
            <a:grpSpLocks/>
          </p:cNvGrpSpPr>
          <p:nvPr/>
        </p:nvGrpSpPr>
        <p:grpSpPr bwMode="auto">
          <a:xfrm>
            <a:off x="1074738" y="-1536700"/>
            <a:ext cx="7640637" cy="8605838"/>
            <a:chOff x="1074455" y="-1536890"/>
            <a:chExt cx="7640663" cy="8605840"/>
          </a:xfrm>
        </p:grpSpPr>
        <p:grpSp>
          <p:nvGrpSpPr>
            <p:cNvPr id="3" name="Groupe 481"/>
            <p:cNvGrpSpPr>
              <a:grpSpLocks/>
            </p:cNvGrpSpPr>
            <p:nvPr/>
          </p:nvGrpSpPr>
          <p:grpSpPr bwMode="auto">
            <a:xfrm>
              <a:off x="5401079" y="1082679"/>
              <a:ext cx="3314039" cy="2328863"/>
              <a:chOff x="5401079" y="215881"/>
              <a:chExt cx="3314039" cy="2328863"/>
            </a:xfrm>
          </p:grpSpPr>
          <p:grpSp>
            <p:nvGrpSpPr>
              <p:cNvPr id="4" name="Groupe 236"/>
              <p:cNvGrpSpPr>
                <a:grpSpLocks/>
              </p:cNvGrpSpPr>
              <p:nvPr/>
            </p:nvGrpSpPr>
            <p:grpSpPr bwMode="auto">
              <a:xfrm>
                <a:off x="6841202" y="1157510"/>
                <a:ext cx="861002" cy="107436"/>
                <a:chOff x="6643323" y="4465708"/>
                <a:chExt cx="863942" cy="107782"/>
              </a:xfrm>
            </p:grpSpPr>
            <p:cxnSp>
              <p:nvCxnSpPr>
                <p:cNvPr id="239" name="Connecteur droit 238"/>
                <p:cNvCxnSpPr/>
                <p:nvPr/>
              </p:nvCxnSpPr>
              <p:spPr bwMode="auto">
                <a:xfrm>
                  <a:off x="6626464" y="4524199"/>
                  <a:ext cx="880888" cy="1593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40" name="Rectangle 239"/>
                <p:cNvSpPr/>
                <p:nvPr/>
              </p:nvSpPr>
              <p:spPr bwMode="auto">
                <a:xfrm rot="5400000">
                  <a:off x="7076476" y="4357739"/>
                  <a:ext cx="108298" cy="323365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5" name="Groupe 239"/>
              <p:cNvGrpSpPr>
                <a:grpSpLocks/>
              </p:cNvGrpSpPr>
              <p:nvPr/>
            </p:nvGrpSpPr>
            <p:grpSpPr bwMode="auto">
              <a:xfrm>
                <a:off x="6857615" y="1384320"/>
                <a:ext cx="861002" cy="107436"/>
                <a:chOff x="6644057" y="4466154"/>
                <a:chExt cx="863942" cy="107782"/>
              </a:xfrm>
            </p:grpSpPr>
            <p:cxnSp>
              <p:nvCxnSpPr>
                <p:cNvPr id="237" name="Connecteur droit 236"/>
                <p:cNvCxnSpPr/>
                <p:nvPr/>
              </p:nvCxnSpPr>
              <p:spPr bwMode="auto">
                <a:xfrm>
                  <a:off x="6644179" y="4524849"/>
                  <a:ext cx="863366" cy="1592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8" name="Rectangle 237"/>
                <p:cNvSpPr/>
                <p:nvPr/>
              </p:nvSpPr>
              <p:spPr bwMode="auto">
                <a:xfrm rot="5400000">
                  <a:off x="7060741" y="4358388"/>
                  <a:ext cx="108298" cy="323365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" name="Groupe 242"/>
              <p:cNvGrpSpPr>
                <a:grpSpLocks/>
              </p:cNvGrpSpPr>
              <p:nvPr/>
            </p:nvGrpSpPr>
            <p:grpSpPr bwMode="auto">
              <a:xfrm>
                <a:off x="6850155" y="1576808"/>
                <a:ext cx="861002" cy="107436"/>
                <a:chOff x="6644439" y="4465559"/>
                <a:chExt cx="863942" cy="107782"/>
              </a:xfrm>
            </p:grpSpPr>
            <p:cxnSp>
              <p:nvCxnSpPr>
                <p:cNvPr id="235" name="Connecteur droit 234"/>
                <p:cNvCxnSpPr/>
                <p:nvPr/>
              </p:nvCxnSpPr>
              <p:spPr bwMode="auto">
                <a:xfrm>
                  <a:off x="6644083" y="4523852"/>
                  <a:ext cx="847437" cy="1593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6" name="Rectangle 235"/>
                <p:cNvSpPr/>
                <p:nvPr/>
              </p:nvSpPr>
              <p:spPr bwMode="auto">
                <a:xfrm rot="5400000">
                  <a:off x="7070201" y="4357393"/>
                  <a:ext cx="108298" cy="323364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" name="Groupe 245"/>
              <p:cNvGrpSpPr>
                <a:grpSpLocks/>
              </p:cNvGrpSpPr>
              <p:nvPr/>
            </p:nvGrpSpPr>
            <p:grpSpPr bwMode="auto">
              <a:xfrm>
                <a:off x="6850155" y="1773774"/>
                <a:ext cx="861002" cy="108929"/>
                <a:chOff x="6644439" y="4464989"/>
                <a:chExt cx="863942" cy="109280"/>
              </a:xfrm>
            </p:grpSpPr>
            <p:cxnSp>
              <p:nvCxnSpPr>
                <p:cNvPr id="233" name="Connecteur droit 232"/>
                <p:cNvCxnSpPr/>
                <p:nvPr/>
              </p:nvCxnSpPr>
              <p:spPr bwMode="auto">
                <a:xfrm>
                  <a:off x="6644083" y="4524759"/>
                  <a:ext cx="847437" cy="1592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4" name="Rectangle 233"/>
                <p:cNvSpPr/>
                <p:nvPr/>
              </p:nvSpPr>
              <p:spPr bwMode="auto">
                <a:xfrm rot="5400000">
                  <a:off x="7069404" y="4357503"/>
                  <a:ext cx="109890" cy="323364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" name="Groupe 248"/>
              <p:cNvGrpSpPr>
                <a:grpSpLocks/>
              </p:cNvGrpSpPr>
              <p:nvPr/>
            </p:nvGrpSpPr>
            <p:grpSpPr bwMode="auto">
              <a:xfrm>
                <a:off x="6841202" y="1967757"/>
                <a:ext cx="861002" cy="107436"/>
                <a:chOff x="6643323" y="4465893"/>
                <a:chExt cx="863942" cy="107782"/>
              </a:xfrm>
            </p:grpSpPr>
            <p:cxnSp>
              <p:nvCxnSpPr>
                <p:cNvPr id="231" name="Connecteur droit 230"/>
                <p:cNvCxnSpPr/>
                <p:nvPr/>
              </p:nvCxnSpPr>
              <p:spPr bwMode="auto">
                <a:xfrm>
                  <a:off x="6626464" y="4523761"/>
                  <a:ext cx="880888" cy="1593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2" name="Rectangle 231"/>
                <p:cNvSpPr/>
                <p:nvPr/>
              </p:nvSpPr>
              <p:spPr bwMode="auto">
                <a:xfrm rot="5400000">
                  <a:off x="7077272" y="4358097"/>
                  <a:ext cx="106706" cy="323365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9" name="Groupe 251"/>
              <p:cNvGrpSpPr>
                <a:grpSpLocks/>
              </p:cNvGrpSpPr>
              <p:nvPr/>
            </p:nvGrpSpPr>
            <p:grpSpPr bwMode="auto">
              <a:xfrm>
                <a:off x="6858022" y="2161519"/>
                <a:ext cx="860425" cy="107950"/>
                <a:chOff x="6644465" y="4472954"/>
                <a:chExt cx="863363" cy="108298"/>
              </a:xfrm>
            </p:grpSpPr>
            <p:cxnSp>
              <p:nvCxnSpPr>
                <p:cNvPr id="229" name="Connecteur droit 228"/>
                <p:cNvCxnSpPr/>
                <p:nvPr/>
              </p:nvCxnSpPr>
              <p:spPr bwMode="auto">
                <a:xfrm>
                  <a:off x="6644179" y="4532328"/>
                  <a:ext cx="863366" cy="1592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0" name="Rectangle 229"/>
                <p:cNvSpPr/>
                <p:nvPr/>
              </p:nvSpPr>
              <p:spPr bwMode="auto">
                <a:xfrm rot="5400000">
                  <a:off x="7060740" y="4365867"/>
                  <a:ext cx="108298" cy="323365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" name="Groupe 235"/>
              <p:cNvGrpSpPr>
                <a:grpSpLocks/>
              </p:cNvGrpSpPr>
              <p:nvPr/>
            </p:nvGrpSpPr>
            <p:grpSpPr bwMode="auto">
              <a:xfrm>
                <a:off x="6850155" y="965020"/>
                <a:ext cx="861002" cy="107436"/>
                <a:chOff x="6644439" y="4466302"/>
                <a:chExt cx="863942" cy="107782"/>
              </a:xfrm>
            </p:grpSpPr>
            <p:cxnSp>
              <p:nvCxnSpPr>
                <p:cNvPr id="145" name="Connecteur droit 144"/>
                <p:cNvCxnSpPr/>
                <p:nvPr/>
              </p:nvCxnSpPr>
              <p:spPr bwMode="auto">
                <a:xfrm>
                  <a:off x="6644083" y="4525197"/>
                  <a:ext cx="847437" cy="1592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46" name="Rectangle 145"/>
                <p:cNvSpPr/>
                <p:nvPr/>
              </p:nvSpPr>
              <p:spPr bwMode="auto">
                <a:xfrm rot="5400000">
                  <a:off x="7070201" y="4358737"/>
                  <a:ext cx="108298" cy="323364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72" name="Rectangle 71"/>
              <p:cNvSpPr/>
              <p:nvPr/>
            </p:nvSpPr>
            <p:spPr bwMode="auto">
              <a:xfrm flipH="1">
                <a:off x="7714990" y="714163"/>
                <a:ext cx="987428" cy="1830389"/>
              </a:xfrm>
              <a:prstGeom prst="rect">
                <a:avLst/>
              </a:prstGeom>
              <a:noFill/>
              <a:ln w="317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e 17"/>
              <p:cNvGrpSpPr>
                <a:grpSpLocks/>
              </p:cNvGrpSpPr>
              <p:nvPr/>
            </p:nvGrpSpPr>
            <p:grpSpPr bwMode="auto">
              <a:xfrm flipH="1">
                <a:off x="7665552" y="840907"/>
                <a:ext cx="254328" cy="1510926"/>
                <a:chOff x="2143108" y="4214818"/>
                <a:chExt cx="288000" cy="1842509"/>
              </a:xfrm>
            </p:grpSpPr>
            <p:sp>
              <p:nvSpPr>
                <p:cNvPr id="138" name="ZoneTexte 137"/>
                <p:cNvSpPr txBox="1"/>
                <p:nvPr/>
              </p:nvSpPr>
              <p:spPr>
                <a:xfrm>
                  <a:off x="2143108" y="4214818"/>
                  <a:ext cx="288000" cy="37411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139" name="ZoneTexte 138"/>
                <p:cNvSpPr txBox="1"/>
                <p:nvPr/>
              </p:nvSpPr>
              <p:spPr>
                <a:xfrm>
                  <a:off x="2143108" y="4462764"/>
                  <a:ext cx="288000" cy="37411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140" name="ZoneTexte 139"/>
                <p:cNvSpPr txBox="1"/>
                <p:nvPr/>
              </p:nvSpPr>
              <p:spPr>
                <a:xfrm>
                  <a:off x="2143108" y="4700810"/>
                  <a:ext cx="288000" cy="37411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141" name="ZoneTexte 140"/>
                <p:cNvSpPr txBox="1"/>
                <p:nvPr/>
              </p:nvSpPr>
              <p:spPr>
                <a:xfrm>
                  <a:off x="2143108" y="4959174"/>
                  <a:ext cx="288000" cy="37411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142" name="ZoneTexte 141"/>
                <p:cNvSpPr txBox="1"/>
                <p:nvPr/>
              </p:nvSpPr>
              <p:spPr>
                <a:xfrm>
                  <a:off x="2143108" y="5197220"/>
                  <a:ext cx="288000" cy="37411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e</a:t>
                  </a:r>
                </a:p>
              </p:txBody>
            </p:sp>
            <p:sp>
              <p:nvSpPr>
                <p:cNvPr id="143" name="ZoneTexte 142"/>
                <p:cNvSpPr txBox="1"/>
                <p:nvPr/>
              </p:nvSpPr>
              <p:spPr>
                <a:xfrm>
                  <a:off x="2143108" y="5445166"/>
                  <a:ext cx="288000" cy="37411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f</a:t>
                  </a:r>
                </a:p>
              </p:txBody>
            </p:sp>
            <p:sp>
              <p:nvSpPr>
                <p:cNvPr id="144" name="ZoneTexte 143"/>
                <p:cNvSpPr txBox="1"/>
                <p:nvPr/>
              </p:nvSpPr>
              <p:spPr>
                <a:xfrm>
                  <a:off x="2143108" y="5683211"/>
                  <a:ext cx="288000" cy="37411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g</a:t>
                  </a:r>
                </a:p>
              </p:txBody>
            </p:sp>
          </p:grpSp>
          <p:grpSp>
            <p:nvGrpSpPr>
              <p:cNvPr id="12" name="Groupe 62"/>
              <p:cNvGrpSpPr>
                <a:grpSpLocks noChangeAspect="1"/>
              </p:cNvGrpSpPr>
              <p:nvPr/>
            </p:nvGrpSpPr>
            <p:grpSpPr bwMode="auto">
              <a:xfrm>
                <a:off x="8003107" y="1026651"/>
                <a:ext cx="557904" cy="1112422"/>
                <a:chOff x="7783717" y="4500570"/>
                <a:chExt cx="670193" cy="1336056"/>
              </a:xfrm>
              <a:solidFill>
                <a:schemeClr val="accent1"/>
              </a:solidFill>
            </p:grpSpPr>
            <p:sp>
              <p:nvSpPr>
                <p:cNvPr id="127" name="Rectangle 126"/>
                <p:cNvSpPr/>
                <p:nvPr/>
              </p:nvSpPr>
              <p:spPr bwMode="auto">
                <a:xfrm>
                  <a:off x="7858148" y="5132879"/>
                  <a:ext cx="500066" cy="71438"/>
                </a:xfrm>
                <a:prstGeom prst="rect">
                  <a:avLst/>
                </a:prstGeom>
                <a:ln w="57150">
                  <a:headEnd type="none" w="med" len="med"/>
                  <a:tailEnd type="none" w="med" len="med"/>
                </a:ln>
              </p:spPr>
              <p:style>
                <a:lnRef idx="0">
                  <a:schemeClr val="accent6"/>
                </a:lnRef>
                <a:fillRef idx="1003">
                  <a:schemeClr val="dk1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3" name="Groupe 64"/>
                <p:cNvGrpSpPr/>
                <p:nvPr/>
              </p:nvGrpSpPr>
              <p:grpSpPr>
                <a:xfrm>
                  <a:off x="7783717" y="4500570"/>
                  <a:ext cx="667200" cy="603403"/>
                  <a:chOff x="7783717" y="4500570"/>
                  <a:chExt cx="667200" cy="603403"/>
                </a:xfrm>
                <a:grpFill/>
              </p:grpSpPr>
              <p:sp>
                <p:nvSpPr>
                  <p:cNvPr id="134" name="Rectangle 133"/>
                  <p:cNvSpPr/>
                  <p:nvPr/>
                </p:nvSpPr>
                <p:spPr bwMode="auto">
                  <a:xfrm>
                    <a:off x="7858148" y="4500570"/>
                    <a:ext cx="500066" cy="71438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14" name="Groupe 71"/>
                  <p:cNvGrpSpPr/>
                  <p:nvPr/>
                </p:nvGrpSpPr>
                <p:grpSpPr>
                  <a:xfrm>
                    <a:off x="7783717" y="4600914"/>
                    <a:ext cx="667200" cy="503059"/>
                    <a:chOff x="7783717" y="4600914"/>
                    <a:chExt cx="667200" cy="503059"/>
                  </a:xfrm>
                  <a:grpFill/>
                </p:grpSpPr>
                <p:sp>
                  <p:nvSpPr>
                    <p:cNvPr id="136" name="Rectangle 135"/>
                    <p:cNvSpPr/>
                    <p:nvPr/>
                  </p:nvSpPr>
                  <p:spPr bwMode="auto">
                    <a:xfrm rot="5400000">
                      <a:off x="7569403" y="4818221"/>
                      <a:ext cx="500066" cy="71438"/>
                    </a:xfrm>
                    <a:prstGeom prst="rect">
                      <a:avLst/>
                    </a:prstGeom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37" name="Rectangle 136"/>
                    <p:cNvSpPr/>
                    <p:nvPr/>
                  </p:nvSpPr>
                  <p:spPr bwMode="auto">
                    <a:xfrm rot="5400000">
                      <a:off x="8165165" y="4815228"/>
                      <a:ext cx="500066" cy="71438"/>
                    </a:xfrm>
                    <a:prstGeom prst="rect">
                      <a:avLst/>
                    </a:prstGeom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2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5" name="Groupe 65"/>
                <p:cNvGrpSpPr/>
                <p:nvPr/>
              </p:nvGrpSpPr>
              <p:grpSpPr>
                <a:xfrm rot="10800000">
                  <a:off x="7786710" y="5233223"/>
                  <a:ext cx="667200" cy="603403"/>
                  <a:chOff x="7783717" y="4500570"/>
                  <a:chExt cx="667200" cy="603403"/>
                </a:xfrm>
                <a:grpFill/>
              </p:grpSpPr>
              <p:sp>
                <p:nvSpPr>
                  <p:cNvPr id="130" name="Rectangle 129"/>
                  <p:cNvSpPr/>
                  <p:nvPr/>
                </p:nvSpPr>
                <p:spPr bwMode="auto">
                  <a:xfrm>
                    <a:off x="7858148" y="4500570"/>
                    <a:ext cx="500066" cy="71438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16" name="Groupe 67"/>
                  <p:cNvGrpSpPr/>
                  <p:nvPr/>
                </p:nvGrpSpPr>
                <p:grpSpPr>
                  <a:xfrm>
                    <a:off x="7783717" y="4600914"/>
                    <a:ext cx="667200" cy="503059"/>
                    <a:chOff x="7783717" y="4600914"/>
                    <a:chExt cx="667200" cy="503059"/>
                  </a:xfrm>
                  <a:grpFill/>
                </p:grpSpPr>
                <p:sp>
                  <p:nvSpPr>
                    <p:cNvPr id="132" name="Rectangle 131"/>
                    <p:cNvSpPr/>
                    <p:nvPr/>
                  </p:nvSpPr>
                  <p:spPr bwMode="auto">
                    <a:xfrm rot="5400000">
                      <a:off x="7569403" y="4818221"/>
                      <a:ext cx="500066" cy="71438"/>
                    </a:xfrm>
                    <a:prstGeom prst="rect">
                      <a:avLst/>
                    </a:prstGeom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33" name="Rectangle 132"/>
                    <p:cNvSpPr/>
                    <p:nvPr/>
                  </p:nvSpPr>
                  <p:spPr bwMode="auto">
                    <a:xfrm rot="5400000">
                      <a:off x="8165165" y="4815228"/>
                      <a:ext cx="500066" cy="71438"/>
                    </a:xfrm>
                    <a:prstGeom prst="rect">
                      <a:avLst/>
                    </a:prstGeom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2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75" name="ZoneTexte 74"/>
              <p:cNvSpPr txBox="1"/>
              <p:nvPr/>
            </p:nvSpPr>
            <p:spPr bwMode="auto">
              <a:xfrm flipH="1">
                <a:off x="8123639" y="778260"/>
                <a:ext cx="254328" cy="27611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200" b="0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76" name="ZoneTexte 75"/>
              <p:cNvSpPr txBox="1"/>
              <p:nvPr/>
            </p:nvSpPr>
            <p:spPr bwMode="auto">
              <a:xfrm flipH="1">
                <a:off x="8273319" y="1141595"/>
                <a:ext cx="254328" cy="27611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200" b="0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77" name="ZoneTexte 76"/>
              <p:cNvSpPr txBox="1"/>
              <p:nvPr/>
            </p:nvSpPr>
            <p:spPr bwMode="auto">
              <a:xfrm flipH="1">
                <a:off x="8280609" y="1661931"/>
                <a:ext cx="254328" cy="27611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200" b="0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78" name="ZoneTexte 77"/>
              <p:cNvSpPr txBox="1"/>
              <p:nvPr/>
            </p:nvSpPr>
            <p:spPr bwMode="auto">
              <a:xfrm flipH="1">
                <a:off x="8152799" y="1846390"/>
                <a:ext cx="254328" cy="27611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200" b="0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79" name="ZoneTexte 78"/>
              <p:cNvSpPr txBox="1"/>
              <p:nvPr/>
            </p:nvSpPr>
            <p:spPr bwMode="auto">
              <a:xfrm flipH="1">
                <a:off x="8015994" y="1652933"/>
                <a:ext cx="254328" cy="27611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200" b="0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80" name="ZoneTexte 79"/>
              <p:cNvSpPr txBox="1"/>
              <p:nvPr/>
            </p:nvSpPr>
            <p:spPr bwMode="auto">
              <a:xfrm flipH="1">
                <a:off x="8015994" y="1156178"/>
                <a:ext cx="254328" cy="27611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200" b="0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sp>
            <p:nvSpPr>
              <p:cNvPr id="81" name="ZoneTexte 80"/>
              <p:cNvSpPr txBox="1"/>
              <p:nvPr/>
            </p:nvSpPr>
            <p:spPr bwMode="auto">
              <a:xfrm flipH="1">
                <a:off x="8130929" y="1284012"/>
                <a:ext cx="254328" cy="27611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200" b="0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  <p:sp>
            <p:nvSpPr>
              <p:cNvPr id="98" name="ZoneTexte 97"/>
              <p:cNvSpPr txBox="1"/>
              <p:nvPr/>
            </p:nvSpPr>
            <p:spPr bwMode="auto">
              <a:xfrm>
                <a:off x="5822071" y="714343"/>
                <a:ext cx="1210313" cy="33746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600" dirty="0">
                    <a:solidFill>
                      <a:schemeClr val="tx1"/>
                    </a:solidFill>
                  </a:rPr>
                  <a:t>74LS47</a:t>
                </a:r>
              </a:p>
            </p:txBody>
          </p:sp>
          <p:sp>
            <p:nvSpPr>
              <p:cNvPr id="100" name="ZoneTexte 99"/>
              <p:cNvSpPr txBox="1"/>
              <p:nvPr/>
            </p:nvSpPr>
            <p:spPr bwMode="auto">
              <a:xfrm>
                <a:off x="5995082" y="215881"/>
                <a:ext cx="854339" cy="306789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40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sp>
            <p:nvSpPr>
              <p:cNvPr id="101" name="ZoneTexte 100"/>
              <p:cNvSpPr txBox="1"/>
              <p:nvPr/>
            </p:nvSpPr>
            <p:spPr bwMode="auto">
              <a:xfrm>
                <a:off x="7860779" y="223196"/>
                <a:ext cx="854339" cy="306789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40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cxnSp>
            <p:nvCxnSpPr>
              <p:cNvPr id="103" name="Connecteur droit 102"/>
              <p:cNvCxnSpPr/>
              <p:nvPr/>
            </p:nvCxnSpPr>
            <p:spPr bwMode="auto">
              <a:xfrm rot="5400000">
                <a:off x="8050748" y="597482"/>
                <a:ext cx="214312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7" name="Groupe 347"/>
              <p:cNvGrpSpPr>
                <a:grpSpLocks/>
              </p:cNvGrpSpPr>
              <p:nvPr/>
            </p:nvGrpSpPr>
            <p:grpSpPr bwMode="auto">
              <a:xfrm>
                <a:off x="5401079" y="490519"/>
                <a:ext cx="1456951" cy="2054225"/>
                <a:chOff x="5401079" y="490519"/>
                <a:chExt cx="1456951" cy="2054225"/>
              </a:xfrm>
            </p:grpSpPr>
            <p:cxnSp>
              <p:nvCxnSpPr>
                <p:cNvPr id="174" name="Connecteur droit 173"/>
                <p:cNvCxnSpPr/>
                <p:nvPr/>
              </p:nvCxnSpPr>
              <p:spPr bwMode="auto">
                <a:xfrm>
                  <a:off x="5400407" y="1336463"/>
                  <a:ext cx="396876" cy="1588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Connecteur droit 169"/>
                <p:cNvCxnSpPr/>
                <p:nvPr/>
              </p:nvCxnSpPr>
              <p:spPr bwMode="auto">
                <a:xfrm>
                  <a:off x="5400407" y="1693652"/>
                  <a:ext cx="396876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Connecteur droit 165"/>
                <p:cNvCxnSpPr/>
                <p:nvPr/>
              </p:nvCxnSpPr>
              <p:spPr bwMode="auto">
                <a:xfrm>
                  <a:off x="5400407" y="2014327"/>
                  <a:ext cx="396876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Connecteur droit 161"/>
                <p:cNvCxnSpPr/>
                <p:nvPr/>
              </p:nvCxnSpPr>
              <p:spPr bwMode="auto">
                <a:xfrm>
                  <a:off x="5400407" y="2330239"/>
                  <a:ext cx="396876" cy="1588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9" name="Rectangle 68"/>
                <p:cNvSpPr/>
                <p:nvPr/>
              </p:nvSpPr>
              <p:spPr bwMode="auto">
                <a:xfrm flipH="1">
                  <a:off x="5787758" y="714163"/>
                  <a:ext cx="982666" cy="1830389"/>
                </a:xfrm>
                <a:prstGeom prst="rect">
                  <a:avLst/>
                </a:prstGeom>
                <a:noFill/>
                <a:ln w="317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8" name="Groupe 193"/>
                <p:cNvGrpSpPr>
                  <a:grpSpLocks/>
                </p:cNvGrpSpPr>
                <p:nvPr/>
              </p:nvGrpSpPr>
              <p:grpSpPr bwMode="auto">
                <a:xfrm>
                  <a:off x="6516384" y="889996"/>
                  <a:ext cx="341646" cy="1510926"/>
                  <a:chOff x="6309521" y="4391037"/>
                  <a:chExt cx="342812" cy="1515791"/>
                </a:xfrm>
              </p:grpSpPr>
              <p:grpSp>
                <p:nvGrpSpPr>
                  <p:cNvPr id="19" name="Groupe 17"/>
                  <p:cNvGrpSpPr>
                    <a:grpSpLocks/>
                  </p:cNvGrpSpPr>
                  <p:nvPr/>
                </p:nvGrpSpPr>
                <p:grpSpPr bwMode="auto">
                  <a:xfrm flipH="1">
                    <a:off x="6309521" y="4391037"/>
                    <a:ext cx="255196" cy="1515791"/>
                    <a:chOff x="2143108" y="4214818"/>
                    <a:chExt cx="288000" cy="1842509"/>
                  </a:xfrm>
                </p:grpSpPr>
                <p:sp>
                  <p:nvSpPr>
                    <p:cNvPr id="155" name="ZoneTexte 154"/>
                    <p:cNvSpPr txBox="1"/>
                    <p:nvPr/>
                  </p:nvSpPr>
                  <p:spPr>
                    <a:xfrm>
                      <a:off x="2143108" y="4214818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156" name="ZoneTexte 155"/>
                    <p:cNvSpPr txBox="1"/>
                    <p:nvPr/>
                  </p:nvSpPr>
                  <p:spPr>
                    <a:xfrm>
                      <a:off x="2143108" y="4462764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157" name="ZoneTexte 156"/>
                    <p:cNvSpPr txBox="1"/>
                    <p:nvPr/>
                  </p:nvSpPr>
                  <p:spPr>
                    <a:xfrm>
                      <a:off x="2143108" y="4700810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158" name="ZoneTexte 157"/>
                    <p:cNvSpPr txBox="1"/>
                    <p:nvPr/>
                  </p:nvSpPr>
                  <p:spPr>
                    <a:xfrm>
                      <a:off x="2143108" y="4959174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159" name="ZoneTexte 158"/>
                    <p:cNvSpPr txBox="1"/>
                    <p:nvPr/>
                  </p:nvSpPr>
                  <p:spPr>
                    <a:xfrm>
                      <a:off x="2143108" y="5197220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160" name="ZoneTexte 159"/>
                    <p:cNvSpPr txBox="1"/>
                    <p:nvPr/>
                  </p:nvSpPr>
                  <p:spPr>
                    <a:xfrm>
                      <a:off x="2143108" y="5445166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161" name="ZoneTexte 160"/>
                    <p:cNvSpPr txBox="1"/>
                    <p:nvPr/>
                  </p:nvSpPr>
                  <p:spPr>
                    <a:xfrm>
                      <a:off x="2143108" y="5683211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</p:grpSp>
              <p:sp>
                <p:nvSpPr>
                  <p:cNvPr id="148" name="Ellipse 147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2393" y="4491752"/>
                    <a:ext cx="76460" cy="70075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9" name="Ellipse 148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3986" y="4684459"/>
                    <a:ext cx="78053" cy="71667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0" name="Ellipse 149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5579" y="4915387"/>
                    <a:ext cx="76460" cy="68483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1" name="Ellipse 15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2393" y="5096945"/>
                    <a:ext cx="78054" cy="70075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2" name="Ellipse 15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5579" y="5289652"/>
                    <a:ext cx="71682" cy="71667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3" name="Ellipse 152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0800" y="5507839"/>
                    <a:ext cx="74867" cy="70075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4" name="Ellipse 153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7615" y="5687805"/>
                    <a:ext cx="76460" cy="71667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89" name="ZoneTexte 88"/>
                <p:cNvSpPr txBox="1"/>
                <p:nvPr/>
              </p:nvSpPr>
              <p:spPr bwMode="auto">
                <a:xfrm>
                  <a:off x="5733228" y="1184488"/>
                  <a:ext cx="439906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A0</a:t>
                  </a:r>
                </a:p>
              </p:txBody>
            </p:sp>
            <p:sp>
              <p:nvSpPr>
                <p:cNvPr id="90" name="ZoneTexte 89"/>
                <p:cNvSpPr txBox="1"/>
                <p:nvPr/>
              </p:nvSpPr>
              <p:spPr bwMode="auto">
                <a:xfrm>
                  <a:off x="5731745" y="1512217"/>
                  <a:ext cx="439906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A1</a:t>
                  </a:r>
                </a:p>
              </p:txBody>
            </p:sp>
            <p:sp>
              <p:nvSpPr>
                <p:cNvPr id="91" name="ZoneTexte 90"/>
                <p:cNvSpPr txBox="1"/>
                <p:nvPr/>
              </p:nvSpPr>
              <p:spPr bwMode="auto">
                <a:xfrm>
                  <a:off x="5738612" y="1813264"/>
                  <a:ext cx="439906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A2</a:t>
                  </a:r>
                </a:p>
              </p:txBody>
            </p:sp>
            <p:sp>
              <p:nvSpPr>
                <p:cNvPr id="92" name="ZoneTexte 91"/>
                <p:cNvSpPr txBox="1"/>
                <p:nvPr/>
              </p:nvSpPr>
              <p:spPr bwMode="auto">
                <a:xfrm>
                  <a:off x="5731745" y="2149241"/>
                  <a:ext cx="439906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A3</a:t>
                  </a:r>
                </a:p>
              </p:txBody>
            </p:sp>
            <p:cxnSp>
              <p:nvCxnSpPr>
                <p:cNvPr id="104" name="Connecteur droit 103"/>
                <p:cNvCxnSpPr/>
                <p:nvPr/>
              </p:nvCxnSpPr>
              <p:spPr bwMode="auto">
                <a:xfrm rot="5400000">
                  <a:off x="6171936" y="596688"/>
                  <a:ext cx="214312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45" name="Rectangle 244"/>
            <p:cNvSpPr/>
            <p:nvPr/>
          </p:nvSpPr>
          <p:spPr bwMode="auto">
            <a:xfrm flipH="1">
              <a:off x="4441553" y="1515874"/>
              <a:ext cx="968378" cy="2484438"/>
            </a:xfrm>
            <a:prstGeom prst="rect">
              <a:avLst/>
            </a:prstGeom>
            <a:noFill/>
            <a:ln w="317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46" name="ZoneTexte 245"/>
            <p:cNvSpPr txBox="1"/>
            <p:nvPr/>
          </p:nvSpPr>
          <p:spPr bwMode="auto">
            <a:xfrm>
              <a:off x="4424249" y="1545449"/>
              <a:ext cx="439906" cy="31503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2100"/>
                </a:lnSpc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A0</a:t>
              </a:r>
            </a:p>
          </p:txBody>
        </p:sp>
        <p:sp>
          <p:nvSpPr>
            <p:cNvPr id="247" name="ZoneTexte 246"/>
            <p:cNvSpPr txBox="1"/>
            <p:nvPr/>
          </p:nvSpPr>
          <p:spPr bwMode="auto">
            <a:xfrm>
              <a:off x="4422766" y="1832066"/>
              <a:ext cx="439906" cy="31503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2100"/>
                </a:lnSpc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A1</a:t>
              </a:r>
            </a:p>
          </p:txBody>
        </p:sp>
        <p:sp>
          <p:nvSpPr>
            <p:cNvPr id="248" name="ZoneTexte 247"/>
            <p:cNvSpPr txBox="1"/>
            <p:nvPr/>
          </p:nvSpPr>
          <p:spPr bwMode="auto">
            <a:xfrm>
              <a:off x="4429632" y="2124293"/>
              <a:ext cx="439906" cy="31503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2100"/>
                </a:lnSpc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A2</a:t>
              </a:r>
            </a:p>
          </p:txBody>
        </p:sp>
        <p:sp>
          <p:nvSpPr>
            <p:cNvPr id="249" name="ZoneTexte 248"/>
            <p:cNvSpPr txBox="1"/>
            <p:nvPr/>
          </p:nvSpPr>
          <p:spPr bwMode="auto">
            <a:xfrm>
              <a:off x="4422766" y="2409101"/>
              <a:ext cx="439906" cy="31503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2100"/>
                </a:lnSpc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A3</a:t>
              </a:r>
            </a:p>
          </p:txBody>
        </p:sp>
        <p:cxnSp>
          <p:nvCxnSpPr>
            <p:cNvPr id="250" name="Connecteur droit 249"/>
            <p:cNvCxnSpPr/>
            <p:nvPr/>
          </p:nvCxnSpPr>
          <p:spPr bwMode="auto">
            <a:xfrm rot="5400000">
              <a:off x="4905899" y="1410305"/>
              <a:ext cx="214312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3" name="ZoneTexte 252"/>
            <p:cNvSpPr txBox="1"/>
            <p:nvPr/>
          </p:nvSpPr>
          <p:spPr bwMode="auto">
            <a:xfrm>
              <a:off x="4414272" y="2842352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B0</a:t>
              </a:r>
            </a:p>
          </p:txBody>
        </p:sp>
        <p:sp>
          <p:nvSpPr>
            <p:cNvPr id="254" name="ZoneTexte 253"/>
            <p:cNvSpPr txBox="1"/>
            <p:nvPr/>
          </p:nvSpPr>
          <p:spPr bwMode="auto">
            <a:xfrm>
              <a:off x="4412789" y="3154965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B1</a:t>
              </a:r>
            </a:p>
          </p:txBody>
        </p:sp>
        <p:sp>
          <p:nvSpPr>
            <p:cNvPr id="255" name="ZoneTexte 254"/>
            <p:cNvSpPr txBox="1"/>
            <p:nvPr/>
          </p:nvSpPr>
          <p:spPr bwMode="auto">
            <a:xfrm>
              <a:off x="4419656" y="3452450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B2</a:t>
              </a:r>
            </a:p>
          </p:txBody>
        </p:sp>
        <p:sp>
          <p:nvSpPr>
            <p:cNvPr id="256" name="ZoneTexte 255"/>
            <p:cNvSpPr txBox="1"/>
            <p:nvPr/>
          </p:nvSpPr>
          <p:spPr bwMode="auto">
            <a:xfrm>
              <a:off x="4422784" y="3726866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B3</a:t>
              </a:r>
            </a:p>
          </p:txBody>
        </p:sp>
        <p:sp>
          <p:nvSpPr>
            <p:cNvPr id="257" name="ZoneTexte 256"/>
            <p:cNvSpPr txBox="1"/>
            <p:nvPr/>
          </p:nvSpPr>
          <p:spPr bwMode="auto">
            <a:xfrm>
              <a:off x="5078588" y="2072639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S0</a:t>
              </a:r>
            </a:p>
          </p:txBody>
        </p:sp>
        <p:sp>
          <p:nvSpPr>
            <p:cNvPr id="258" name="ZoneTexte 257"/>
            <p:cNvSpPr txBox="1"/>
            <p:nvPr/>
          </p:nvSpPr>
          <p:spPr bwMode="auto">
            <a:xfrm>
              <a:off x="5077104" y="2420357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S1</a:t>
              </a:r>
            </a:p>
          </p:txBody>
        </p:sp>
        <p:sp>
          <p:nvSpPr>
            <p:cNvPr id="259" name="ZoneTexte 258"/>
            <p:cNvSpPr txBox="1"/>
            <p:nvPr/>
          </p:nvSpPr>
          <p:spPr bwMode="auto">
            <a:xfrm>
              <a:off x="5073976" y="2731399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S2</a:t>
              </a:r>
            </a:p>
          </p:txBody>
        </p:sp>
        <p:sp>
          <p:nvSpPr>
            <p:cNvPr id="260" name="ZoneTexte 259"/>
            <p:cNvSpPr txBox="1"/>
            <p:nvPr/>
          </p:nvSpPr>
          <p:spPr bwMode="auto">
            <a:xfrm>
              <a:off x="5067110" y="3047386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S3</a:t>
              </a:r>
            </a:p>
          </p:txBody>
        </p:sp>
        <p:sp>
          <p:nvSpPr>
            <p:cNvPr id="263" name="ZoneTexte 262"/>
            <p:cNvSpPr txBox="1"/>
            <p:nvPr/>
          </p:nvSpPr>
          <p:spPr bwMode="auto">
            <a:xfrm>
              <a:off x="4803495" y="1515465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C0</a:t>
              </a:r>
            </a:p>
          </p:txBody>
        </p:sp>
        <p:sp>
          <p:nvSpPr>
            <p:cNvPr id="266" name="ZoneTexte 265"/>
            <p:cNvSpPr txBox="1"/>
            <p:nvPr/>
          </p:nvSpPr>
          <p:spPr bwMode="auto">
            <a:xfrm>
              <a:off x="4815687" y="3710650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C3</a:t>
              </a:r>
            </a:p>
          </p:txBody>
        </p:sp>
        <p:cxnSp>
          <p:nvCxnSpPr>
            <p:cNvPr id="279" name="Connecteur droit 278"/>
            <p:cNvCxnSpPr/>
            <p:nvPr/>
          </p:nvCxnSpPr>
          <p:spPr bwMode="auto">
            <a:xfrm>
              <a:off x="1785657" y="2003236"/>
              <a:ext cx="2663834" cy="1588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5" name="Connecteur droit 284"/>
            <p:cNvCxnSpPr/>
            <p:nvPr/>
          </p:nvCxnSpPr>
          <p:spPr bwMode="auto">
            <a:xfrm>
              <a:off x="1809470" y="2306449"/>
              <a:ext cx="2643197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1" name="Connecteur droit 290"/>
            <p:cNvCxnSpPr/>
            <p:nvPr/>
          </p:nvCxnSpPr>
          <p:spPr bwMode="auto">
            <a:xfrm>
              <a:off x="1785657" y="2590611"/>
              <a:ext cx="2663834" cy="1588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4" name="Connecteur droit 273"/>
            <p:cNvCxnSpPr/>
            <p:nvPr/>
          </p:nvCxnSpPr>
          <p:spPr bwMode="auto">
            <a:xfrm>
              <a:off x="1792007" y="1703199"/>
              <a:ext cx="2652721" cy="1587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 bwMode="auto">
            <a:xfrm rot="16200000">
              <a:off x="4067696" y="2427892"/>
              <a:ext cx="107950" cy="32226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 rot="16200000">
              <a:off x="4070077" y="2142936"/>
              <a:ext cx="109537" cy="32226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 rot="16200000">
              <a:off x="4071664" y="1838136"/>
              <a:ext cx="106363" cy="32226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 rot="16200000">
              <a:off x="4070871" y="1542067"/>
              <a:ext cx="107950" cy="32226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323" name="Connecteur droit 322"/>
            <p:cNvCxnSpPr/>
            <p:nvPr/>
          </p:nvCxnSpPr>
          <p:spPr bwMode="auto">
            <a:xfrm>
              <a:off x="1785657" y="3287524"/>
              <a:ext cx="2663834" cy="1587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8" name="Connecteur droit 317"/>
            <p:cNvCxnSpPr/>
            <p:nvPr/>
          </p:nvCxnSpPr>
          <p:spPr bwMode="auto">
            <a:xfrm>
              <a:off x="1785657" y="3590736"/>
              <a:ext cx="2663834" cy="1588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3" name="Connecteur droit 312"/>
            <p:cNvCxnSpPr/>
            <p:nvPr/>
          </p:nvCxnSpPr>
          <p:spPr bwMode="auto">
            <a:xfrm>
              <a:off x="1785657" y="3876486"/>
              <a:ext cx="2663834" cy="1588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8" name="Connecteur droit 307"/>
            <p:cNvCxnSpPr/>
            <p:nvPr/>
          </p:nvCxnSpPr>
          <p:spPr bwMode="auto">
            <a:xfrm>
              <a:off x="1792007" y="2987486"/>
              <a:ext cx="2663834" cy="1588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03" name="Rectangle 302"/>
            <p:cNvSpPr/>
            <p:nvPr/>
          </p:nvSpPr>
          <p:spPr bwMode="auto">
            <a:xfrm rot="16200000">
              <a:off x="4067696" y="3723293"/>
              <a:ext cx="107950" cy="32226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 rot="16200000">
              <a:off x="4070077" y="3438337"/>
              <a:ext cx="109537" cy="32226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 rot="16200000">
              <a:off x="4070871" y="3123218"/>
              <a:ext cx="107950" cy="32226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 rot="16200000">
              <a:off x="4070871" y="2826355"/>
              <a:ext cx="107950" cy="32226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327" name="Connecteur droit 326"/>
            <p:cNvCxnSpPr/>
            <p:nvPr/>
          </p:nvCxnSpPr>
          <p:spPr bwMode="auto">
            <a:xfrm rot="5400000">
              <a:off x="4927330" y="4106674"/>
              <a:ext cx="214313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09" name="ZoneTexte 508"/>
            <p:cNvSpPr txBox="1"/>
            <p:nvPr/>
          </p:nvSpPr>
          <p:spPr bwMode="auto">
            <a:xfrm rot="5400000">
              <a:off x="4349910" y="2583682"/>
              <a:ext cx="1210284" cy="33747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600" dirty="0">
                  <a:solidFill>
                    <a:schemeClr val="tx1"/>
                  </a:solidFill>
                </a:rPr>
                <a:t>74LS83</a:t>
              </a:r>
            </a:p>
          </p:txBody>
        </p:sp>
        <p:grpSp>
          <p:nvGrpSpPr>
            <p:cNvPr id="20" name="Groupe 668"/>
            <p:cNvGrpSpPr>
              <a:grpSpLocks/>
            </p:cNvGrpSpPr>
            <p:nvPr/>
          </p:nvGrpSpPr>
          <p:grpSpPr bwMode="auto">
            <a:xfrm>
              <a:off x="1074455" y="1089025"/>
              <a:ext cx="854339" cy="2828166"/>
              <a:chOff x="214282" y="1100900"/>
              <a:chExt cx="854339" cy="2828166"/>
            </a:xfrm>
          </p:grpSpPr>
          <p:sp>
            <p:nvSpPr>
              <p:cNvPr id="99" name="ZoneTexte 98"/>
              <p:cNvSpPr txBox="1"/>
              <p:nvPr/>
            </p:nvSpPr>
            <p:spPr bwMode="auto">
              <a:xfrm>
                <a:off x="214282" y="1100900"/>
                <a:ext cx="854339" cy="33746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60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grpSp>
            <p:nvGrpSpPr>
              <p:cNvPr id="21" name="Groupe 277"/>
              <p:cNvGrpSpPr>
                <a:grpSpLocks/>
              </p:cNvGrpSpPr>
              <p:nvPr/>
            </p:nvGrpSpPr>
            <p:grpSpPr bwMode="auto">
              <a:xfrm>
                <a:off x="732873" y="1831260"/>
                <a:ext cx="279041" cy="225320"/>
                <a:chOff x="1357290" y="1857364"/>
                <a:chExt cx="296861" cy="239715"/>
              </a:xfrm>
            </p:grpSpPr>
            <p:sp>
              <p:nvSpPr>
                <p:cNvPr id="280" name="Ellipse 279"/>
                <p:cNvSpPr>
                  <a:spLocks noChangeAspect="1"/>
                </p:cNvSpPr>
                <p:nvPr/>
              </p:nvSpPr>
              <p:spPr bwMode="auto">
                <a:xfrm>
                  <a:off x="1563891" y="2003983"/>
                  <a:ext cx="91200" cy="9289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1" name="Ellipse 280"/>
                <p:cNvSpPr>
                  <a:spLocks noChangeAspect="1"/>
                </p:cNvSpPr>
                <p:nvPr/>
              </p:nvSpPr>
              <p:spPr bwMode="auto">
                <a:xfrm>
                  <a:off x="1357846" y="2003983"/>
                  <a:ext cx="92889" cy="9289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2" name="Rectangle avec flèche vers le haut 281"/>
                <p:cNvSpPr>
                  <a:spLocks/>
                </p:cNvSpPr>
                <p:nvPr/>
              </p:nvSpPr>
              <p:spPr bwMode="auto">
                <a:xfrm>
                  <a:off x="1371357" y="1857046"/>
                  <a:ext cx="268533" cy="92891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2" name="Groupe 283"/>
              <p:cNvGrpSpPr>
                <a:grpSpLocks/>
              </p:cNvGrpSpPr>
              <p:nvPr/>
            </p:nvGrpSpPr>
            <p:grpSpPr bwMode="auto">
              <a:xfrm>
                <a:off x="732873" y="2134568"/>
                <a:ext cx="279041" cy="225320"/>
                <a:chOff x="1357290" y="1857364"/>
                <a:chExt cx="296861" cy="239715"/>
              </a:xfrm>
            </p:grpSpPr>
            <p:sp>
              <p:nvSpPr>
                <p:cNvPr id="286" name="Ellipse 285"/>
                <p:cNvSpPr>
                  <a:spLocks noChangeAspect="1"/>
                </p:cNvSpPr>
                <p:nvPr/>
              </p:nvSpPr>
              <p:spPr bwMode="auto">
                <a:xfrm>
                  <a:off x="1563891" y="2003880"/>
                  <a:ext cx="91200" cy="92891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7" name="Ellipse 286"/>
                <p:cNvSpPr>
                  <a:spLocks noChangeAspect="1"/>
                </p:cNvSpPr>
                <p:nvPr/>
              </p:nvSpPr>
              <p:spPr bwMode="auto">
                <a:xfrm>
                  <a:off x="1357846" y="2003880"/>
                  <a:ext cx="92889" cy="92891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8" name="Rectangle avec flèche vers le haut 287"/>
                <p:cNvSpPr>
                  <a:spLocks/>
                </p:cNvSpPr>
                <p:nvPr/>
              </p:nvSpPr>
              <p:spPr bwMode="auto">
                <a:xfrm>
                  <a:off x="1371357" y="1856945"/>
                  <a:ext cx="268533" cy="92890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3" name="Groupe 289"/>
              <p:cNvGrpSpPr>
                <a:grpSpLocks/>
              </p:cNvGrpSpPr>
              <p:nvPr/>
            </p:nvGrpSpPr>
            <p:grpSpPr bwMode="auto">
              <a:xfrm>
                <a:off x="732873" y="2419377"/>
                <a:ext cx="279041" cy="225320"/>
                <a:chOff x="1357290" y="1857364"/>
                <a:chExt cx="296861" cy="239715"/>
              </a:xfrm>
            </p:grpSpPr>
            <p:sp>
              <p:nvSpPr>
                <p:cNvPr id="292" name="Ellipse 291"/>
                <p:cNvSpPr>
                  <a:spLocks noChangeAspect="1"/>
                </p:cNvSpPr>
                <p:nvPr/>
              </p:nvSpPr>
              <p:spPr bwMode="auto">
                <a:xfrm>
                  <a:off x="1563891" y="2003193"/>
                  <a:ext cx="91200" cy="9289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3" name="Ellipse 292"/>
                <p:cNvSpPr>
                  <a:spLocks noChangeAspect="1"/>
                </p:cNvSpPr>
                <p:nvPr/>
              </p:nvSpPr>
              <p:spPr bwMode="auto">
                <a:xfrm>
                  <a:off x="1357846" y="2003193"/>
                  <a:ext cx="92889" cy="9289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4" name="Rectangle avec flèche vers le haut 293"/>
                <p:cNvSpPr>
                  <a:spLocks/>
                </p:cNvSpPr>
                <p:nvPr/>
              </p:nvSpPr>
              <p:spPr bwMode="auto">
                <a:xfrm>
                  <a:off x="1371357" y="1856256"/>
                  <a:ext cx="268533" cy="92891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4" name="Groupe 274"/>
              <p:cNvGrpSpPr>
                <a:grpSpLocks/>
              </p:cNvGrpSpPr>
              <p:nvPr/>
            </p:nvGrpSpPr>
            <p:grpSpPr bwMode="auto">
              <a:xfrm>
                <a:off x="738647" y="1530684"/>
                <a:ext cx="279041" cy="225320"/>
                <a:chOff x="1357290" y="1857364"/>
                <a:chExt cx="296861" cy="239715"/>
              </a:xfrm>
            </p:grpSpPr>
            <p:sp>
              <p:nvSpPr>
                <p:cNvPr id="188" name="Ellipse 187"/>
                <p:cNvSpPr>
                  <a:spLocks noChangeAspect="1"/>
                </p:cNvSpPr>
                <p:nvPr/>
              </p:nvSpPr>
              <p:spPr bwMode="auto">
                <a:xfrm>
                  <a:off x="1564503" y="2004555"/>
                  <a:ext cx="91200" cy="92891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9" name="Ellipse 188"/>
                <p:cNvSpPr>
                  <a:spLocks noChangeAspect="1"/>
                </p:cNvSpPr>
                <p:nvPr/>
              </p:nvSpPr>
              <p:spPr bwMode="auto">
                <a:xfrm>
                  <a:off x="1358459" y="2004555"/>
                  <a:ext cx="92889" cy="92891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0" name="Rectangle avec flèche vers le haut 189"/>
                <p:cNvSpPr>
                  <a:spLocks/>
                </p:cNvSpPr>
                <p:nvPr/>
              </p:nvSpPr>
              <p:spPr bwMode="auto">
                <a:xfrm>
                  <a:off x="1371970" y="1857619"/>
                  <a:ext cx="268533" cy="92890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5" name="Groupe 321"/>
              <p:cNvGrpSpPr>
                <a:grpSpLocks/>
              </p:cNvGrpSpPr>
              <p:nvPr/>
            </p:nvGrpSpPr>
            <p:grpSpPr bwMode="auto">
              <a:xfrm>
                <a:off x="732873" y="3115630"/>
                <a:ext cx="279041" cy="225320"/>
                <a:chOff x="1357290" y="1857364"/>
                <a:chExt cx="296861" cy="239715"/>
              </a:xfrm>
            </p:grpSpPr>
            <p:sp>
              <p:nvSpPr>
                <p:cNvPr id="324" name="Ellipse 323"/>
                <p:cNvSpPr>
                  <a:spLocks noChangeAspect="1"/>
                </p:cNvSpPr>
                <p:nvPr/>
              </p:nvSpPr>
              <p:spPr bwMode="auto">
                <a:xfrm>
                  <a:off x="1563891" y="2003895"/>
                  <a:ext cx="91200" cy="92891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5" name="Ellipse 324"/>
                <p:cNvSpPr>
                  <a:spLocks noChangeAspect="1"/>
                </p:cNvSpPr>
                <p:nvPr/>
              </p:nvSpPr>
              <p:spPr bwMode="auto">
                <a:xfrm>
                  <a:off x="1357846" y="2003895"/>
                  <a:ext cx="92889" cy="92891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6" name="Rectangle avec flèche vers le haut 325"/>
                <p:cNvSpPr>
                  <a:spLocks/>
                </p:cNvSpPr>
                <p:nvPr/>
              </p:nvSpPr>
              <p:spPr bwMode="auto">
                <a:xfrm>
                  <a:off x="1371357" y="1856960"/>
                  <a:ext cx="268533" cy="92890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6" name="Groupe 316"/>
              <p:cNvGrpSpPr>
                <a:grpSpLocks/>
              </p:cNvGrpSpPr>
              <p:nvPr/>
            </p:nvGrpSpPr>
            <p:grpSpPr bwMode="auto">
              <a:xfrm>
                <a:off x="732873" y="3418938"/>
                <a:ext cx="279041" cy="225320"/>
                <a:chOff x="1357290" y="1857364"/>
                <a:chExt cx="296861" cy="239715"/>
              </a:xfrm>
            </p:grpSpPr>
            <p:sp>
              <p:nvSpPr>
                <p:cNvPr id="319" name="Ellipse 318"/>
                <p:cNvSpPr>
                  <a:spLocks noChangeAspect="1"/>
                </p:cNvSpPr>
                <p:nvPr/>
              </p:nvSpPr>
              <p:spPr bwMode="auto">
                <a:xfrm>
                  <a:off x="1563891" y="2022372"/>
                  <a:ext cx="91200" cy="92891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0" name="Ellipse 319"/>
                <p:cNvSpPr>
                  <a:spLocks noChangeAspect="1"/>
                </p:cNvSpPr>
                <p:nvPr/>
              </p:nvSpPr>
              <p:spPr bwMode="auto">
                <a:xfrm>
                  <a:off x="1357846" y="2022372"/>
                  <a:ext cx="92889" cy="92891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1" name="Rectangle avec flèche vers le haut 320"/>
                <p:cNvSpPr>
                  <a:spLocks/>
                </p:cNvSpPr>
                <p:nvPr/>
              </p:nvSpPr>
              <p:spPr bwMode="auto">
                <a:xfrm>
                  <a:off x="1371357" y="1875436"/>
                  <a:ext cx="268533" cy="92890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7" name="Groupe 311"/>
              <p:cNvGrpSpPr>
                <a:grpSpLocks/>
              </p:cNvGrpSpPr>
              <p:nvPr/>
            </p:nvGrpSpPr>
            <p:grpSpPr bwMode="auto">
              <a:xfrm>
                <a:off x="732873" y="3703746"/>
                <a:ext cx="279041" cy="225320"/>
                <a:chOff x="1357290" y="1857364"/>
                <a:chExt cx="296861" cy="239715"/>
              </a:xfrm>
            </p:grpSpPr>
            <p:sp>
              <p:nvSpPr>
                <p:cNvPr id="314" name="Ellipse 313"/>
                <p:cNvSpPr>
                  <a:spLocks noChangeAspect="1"/>
                </p:cNvSpPr>
                <p:nvPr/>
              </p:nvSpPr>
              <p:spPr bwMode="auto">
                <a:xfrm>
                  <a:off x="1563891" y="2004796"/>
                  <a:ext cx="91200" cy="9289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5" name="Ellipse 314"/>
                <p:cNvSpPr>
                  <a:spLocks noChangeAspect="1"/>
                </p:cNvSpPr>
                <p:nvPr/>
              </p:nvSpPr>
              <p:spPr bwMode="auto">
                <a:xfrm>
                  <a:off x="1357846" y="2004796"/>
                  <a:ext cx="92889" cy="9289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6" name="Rectangle avec flèche vers le haut 315"/>
                <p:cNvSpPr>
                  <a:spLocks/>
                </p:cNvSpPr>
                <p:nvPr/>
              </p:nvSpPr>
              <p:spPr bwMode="auto">
                <a:xfrm>
                  <a:off x="1371357" y="1857860"/>
                  <a:ext cx="268533" cy="92891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8" name="Groupe 306"/>
              <p:cNvGrpSpPr>
                <a:grpSpLocks/>
              </p:cNvGrpSpPr>
              <p:nvPr/>
            </p:nvGrpSpPr>
            <p:grpSpPr bwMode="auto">
              <a:xfrm>
                <a:off x="738647" y="2815054"/>
                <a:ext cx="279041" cy="225320"/>
                <a:chOff x="1357290" y="1857364"/>
                <a:chExt cx="296861" cy="239715"/>
              </a:xfrm>
            </p:grpSpPr>
            <p:sp>
              <p:nvSpPr>
                <p:cNvPr id="309" name="Ellipse 308"/>
                <p:cNvSpPr>
                  <a:spLocks noChangeAspect="1"/>
                </p:cNvSpPr>
                <p:nvPr/>
              </p:nvSpPr>
              <p:spPr bwMode="auto">
                <a:xfrm>
                  <a:off x="1564503" y="2004469"/>
                  <a:ext cx="91200" cy="9289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0" name="Ellipse 309"/>
                <p:cNvSpPr>
                  <a:spLocks noChangeAspect="1"/>
                </p:cNvSpPr>
                <p:nvPr/>
              </p:nvSpPr>
              <p:spPr bwMode="auto">
                <a:xfrm>
                  <a:off x="1358459" y="2004469"/>
                  <a:ext cx="92889" cy="9289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1" name="Rectangle avec flèche vers le haut 310"/>
                <p:cNvSpPr>
                  <a:spLocks/>
                </p:cNvSpPr>
                <p:nvPr/>
              </p:nvSpPr>
              <p:spPr bwMode="auto">
                <a:xfrm>
                  <a:off x="1371970" y="1857532"/>
                  <a:ext cx="268533" cy="92891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29" name="Connecteur droit 328"/>
              <p:cNvCxnSpPr/>
              <p:nvPr/>
            </p:nvCxnSpPr>
            <p:spPr bwMode="auto">
              <a:xfrm rot="10800000" flipV="1">
                <a:off x="465108" y="1716661"/>
                <a:ext cx="273051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0" name="Connecteur droit 329"/>
              <p:cNvCxnSpPr/>
              <p:nvPr/>
            </p:nvCxnSpPr>
            <p:spPr bwMode="auto">
              <a:xfrm rot="10800000" flipV="1">
                <a:off x="458758" y="2024636"/>
                <a:ext cx="273051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1" name="Connecteur droit 330"/>
              <p:cNvCxnSpPr/>
              <p:nvPr/>
            </p:nvCxnSpPr>
            <p:spPr bwMode="auto">
              <a:xfrm rot="10800000" flipV="1">
                <a:off x="465108" y="2319911"/>
                <a:ext cx="273051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2" name="Connecteur droit 331"/>
              <p:cNvCxnSpPr/>
              <p:nvPr/>
            </p:nvCxnSpPr>
            <p:spPr bwMode="auto">
              <a:xfrm rot="10800000" flipV="1">
                <a:off x="465108" y="2597725"/>
                <a:ext cx="273051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5" name="Connecteur droit 334"/>
              <p:cNvCxnSpPr/>
              <p:nvPr/>
            </p:nvCxnSpPr>
            <p:spPr bwMode="auto">
              <a:xfrm rot="10800000" flipV="1">
                <a:off x="469870" y="2991425"/>
                <a:ext cx="274639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6" name="Connecteur droit 335"/>
              <p:cNvCxnSpPr/>
              <p:nvPr/>
            </p:nvCxnSpPr>
            <p:spPr bwMode="auto">
              <a:xfrm rot="10800000" flipV="1">
                <a:off x="463520" y="3300987"/>
                <a:ext cx="274639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7" name="Connecteur droit 336"/>
              <p:cNvCxnSpPr/>
              <p:nvPr/>
            </p:nvCxnSpPr>
            <p:spPr bwMode="auto">
              <a:xfrm rot="10800000" flipV="1">
                <a:off x="469870" y="3596262"/>
                <a:ext cx="274639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0" name="Connecteur droit 339"/>
              <p:cNvCxnSpPr/>
              <p:nvPr/>
            </p:nvCxnSpPr>
            <p:spPr bwMode="auto">
              <a:xfrm rot="5400000">
                <a:off x="-777906" y="2635825"/>
                <a:ext cx="2484438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8" name="Connecteur droit 337"/>
              <p:cNvCxnSpPr/>
              <p:nvPr/>
            </p:nvCxnSpPr>
            <p:spPr bwMode="auto">
              <a:xfrm rot="10800000" flipV="1">
                <a:off x="469870" y="3882012"/>
                <a:ext cx="274639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e 593"/>
            <p:cNvGrpSpPr>
              <a:grpSpLocks/>
            </p:cNvGrpSpPr>
            <p:nvPr/>
          </p:nvGrpSpPr>
          <p:grpSpPr bwMode="auto">
            <a:xfrm rot="5400000">
              <a:off x="1256792" y="3862502"/>
              <a:ext cx="4084033" cy="2328863"/>
              <a:chOff x="175741" y="3000372"/>
              <a:chExt cx="4084033" cy="2328863"/>
            </a:xfrm>
          </p:grpSpPr>
          <p:cxnSp>
            <p:nvCxnSpPr>
              <p:cNvPr id="590" name="Connecteur droit 589"/>
              <p:cNvCxnSpPr/>
              <p:nvPr/>
            </p:nvCxnSpPr>
            <p:spPr bwMode="auto">
              <a:xfrm>
                <a:off x="2653224" y="3999962"/>
                <a:ext cx="612775" cy="1587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91" name="Rectangle 590"/>
              <p:cNvSpPr/>
              <p:nvPr/>
            </p:nvSpPr>
            <p:spPr bwMode="auto">
              <a:xfrm rot="5400000">
                <a:off x="2893730" y="3816606"/>
                <a:ext cx="107950" cy="322262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8" name="Connecteur droit 587"/>
              <p:cNvCxnSpPr/>
              <p:nvPr/>
            </p:nvCxnSpPr>
            <p:spPr bwMode="auto">
              <a:xfrm>
                <a:off x="2659575" y="4226975"/>
                <a:ext cx="611187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9" name="Rectangle 588"/>
              <p:cNvSpPr/>
              <p:nvPr/>
            </p:nvSpPr>
            <p:spPr bwMode="auto">
              <a:xfrm rot="5400000">
                <a:off x="2893730" y="4043619"/>
                <a:ext cx="107950" cy="322262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6" name="Connecteur droit 585"/>
              <p:cNvCxnSpPr/>
              <p:nvPr/>
            </p:nvCxnSpPr>
            <p:spPr bwMode="auto">
              <a:xfrm>
                <a:off x="2662749" y="4412713"/>
                <a:ext cx="612775" cy="1587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7" name="Rectangle 586"/>
              <p:cNvSpPr/>
              <p:nvPr/>
            </p:nvSpPr>
            <p:spPr bwMode="auto">
              <a:xfrm rot="5400000">
                <a:off x="2895317" y="4235707"/>
                <a:ext cx="107950" cy="322263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4" name="Connecteur droit 583"/>
              <p:cNvCxnSpPr/>
              <p:nvPr/>
            </p:nvCxnSpPr>
            <p:spPr bwMode="auto">
              <a:xfrm>
                <a:off x="2662749" y="4603214"/>
                <a:ext cx="612775" cy="1587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5" name="Rectangle 584"/>
              <p:cNvSpPr/>
              <p:nvPr/>
            </p:nvSpPr>
            <p:spPr bwMode="auto">
              <a:xfrm rot="5400000">
                <a:off x="2894523" y="4450813"/>
                <a:ext cx="109538" cy="322263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2" name="Connecteur droit 581"/>
              <p:cNvCxnSpPr/>
              <p:nvPr/>
            </p:nvCxnSpPr>
            <p:spPr bwMode="auto">
              <a:xfrm>
                <a:off x="2653225" y="4817527"/>
                <a:ext cx="612775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3" name="Rectangle 582"/>
              <p:cNvSpPr/>
              <p:nvPr/>
            </p:nvSpPr>
            <p:spPr bwMode="auto">
              <a:xfrm rot="5400000">
                <a:off x="2894524" y="4644490"/>
                <a:ext cx="106362" cy="322262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0" name="Connecteur droit 579"/>
              <p:cNvCxnSpPr/>
              <p:nvPr/>
            </p:nvCxnSpPr>
            <p:spPr bwMode="auto">
              <a:xfrm>
                <a:off x="2670686" y="5006440"/>
                <a:ext cx="612775" cy="1587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1" name="Rectangle 580"/>
              <p:cNvSpPr/>
              <p:nvPr/>
            </p:nvSpPr>
            <p:spPr bwMode="auto">
              <a:xfrm rot="5400000">
                <a:off x="2893730" y="4821496"/>
                <a:ext cx="107950" cy="322262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78" name="Connecteur droit 577"/>
              <p:cNvCxnSpPr/>
              <p:nvPr/>
            </p:nvCxnSpPr>
            <p:spPr bwMode="auto">
              <a:xfrm>
                <a:off x="2662750" y="3807874"/>
                <a:ext cx="612775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79" name="Rectangle 578"/>
              <p:cNvSpPr/>
              <p:nvPr/>
            </p:nvSpPr>
            <p:spPr bwMode="auto">
              <a:xfrm rot="5400000">
                <a:off x="2895317" y="3624517"/>
                <a:ext cx="107950" cy="322263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529" name="ZoneTexte 528"/>
              <p:cNvSpPr txBox="1"/>
              <p:nvPr/>
            </p:nvSpPr>
            <p:spPr bwMode="auto">
              <a:xfrm>
                <a:off x="1626832" y="3498834"/>
                <a:ext cx="1210313" cy="33746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600" dirty="0">
                    <a:solidFill>
                      <a:schemeClr val="tx1"/>
                    </a:solidFill>
                  </a:rPr>
                  <a:t>74LS47</a:t>
                </a:r>
              </a:p>
            </p:txBody>
          </p:sp>
          <p:sp>
            <p:nvSpPr>
              <p:cNvPr id="530" name="ZoneTexte 529"/>
              <p:cNvSpPr txBox="1"/>
              <p:nvPr/>
            </p:nvSpPr>
            <p:spPr bwMode="auto">
              <a:xfrm>
                <a:off x="1808417" y="3000372"/>
                <a:ext cx="854339" cy="306789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40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grpSp>
            <p:nvGrpSpPr>
              <p:cNvPr id="30" name="Groupe 591"/>
              <p:cNvGrpSpPr>
                <a:grpSpLocks/>
              </p:cNvGrpSpPr>
              <p:nvPr/>
            </p:nvGrpSpPr>
            <p:grpSpPr bwMode="auto">
              <a:xfrm>
                <a:off x="3222629" y="3000372"/>
                <a:ext cx="1037145" cy="2328863"/>
                <a:chOff x="3478887" y="3000372"/>
                <a:chExt cx="1037145" cy="2328863"/>
              </a:xfrm>
            </p:grpSpPr>
            <p:sp>
              <p:nvSpPr>
                <p:cNvPr id="519" name="Rectangle 518"/>
                <p:cNvSpPr/>
                <p:nvPr/>
              </p:nvSpPr>
              <p:spPr bwMode="auto">
                <a:xfrm flipH="1">
                  <a:off x="3528607" y="3498311"/>
                  <a:ext cx="987425" cy="1830393"/>
                </a:xfrm>
                <a:prstGeom prst="rect">
                  <a:avLst/>
                </a:prstGeom>
                <a:noFill/>
                <a:ln w="317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71" name="ZoneTexte 570"/>
                <p:cNvSpPr txBox="1"/>
                <p:nvPr/>
              </p:nvSpPr>
              <p:spPr bwMode="auto">
                <a:xfrm flipH="1">
                  <a:off x="3478887" y="3625400"/>
                  <a:ext cx="254328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572" name="ZoneTexte 571"/>
                <p:cNvSpPr txBox="1"/>
                <p:nvPr/>
              </p:nvSpPr>
              <p:spPr bwMode="auto">
                <a:xfrm flipH="1">
                  <a:off x="3478887" y="3828725"/>
                  <a:ext cx="254328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573" name="ZoneTexte 572"/>
                <p:cNvSpPr txBox="1"/>
                <p:nvPr/>
              </p:nvSpPr>
              <p:spPr bwMode="auto">
                <a:xfrm flipH="1">
                  <a:off x="3478887" y="4023932"/>
                  <a:ext cx="254328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574" name="ZoneTexte 573"/>
                <p:cNvSpPr txBox="1"/>
                <p:nvPr/>
              </p:nvSpPr>
              <p:spPr bwMode="auto">
                <a:xfrm flipH="1">
                  <a:off x="3478887" y="4235800"/>
                  <a:ext cx="254328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575" name="ZoneTexte 574"/>
                <p:cNvSpPr txBox="1"/>
                <p:nvPr/>
              </p:nvSpPr>
              <p:spPr bwMode="auto">
                <a:xfrm flipH="1">
                  <a:off x="3478887" y="4431007"/>
                  <a:ext cx="254328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e</a:t>
                  </a:r>
                </a:p>
              </p:txBody>
            </p:sp>
            <p:sp>
              <p:nvSpPr>
                <p:cNvPr id="576" name="ZoneTexte 575"/>
                <p:cNvSpPr txBox="1"/>
                <p:nvPr/>
              </p:nvSpPr>
              <p:spPr bwMode="auto">
                <a:xfrm flipH="1">
                  <a:off x="3478887" y="4634332"/>
                  <a:ext cx="254328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f</a:t>
                  </a:r>
                </a:p>
              </p:txBody>
            </p:sp>
            <p:sp>
              <p:nvSpPr>
                <p:cNvPr id="577" name="ZoneTexte 576"/>
                <p:cNvSpPr txBox="1"/>
                <p:nvPr/>
              </p:nvSpPr>
              <p:spPr bwMode="auto">
                <a:xfrm flipH="1">
                  <a:off x="3478887" y="4829538"/>
                  <a:ext cx="254328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g</a:t>
                  </a:r>
                </a:p>
              </p:txBody>
            </p:sp>
            <p:grpSp>
              <p:nvGrpSpPr>
                <p:cNvPr id="31" name="Groupe 62"/>
                <p:cNvGrpSpPr>
                  <a:grpSpLocks noChangeAspect="1"/>
                </p:cNvGrpSpPr>
                <p:nvPr/>
              </p:nvGrpSpPr>
              <p:grpSpPr bwMode="auto">
                <a:xfrm>
                  <a:off x="3816441" y="3811115"/>
                  <a:ext cx="557904" cy="1112414"/>
                  <a:chOff x="7783717" y="4500570"/>
                  <a:chExt cx="670193" cy="1336056"/>
                </a:xfrm>
                <a:solidFill>
                  <a:schemeClr val="accent1"/>
                </a:solidFill>
              </p:grpSpPr>
              <p:sp>
                <p:nvSpPr>
                  <p:cNvPr id="560" name="Rectangle 559"/>
                  <p:cNvSpPr/>
                  <p:nvPr/>
                </p:nvSpPr>
                <p:spPr bwMode="auto">
                  <a:xfrm>
                    <a:off x="7858148" y="5132879"/>
                    <a:ext cx="500066" cy="71438"/>
                  </a:xfrm>
                  <a:prstGeom prst="rect">
                    <a:avLst/>
                  </a:prstGeom>
                  <a:ln w="57150"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32" name="Groupe 64"/>
                  <p:cNvGrpSpPr/>
                  <p:nvPr/>
                </p:nvGrpSpPr>
                <p:grpSpPr>
                  <a:xfrm>
                    <a:off x="7783717" y="4500570"/>
                    <a:ext cx="667200" cy="603403"/>
                    <a:chOff x="7783717" y="4500570"/>
                    <a:chExt cx="667200" cy="603403"/>
                  </a:xfrm>
                  <a:grpFill/>
                </p:grpSpPr>
                <p:sp>
                  <p:nvSpPr>
                    <p:cNvPr id="567" name="Rectangle 566"/>
                    <p:cNvSpPr/>
                    <p:nvPr/>
                  </p:nvSpPr>
                  <p:spPr bwMode="auto">
                    <a:xfrm>
                      <a:off x="7858148" y="4500570"/>
                      <a:ext cx="500066" cy="71438"/>
                    </a:xfrm>
                    <a:prstGeom prst="rect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33" name="Groupe 71"/>
                    <p:cNvGrpSpPr/>
                    <p:nvPr/>
                  </p:nvGrpSpPr>
                  <p:grpSpPr>
                    <a:xfrm>
                      <a:off x="7783717" y="4600914"/>
                      <a:ext cx="667200" cy="503059"/>
                      <a:chOff x="7783717" y="4600914"/>
                      <a:chExt cx="667200" cy="503059"/>
                    </a:xfrm>
                    <a:grpFill/>
                  </p:grpSpPr>
                  <p:sp>
                    <p:nvSpPr>
                      <p:cNvPr id="569" name="Rectangle 568"/>
                      <p:cNvSpPr/>
                      <p:nvPr/>
                    </p:nvSpPr>
                    <p:spPr bwMode="auto">
                      <a:xfrm rot="5400000">
                        <a:off x="7569403" y="4818221"/>
                        <a:ext cx="500066" cy="71438"/>
                      </a:xfrm>
                      <a:prstGeom prst="rect">
                        <a:avLst/>
                      </a:prstGeom>
                      <a:ln w="57150"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1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70" name="Rectangle 569"/>
                      <p:cNvSpPr/>
                      <p:nvPr/>
                    </p:nvSpPr>
                    <p:spPr bwMode="auto">
                      <a:xfrm rot="5400000">
                        <a:off x="8165165" y="4815228"/>
                        <a:ext cx="500066" cy="71438"/>
                      </a:xfrm>
                      <a:prstGeom prst="rect">
                        <a:avLst/>
                      </a:prstGeom>
                      <a:ln w="57150"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2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34" name="Groupe 65"/>
                  <p:cNvGrpSpPr/>
                  <p:nvPr/>
                </p:nvGrpSpPr>
                <p:grpSpPr>
                  <a:xfrm rot="10800000">
                    <a:off x="7786710" y="5233223"/>
                    <a:ext cx="667200" cy="603403"/>
                    <a:chOff x="7783717" y="4500570"/>
                    <a:chExt cx="667200" cy="603403"/>
                  </a:xfrm>
                  <a:grpFill/>
                </p:grpSpPr>
                <p:sp>
                  <p:nvSpPr>
                    <p:cNvPr id="563" name="Rectangle 562"/>
                    <p:cNvSpPr/>
                    <p:nvPr/>
                  </p:nvSpPr>
                  <p:spPr bwMode="auto">
                    <a:xfrm>
                      <a:off x="7858148" y="4500570"/>
                      <a:ext cx="500066" cy="71438"/>
                    </a:xfrm>
                    <a:prstGeom prst="rect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35" name="Groupe 67"/>
                    <p:cNvGrpSpPr/>
                    <p:nvPr/>
                  </p:nvGrpSpPr>
                  <p:grpSpPr>
                    <a:xfrm>
                      <a:off x="7783717" y="4600914"/>
                      <a:ext cx="667200" cy="503059"/>
                      <a:chOff x="7783717" y="4600914"/>
                      <a:chExt cx="667200" cy="503059"/>
                    </a:xfrm>
                    <a:grpFill/>
                  </p:grpSpPr>
                  <p:sp>
                    <p:nvSpPr>
                      <p:cNvPr id="565" name="Rectangle 564"/>
                      <p:cNvSpPr/>
                      <p:nvPr/>
                    </p:nvSpPr>
                    <p:spPr bwMode="auto">
                      <a:xfrm rot="5400000">
                        <a:off x="7569403" y="4818221"/>
                        <a:ext cx="500066" cy="71438"/>
                      </a:xfrm>
                      <a:prstGeom prst="rect">
                        <a:avLst/>
                      </a:prstGeom>
                      <a:ln w="57150"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1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66" name="Rectangle 565"/>
                      <p:cNvSpPr/>
                      <p:nvPr/>
                    </p:nvSpPr>
                    <p:spPr bwMode="auto">
                      <a:xfrm rot="5400000">
                        <a:off x="8165165" y="4815228"/>
                        <a:ext cx="500066" cy="71438"/>
                      </a:xfrm>
                      <a:prstGeom prst="rect">
                        <a:avLst/>
                      </a:prstGeom>
                      <a:ln w="57150"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2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sp>
              <p:nvSpPr>
                <p:cNvPr id="522" name="ZoneTexte 521"/>
                <p:cNvSpPr txBox="1"/>
                <p:nvPr/>
              </p:nvSpPr>
              <p:spPr bwMode="auto">
                <a:xfrm flipH="1">
                  <a:off x="3936974" y="3562751"/>
                  <a:ext cx="254328" cy="276110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200" b="0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523" name="ZoneTexte 522"/>
                <p:cNvSpPr txBox="1"/>
                <p:nvPr/>
              </p:nvSpPr>
              <p:spPr bwMode="auto">
                <a:xfrm flipH="1">
                  <a:off x="4086654" y="3926086"/>
                  <a:ext cx="254328" cy="276110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200" b="0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524" name="ZoneTexte 523"/>
                <p:cNvSpPr txBox="1"/>
                <p:nvPr/>
              </p:nvSpPr>
              <p:spPr bwMode="auto">
                <a:xfrm flipH="1">
                  <a:off x="4093944" y="4446422"/>
                  <a:ext cx="254328" cy="276110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200" b="0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525" name="ZoneTexte 524"/>
                <p:cNvSpPr txBox="1"/>
                <p:nvPr/>
              </p:nvSpPr>
              <p:spPr bwMode="auto">
                <a:xfrm flipH="1">
                  <a:off x="3966134" y="4630881"/>
                  <a:ext cx="254328" cy="276110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200" b="0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526" name="ZoneTexte 525"/>
                <p:cNvSpPr txBox="1"/>
                <p:nvPr/>
              </p:nvSpPr>
              <p:spPr bwMode="auto">
                <a:xfrm flipH="1">
                  <a:off x="3829329" y="4437424"/>
                  <a:ext cx="254328" cy="276110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200" b="0" dirty="0">
                      <a:solidFill>
                        <a:schemeClr val="tx1"/>
                      </a:solidFill>
                    </a:rPr>
                    <a:t>e</a:t>
                  </a:r>
                </a:p>
              </p:txBody>
            </p:sp>
            <p:sp>
              <p:nvSpPr>
                <p:cNvPr id="527" name="ZoneTexte 526"/>
                <p:cNvSpPr txBox="1"/>
                <p:nvPr/>
              </p:nvSpPr>
              <p:spPr bwMode="auto">
                <a:xfrm flipH="1">
                  <a:off x="3829329" y="3940669"/>
                  <a:ext cx="254328" cy="276110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200" b="0" dirty="0">
                      <a:solidFill>
                        <a:schemeClr val="tx1"/>
                      </a:solidFill>
                    </a:rPr>
                    <a:t>f</a:t>
                  </a:r>
                </a:p>
              </p:txBody>
            </p:sp>
            <p:sp>
              <p:nvSpPr>
                <p:cNvPr id="528" name="ZoneTexte 527"/>
                <p:cNvSpPr txBox="1"/>
                <p:nvPr/>
              </p:nvSpPr>
              <p:spPr bwMode="auto">
                <a:xfrm flipH="1">
                  <a:off x="3944264" y="4068503"/>
                  <a:ext cx="254328" cy="276110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200" b="0" dirty="0">
                      <a:solidFill>
                        <a:schemeClr val="tx1"/>
                      </a:solidFill>
                    </a:rPr>
                    <a:t>g</a:t>
                  </a:r>
                </a:p>
              </p:txBody>
            </p:sp>
            <p:sp>
              <p:nvSpPr>
                <p:cNvPr id="531" name="ZoneTexte 530"/>
                <p:cNvSpPr txBox="1"/>
                <p:nvPr/>
              </p:nvSpPr>
              <p:spPr bwMode="auto">
                <a:xfrm>
                  <a:off x="3659484" y="3000372"/>
                  <a:ext cx="854339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+5V</a:t>
                  </a:r>
                </a:p>
              </p:txBody>
            </p:sp>
            <p:cxnSp>
              <p:nvCxnSpPr>
                <p:cNvPr id="532" name="Connecteur droit 531"/>
                <p:cNvCxnSpPr/>
                <p:nvPr/>
              </p:nvCxnSpPr>
              <p:spPr bwMode="auto">
                <a:xfrm rot="5400000">
                  <a:off x="3864362" y="3381629"/>
                  <a:ext cx="214314" cy="0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e 532"/>
              <p:cNvGrpSpPr>
                <a:grpSpLocks/>
              </p:cNvGrpSpPr>
              <p:nvPr/>
            </p:nvGrpSpPr>
            <p:grpSpPr bwMode="auto">
              <a:xfrm>
                <a:off x="175741" y="3275010"/>
                <a:ext cx="2495624" cy="2054225"/>
                <a:chOff x="4362406" y="490519"/>
                <a:chExt cx="2495624" cy="2054225"/>
              </a:xfrm>
            </p:grpSpPr>
            <p:cxnSp>
              <p:nvCxnSpPr>
                <p:cNvPr id="534" name="Connecteur droit 533"/>
                <p:cNvCxnSpPr/>
                <p:nvPr/>
              </p:nvCxnSpPr>
              <p:spPr bwMode="auto">
                <a:xfrm>
                  <a:off x="4361800" y="1336121"/>
                  <a:ext cx="1417639" cy="1587"/>
                </a:xfrm>
                <a:prstGeom prst="line">
                  <a:avLst/>
                </a:prstGeom>
                <a:ln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5" name="Connecteur droit 534"/>
                <p:cNvCxnSpPr/>
                <p:nvPr/>
              </p:nvCxnSpPr>
              <p:spPr bwMode="auto">
                <a:xfrm>
                  <a:off x="4660251" y="1693310"/>
                  <a:ext cx="1130300" cy="1588"/>
                </a:xfrm>
                <a:prstGeom prst="line">
                  <a:avLst/>
                </a:prstGeom>
                <a:ln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6" name="Connecteur droit 535"/>
                <p:cNvCxnSpPr/>
                <p:nvPr/>
              </p:nvCxnSpPr>
              <p:spPr bwMode="auto">
                <a:xfrm>
                  <a:off x="4968226" y="2013986"/>
                  <a:ext cx="817563" cy="1588"/>
                </a:xfrm>
                <a:prstGeom prst="line">
                  <a:avLst/>
                </a:prstGeom>
                <a:ln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7" name="Connecteur droit 536"/>
                <p:cNvCxnSpPr/>
                <p:nvPr/>
              </p:nvCxnSpPr>
              <p:spPr bwMode="auto">
                <a:xfrm>
                  <a:off x="5250801" y="2329900"/>
                  <a:ext cx="531813" cy="1587"/>
                </a:xfrm>
                <a:prstGeom prst="line">
                  <a:avLst/>
                </a:prstGeom>
                <a:ln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38" name="Rectangle 537"/>
                <p:cNvSpPr/>
                <p:nvPr/>
              </p:nvSpPr>
              <p:spPr bwMode="auto">
                <a:xfrm flipH="1">
                  <a:off x="5781026" y="713819"/>
                  <a:ext cx="981075" cy="1830393"/>
                </a:xfrm>
                <a:prstGeom prst="rect">
                  <a:avLst/>
                </a:prstGeom>
                <a:noFill/>
                <a:ln w="317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37" name="Groupe 193"/>
                <p:cNvGrpSpPr>
                  <a:grpSpLocks/>
                </p:cNvGrpSpPr>
                <p:nvPr/>
              </p:nvGrpSpPr>
              <p:grpSpPr bwMode="auto">
                <a:xfrm>
                  <a:off x="6516384" y="889995"/>
                  <a:ext cx="341646" cy="1510926"/>
                  <a:chOff x="6309521" y="4391036"/>
                  <a:chExt cx="342812" cy="1515791"/>
                </a:xfrm>
              </p:grpSpPr>
              <p:grpSp>
                <p:nvGrpSpPr>
                  <p:cNvPr id="38" name="Groupe 17"/>
                  <p:cNvGrpSpPr>
                    <a:grpSpLocks/>
                  </p:cNvGrpSpPr>
                  <p:nvPr/>
                </p:nvGrpSpPr>
                <p:grpSpPr bwMode="auto">
                  <a:xfrm flipH="1">
                    <a:off x="6309521" y="4391036"/>
                    <a:ext cx="255196" cy="1515791"/>
                    <a:chOff x="2143108" y="4214818"/>
                    <a:chExt cx="288000" cy="1842509"/>
                  </a:xfrm>
                </p:grpSpPr>
                <p:sp>
                  <p:nvSpPr>
                    <p:cNvPr id="553" name="ZoneTexte 552"/>
                    <p:cNvSpPr txBox="1"/>
                    <p:nvPr/>
                  </p:nvSpPr>
                  <p:spPr>
                    <a:xfrm>
                      <a:off x="2143108" y="4214818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554" name="ZoneTexte 553"/>
                    <p:cNvSpPr txBox="1"/>
                    <p:nvPr/>
                  </p:nvSpPr>
                  <p:spPr>
                    <a:xfrm>
                      <a:off x="2143108" y="4462764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555" name="ZoneTexte 554"/>
                    <p:cNvSpPr txBox="1"/>
                    <p:nvPr/>
                  </p:nvSpPr>
                  <p:spPr>
                    <a:xfrm>
                      <a:off x="2143108" y="4700810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556" name="ZoneTexte 555"/>
                    <p:cNvSpPr txBox="1"/>
                    <p:nvPr/>
                  </p:nvSpPr>
                  <p:spPr>
                    <a:xfrm>
                      <a:off x="2143108" y="4959174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557" name="ZoneTexte 556"/>
                    <p:cNvSpPr txBox="1"/>
                    <p:nvPr/>
                  </p:nvSpPr>
                  <p:spPr>
                    <a:xfrm>
                      <a:off x="2143108" y="5197220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558" name="ZoneTexte 557"/>
                    <p:cNvSpPr txBox="1"/>
                    <p:nvPr/>
                  </p:nvSpPr>
                  <p:spPr>
                    <a:xfrm>
                      <a:off x="2143108" y="5445166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559" name="ZoneTexte 558"/>
                    <p:cNvSpPr txBox="1"/>
                    <p:nvPr/>
                  </p:nvSpPr>
                  <p:spPr>
                    <a:xfrm>
                      <a:off x="2143108" y="5683211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</p:grpSp>
              <p:sp>
                <p:nvSpPr>
                  <p:cNvPr id="546" name="Ellipse 545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2006" y="4473889"/>
                    <a:ext cx="71682" cy="73260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7" name="Ellipse 546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3600" y="4684116"/>
                    <a:ext cx="78052" cy="71668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8" name="Ellipse 547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5192" y="4915045"/>
                    <a:ext cx="76460" cy="68482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9" name="Ellipse 548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2006" y="5079084"/>
                    <a:ext cx="78053" cy="70075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0" name="Ellipse 549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5192" y="5289309"/>
                    <a:ext cx="76460" cy="68483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1" name="Ellipse 55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0414" y="5474053"/>
                    <a:ext cx="74867" cy="70075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2" name="Ellipse 55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7228" y="5671538"/>
                    <a:ext cx="76460" cy="71668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540" name="ZoneTexte 539"/>
                <p:cNvSpPr txBox="1"/>
                <p:nvPr/>
              </p:nvSpPr>
              <p:spPr bwMode="auto">
                <a:xfrm>
                  <a:off x="5733228" y="1184488"/>
                  <a:ext cx="439906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B0</a:t>
                  </a:r>
                </a:p>
              </p:txBody>
            </p:sp>
            <p:sp>
              <p:nvSpPr>
                <p:cNvPr id="541" name="ZoneTexte 540"/>
                <p:cNvSpPr txBox="1"/>
                <p:nvPr/>
              </p:nvSpPr>
              <p:spPr bwMode="auto">
                <a:xfrm>
                  <a:off x="5731745" y="1512217"/>
                  <a:ext cx="439906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B1</a:t>
                  </a:r>
                </a:p>
              </p:txBody>
            </p:sp>
            <p:sp>
              <p:nvSpPr>
                <p:cNvPr id="542" name="ZoneTexte 541"/>
                <p:cNvSpPr txBox="1"/>
                <p:nvPr/>
              </p:nvSpPr>
              <p:spPr bwMode="auto">
                <a:xfrm>
                  <a:off x="5738612" y="1813264"/>
                  <a:ext cx="439906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B2</a:t>
                  </a:r>
                </a:p>
              </p:txBody>
            </p:sp>
            <p:sp>
              <p:nvSpPr>
                <p:cNvPr id="543" name="ZoneTexte 542"/>
                <p:cNvSpPr txBox="1"/>
                <p:nvPr/>
              </p:nvSpPr>
              <p:spPr bwMode="auto">
                <a:xfrm>
                  <a:off x="5731745" y="2149241"/>
                  <a:ext cx="439906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B3</a:t>
                  </a:r>
                </a:p>
              </p:txBody>
            </p:sp>
            <p:cxnSp>
              <p:nvCxnSpPr>
                <p:cNvPr id="544" name="Connecteur droit 543"/>
                <p:cNvCxnSpPr/>
                <p:nvPr/>
              </p:nvCxnSpPr>
              <p:spPr bwMode="auto">
                <a:xfrm rot="5400000">
                  <a:off x="6171551" y="596344"/>
                  <a:ext cx="214314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10" name="ZoneTexte 609"/>
            <p:cNvSpPr txBox="1"/>
            <p:nvPr/>
          </p:nvSpPr>
          <p:spPr bwMode="auto">
            <a:xfrm rot="5400000">
              <a:off x="3200361" y="628601"/>
              <a:ext cx="1210313" cy="389956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600" dirty="0">
                  <a:solidFill>
                    <a:schemeClr val="tx1"/>
                  </a:solidFill>
                </a:rPr>
                <a:t>74LS47</a:t>
              </a:r>
            </a:p>
          </p:txBody>
        </p:sp>
        <p:grpSp>
          <p:nvGrpSpPr>
            <p:cNvPr id="39" name="Groupe 820"/>
            <p:cNvGrpSpPr>
              <a:grpSpLocks/>
            </p:cNvGrpSpPr>
            <p:nvPr/>
          </p:nvGrpSpPr>
          <p:grpSpPr bwMode="auto">
            <a:xfrm>
              <a:off x="2142759" y="-1536890"/>
              <a:ext cx="2369678" cy="4116618"/>
              <a:chOff x="2142759" y="-1536890"/>
              <a:chExt cx="2369678" cy="4116618"/>
            </a:xfrm>
          </p:grpSpPr>
          <p:sp>
            <p:nvSpPr>
              <p:cNvPr id="611" name="ZoneTexte 610"/>
              <p:cNvSpPr txBox="1"/>
              <p:nvPr/>
            </p:nvSpPr>
            <p:spPr bwMode="auto">
              <a:xfrm rot="5400000">
                <a:off x="3893456" y="559394"/>
                <a:ext cx="854339" cy="35450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40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grpSp>
            <p:nvGrpSpPr>
              <p:cNvPr id="40" name="Groupe 819"/>
              <p:cNvGrpSpPr>
                <a:grpSpLocks/>
              </p:cNvGrpSpPr>
              <p:nvPr/>
            </p:nvGrpSpPr>
            <p:grpSpPr bwMode="auto">
              <a:xfrm>
                <a:off x="2142759" y="-1536890"/>
                <a:ext cx="2369678" cy="4116618"/>
                <a:chOff x="3328951" y="-1536890"/>
                <a:chExt cx="2369678" cy="4116618"/>
              </a:xfrm>
            </p:grpSpPr>
            <p:grpSp>
              <p:nvGrpSpPr>
                <p:cNvPr id="41" name="Groupe 818"/>
                <p:cNvGrpSpPr>
                  <a:grpSpLocks/>
                </p:cNvGrpSpPr>
                <p:nvPr/>
              </p:nvGrpSpPr>
              <p:grpSpPr bwMode="auto">
                <a:xfrm>
                  <a:off x="3357556" y="-1536890"/>
                  <a:ext cx="2341073" cy="1621543"/>
                  <a:chOff x="3357556" y="-1536890"/>
                  <a:chExt cx="2341073" cy="1621543"/>
                </a:xfrm>
              </p:grpSpPr>
              <p:grpSp>
                <p:nvGrpSpPr>
                  <p:cNvPr id="42" name="Groupe 817"/>
                  <p:cNvGrpSpPr>
                    <a:grpSpLocks/>
                  </p:cNvGrpSpPr>
                  <p:nvPr/>
                </p:nvGrpSpPr>
                <p:grpSpPr bwMode="auto">
                  <a:xfrm>
                    <a:off x="3607157" y="-559205"/>
                    <a:ext cx="1296001" cy="643858"/>
                    <a:chOff x="1891689" y="-523580"/>
                    <a:chExt cx="1498729" cy="643858"/>
                  </a:xfrm>
                </p:grpSpPr>
                <p:cxnSp>
                  <p:nvCxnSpPr>
                    <p:cNvPr id="596" name="Connecteur droit 595"/>
                    <p:cNvCxnSpPr/>
                    <p:nvPr/>
                  </p:nvCxnSpPr>
                  <p:spPr bwMode="auto">
                    <a:xfrm rot="16200000">
                      <a:off x="1853055" y="-194083"/>
                      <a:ext cx="625476" cy="1836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97" name="Rectangle 596"/>
                    <p:cNvSpPr/>
                    <p:nvPr/>
                  </p:nvSpPr>
                  <p:spPr bwMode="auto">
                    <a:xfrm>
                      <a:off x="2113471" y="-348740"/>
                      <a:ext cx="124837" cy="322262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598" name="Connecteur droit 597"/>
                    <p:cNvCxnSpPr/>
                    <p:nvPr/>
                  </p:nvCxnSpPr>
                  <p:spPr bwMode="auto">
                    <a:xfrm rot="16200000">
                      <a:off x="2115579" y="-211545"/>
                      <a:ext cx="625475" cy="1835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99" name="Rectangle 598"/>
                    <p:cNvSpPr/>
                    <p:nvPr/>
                  </p:nvSpPr>
                  <p:spPr bwMode="auto">
                    <a:xfrm>
                      <a:off x="2375996" y="-348740"/>
                      <a:ext cx="124837" cy="322262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0" name="Connecteur droit 599"/>
                    <p:cNvCxnSpPr/>
                    <p:nvPr/>
                  </p:nvCxnSpPr>
                  <p:spPr bwMode="auto">
                    <a:xfrm rot="16200000">
                      <a:off x="2328536" y="-203608"/>
                      <a:ext cx="625476" cy="1835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1" name="Rectangle 600"/>
                    <p:cNvSpPr/>
                    <p:nvPr/>
                  </p:nvSpPr>
                  <p:spPr bwMode="auto">
                    <a:xfrm>
                      <a:off x="2598131" y="-350328"/>
                      <a:ext cx="124837" cy="322263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2" name="Connecteur droit 601"/>
                    <p:cNvCxnSpPr/>
                    <p:nvPr/>
                  </p:nvCxnSpPr>
                  <p:spPr bwMode="auto">
                    <a:xfrm rot="16200000">
                      <a:off x="2541492" y="-203608"/>
                      <a:ext cx="625476" cy="1835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3" name="Rectangle 602"/>
                    <p:cNvSpPr/>
                    <p:nvPr/>
                  </p:nvSpPr>
                  <p:spPr bwMode="auto">
                    <a:xfrm>
                      <a:off x="2825774" y="-350328"/>
                      <a:ext cx="126673" cy="322263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4" name="Connecteur droit 603"/>
                    <p:cNvCxnSpPr/>
                    <p:nvPr/>
                  </p:nvCxnSpPr>
                  <p:spPr bwMode="auto">
                    <a:xfrm rot="16200000">
                      <a:off x="2796672" y="-194083"/>
                      <a:ext cx="625476" cy="1836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5" name="Rectangle 604"/>
                    <p:cNvSpPr/>
                    <p:nvPr/>
                  </p:nvSpPr>
                  <p:spPr bwMode="auto">
                    <a:xfrm>
                      <a:off x="3051582" y="-348740"/>
                      <a:ext cx="123000" cy="322262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6" name="Connecteur droit 605"/>
                    <p:cNvCxnSpPr/>
                    <p:nvPr/>
                  </p:nvCxnSpPr>
                  <p:spPr bwMode="auto">
                    <a:xfrm rot="16200000">
                      <a:off x="3022480" y="-211545"/>
                      <a:ext cx="625475" cy="1835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7" name="Rectangle 606"/>
                    <p:cNvSpPr/>
                    <p:nvPr/>
                  </p:nvSpPr>
                  <p:spPr bwMode="auto">
                    <a:xfrm>
                      <a:off x="3266374" y="-348740"/>
                      <a:ext cx="124837" cy="322262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8" name="Connecteur droit 607"/>
                    <p:cNvCxnSpPr/>
                    <p:nvPr/>
                  </p:nvCxnSpPr>
                  <p:spPr bwMode="auto">
                    <a:xfrm rot="16200000">
                      <a:off x="1638263" y="-203608"/>
                      <a:ext cx="625476" cy="1835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9" name="Rectangle 608"/>
                    <p:cNvSpPr/>
                    <p:nvPr/>
                  </p:nvSpPr>
                  <p:spPr bwMode="auto">
                    <a:xfrm>
                      <a:off x="1891336" y="-350328"/>
                      <a:ext cx="124837" cy="322263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43" name="Groupe 611"/>
                  <p:cNvGrpSpPr>
                    <a:grpSpLocks/>
                  </p:cNvGrpSpPr>
                  <p:nvPr/>
                </p:nvGrpSpPr>
                <p:grpSpPr bwMode="auto">
                  <a:xfrm rot="16200000" flipV="1">
                    <a:off x="3969337" y="-2148671"/>
                    <a:ext cx="1117512" cy="2341073"/>
                    <a:chOff x="3398148" y="2988501"/>
                    <a:chExt cx="1117884" cy="2340734"/>
                  </a:xfrm>
                </p:grpSpPr>
                <p:sp>
                  <p:nvSpPr>
                    <p:cNvPr id="640" name="Rectangle 639"/>
                    <p:cNvSpPr/>
                    <p:nvPr/>
                  </p:nvSpPr>
                  <p:spPr bwMode="auto">
                    <a:xfrm flipH="1">
                      <a:off x="3545747" y="3481590"/>
                      <a:ext cx="987754" cy="1830128"/>
                    </a:xfrm>
                    <a:prstGeom prst="rect">
                      <a:avLst/>
                    </a:prstGeom>
                    <a:noFill/>
                    <a:ln w="317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41" name="ZoneTexte 640"/>
                    <p:cNvSpPr txBox="1"/>
                    <p:nvPr/>
                  </p:nvSpPr>
                  <p:spPr bwMode="auto">
                    <a:xfrm flipH="1">
                      <a:off x="3500840" y="3625403"/>
                      <a:ext cx="254328" cy="306789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642" name="ZoneTexte 641"/>
                    <p:cNvSpPr txBox="1"/>
                    <p:nvPr/>
                  </p:nvSpPr>
                  <p:spPr bwMode="auto">
                    <a:xfrm flipH="1">
                      <a:off x="3508157" y="3828728"/>
                      <a:ext cx="254328" cy="306789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643" name="ZoneTexte 642"/>
                    <p:cNvSpPr txBox="1"/>
                    <p:nvPr/>
                  </p:nvSpPr>
                  <p:spPr bwMode="auto">
                    <a:xfrm flipH="1">
                      <a:off x="3500840" y="4023936"/>
                      <a:ext cx="254328" cy="306789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644" name="ZoneTexte 643"/>
                    <p:cNvSpPr txBox="1"/>
                    <p:nvPr/>
                  </p:nvSpPr>
                  <p:spPr bwMode="auto">
                    <a:xfrm flipH="1">
                      <a:off x="3500840" y="4235803"/>
                      <a:ext cx="254328" cy="306789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645" name="ZoneTexte 644"/>
                    <p:cNvSpPr txBox="1"/>
                    <p:nvPr/>
                  </p:nvSpPr>
                  <p:spPr bwMode="auto">
                    <a:xfrm flipH="1">
                      <a:off x="3508157" y="4431010"/>
                      <a:ext cx="254328" cy="306789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646" name="ZoneTexte 645"/>
                    <p:cNvSpPr txBox="1"/>
                    <p:nvPr/>
                  </p:nvSpPr>
                  <p:spPr bwMode="auto">
                    <a:xfrm flipH="1">
                      <a:off x="3478887" y="4634335"/>
                      <a:ext cx="254328" cy="306789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647" name="ZoneTexte 646"/>
                    <p:cNvSpPr txBox="1"/>
                    <p:nvPr/>
                  </p:nvSpPr>
                  <p:spPr bwMode="auto">
                    <a:xfrm flipH="1">
                      <a:off x="3500840" y="4829541"/>
                      <a:ext cx="254328" cy="306789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  <p:grpSp>
                  <p:nvGrpSpPr>
                    <p:cNvPr id="44" name="Groupe 6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816440" y="3811115"/>
                      <a:ext cx="557904" cy="1112414"/>
                      <a:chOff x="7783717" y="4500570"/>
                      <a:chExt cx="670193" cy="1336056"/>
                    </a:xfrm>
                    <a:solidFill>
                      <a:schemeClr val="accent1"/>
                    </a:solidFill>
                  </p:grpSpPr>
                  <p:sp>
                    <p:nvSpPr>
                      <p:cNvPr id="658" name="Rectangle 657"/>
                      <p:cNvSpPr/>
                      <p:nvPr/>
                    </p:nvSpPr>
                    <p:spPr bwMode="auto">
                      <a:xfrm>
                        <a:off x="7858148" y="5132879"/>
                        <a:ext cx="500066" cy="71438"/>
                      </a:xfrm>
                      <a:prstGeom prst="rect">
                        <a:avLst/>
                      </a:prstGeom>
                      <a:ln w="57150"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1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grpSp>
                    <p:nvGrpSpPr>
                      <p:cNvPr id="45" name="Groupe 64"/>
                      <p:cNvGrpSpPr/>
                      <p:nvPr/>
                    </p:nvGrpSpPr>
                    <p:grpSpPr>
                      <a:xfrm>
                        <a:off x="7783717" y="4500570"/>
                        <a:ext cx="667200" cy="603403"/>
                        <a:chOff x="7783717" y="4500570"/>
                        <a:chExt cx="667200" cy="603403"/>
                      </a:xfrm>
                      <a:grpFill/>
                    </p:grpSpPr>
                    <p:sp>
                      <p:nvSpPr>
                        <p:cNvPr id="665" name="Rectangle 664"/>
                        <p:cNvSpPr/>
                        <p:nvPr/>
                      </p:nvSpPr>
                      <p:spPr bwMode="auto">
                        <a:xfrm>
                          <a:off x="7858148" y="4500570"/>
                          <a:ext cx="500066" cy="71438"/>
                        </a:xfrm>
                        <a:prstGeom prst="rect">
                          <a:avLst/>
                        </a:prstGeom>
                        <a:ln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1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46" name="Groupe 71"/>
                        <p:cNvGrpSpPr/>
                        <p:nvPr/>
                      </p:nvGrpSpPr>
                      <p:grpSpPr>
                        <a:xfrm>
                          <a:off x="7783717" y="4600914"/>
                          <a:ext cx="667200" cy="503059"/>
                          <a:chOff x="7783717" y="4600914"/>
                          <a:chExt cx="667200" cy="503059"/>
                        </a:xfrm>
                        <a:grpFill/>
                      </p:grpSpPr>
                      <p:sp>
                        <p:nvSpPr>
                          <p:cNvPr id="667" name="Rectangle 666"/>
                          <p:cNvSpPr/>
                          <p:nvPr/>
                        </p:nvSpPr>
                        <p:spPr bwMode="auto">
                          <a:xfrm rot="5400000">
                            <a:off x="7569403" y="4818221"/>
                            <a:ext cx="500066" cy="71438"/>
                          </a:xfrm>
                          <a:prstGeom prst="rect">
                            <a:avLst/>
                          </a:prstGeom>
                          <a:ln w="57150">
                            <a:headEnd type="none" w="med" len="med"/>
                            <a:tailEnd type="none" w="med" len="med"/>
                          </a:ln>
                        </p:spPr>
                        <p:style>
                          <a:lnRef idx="0">
                            <a:schemeClr val="accent6"/>
                          </a:lnRef>
                          <a:fillRef idx="1003">
                            <a:schemeClr val="dk1"/>
                          </a:fillRef>
                          <a:effectRef idx="3">
                            <a:schemeClr val="accent6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algn="r">
                              <a:defRPr/>
                            </a:pPr>
                            <a:endParaRPr lang="fr-FR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668" name="Rectangle 667"/>
                          <p:cNvSpPr/>
                          <p:nvPr/>
                        </p:nvSpPr>
                        <p:spPr bwMode="auto">
                          <a:xfrm rot="5400000">
                            <a:off x="8165165" y="4815228"/>
                            <a:ext cx="500066" cy="71438"/>
                          </a:xfrm>
                          <a:prstGeom prst="rect">
                            <a:avLst/>
                          </a:prstGeom>
                          <a:ln w="57150">
                            <a:headEnd type="none" w="med" len="med"/>
                            <a:tailEnd type="none" w="med" len="med"/>
                          </a:ln>
                        </p:spPr>
                        <p:style>
                          <a:lnRef idx="0">
                            <a:schemeClr val="accent6"/>
                          </a:lnRef>
                          <a:fillRef idx="1003">
                            <a:schemeClr val="dk2"/>
                          </a:fillRef>
                          <a:effectRef idx="3">
                            <a:schemeClr val="accent6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algn="r">
                              <a:defRPr/>
                            </a:pPr>
                            <a:endParaRPr lang="fr-FR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47" name="Groupe 65"/>
                      <p:cNvGrpSpPr/>
                      <p:nvPr/>
                    </p:nvGrpSpPr>
                    <p:grpSpPr>
                      <a:xfrm rot="10800000">
                        <a:off x="7786710" y="5233223"/>
                        <a:ext cx="667200" cy="603403"/>
                        <a:chOff x="7783717" y="4500570"/>
                        <a:chExt cx="667200" cy="603403"/>
                      </a:xfrm>
                      <a:grpFill/>
                    </p:grpSpPr>
                    <p:sp>
                      <p:nvSpPr>
                        <p:cNvPr id="661" name="Rectangle 660"/>
                        <p:cNvSpPr/>
                        <p:nvPr/>
                      </p:nvSpPr>
                      <p:spPr bwMode="auto">
                        <a:xfrm>
                          <a:off x="7858148" y="4500570"/>
                          <a:ext cx="500066" cy="71438"/>
                        </a:xfrm>
                        <a:prstGeom prst="rect">
                          <a:avLst/>
                        </a:prstGeom>
                        <a:ln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1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48" name="Groupe 67"/>
                        <p:cNvGrpSpPr/>
                        <p:nvPr/>
                      </p:nvGrpSpPr>
                      <p:grpSpPr>
                        <a:xfrm>
                          <a:off x="7783717" y="4600914"/>
                          <a:ext cx="667200" cy="503059"/>
                          <a:chOff x="7783717" y="4600914"/>
                          <a:chExt cx="667200" cy="503059"/>
                        </a:xfrm>
                        <a:grpFill/>
                      </p:grpSpPr>
                      <p:sp>
                        <p:nvSpPr>
                          <p:cNvPr id="663" name="Rectangle 662"/>
                          <p:cNvSpPr/>
                          <p:nvPr/>
                        </p:nvSpPr>
                        <p:spPr bwMode="auto">
                          <a:xfrm rot="5400000">
                            <a:off x="7569403" y="4818221"/>
                            <a:ext cx="500066" cy="71438"/>
                          </a:xfrm>
                          <a:prstGeom prst="rect">
                            <a:avLst/>
                          </a:prstGeom>
                          <a:ln w="57150">
                            <a:headEnd type="none" w="med" len="med"/>
                            <a:tailEnd type="none" w="med" len="med"/>
                          </a:ln>
                        </p:spPr>
                        <p:style>
                          <a:lnRef idx="0">
                            <a:schemeClr val="accent6"/>
                          </a:lnRef>
                          <a:fillRef idx="1003">
                            <a:schemeClr val="dk1"/>
                          </a:fillRef>
                          <a:effectRef idx="3">
                            <a:schemeClr val="accent6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algn="r">
                              <a:defRPr/>
                            </a:pPr>
                            <a:endParaRPr lang="fr-FR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664" name="Rectangle 663"/>
                          <p:cNvSpPr/>
                          <p:nvPr/>
                        </p:nvSpPr>
                        <p:spPr bwMode="auto">
                          <a:xfrm rot="5400000">
                            <a:off x="8165165" y="4815228"/>
                            <a:ext cx="500066" cy="71438"/>
                          </a:xfrm>
                          <a:prstGeom prst="rect">
                            <a:avLst/>
                          </a:prstGeom>
                          <a:ln w="57150">
                            <a:headEnd type="none" w="med" len="med"/>
                            <a:tailEnd type="none" w="med" len="med"/>
                          </a:ln>
                        </p:spPr>
                        <p:style>
                          <a:lnRef idx="0">
                            <a:schemeClr val="accent6"/>
                          </a:lnRef>
                          <a:fillRef idx="1003">
                            <a:schemeClr val="dk2"/>
                          </a:fillRef>
                          <a:effectRef idx="3">
                            <a:schemeClr val="accent6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algn="r">
                              <a:defRPr/>
                            </a:pPr>
                            <a:endParaRPr lang="fr-FR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</p:grpSp>
                  </p:grpSp>
                </p:grpSp>
                <p:sp>
                  <p:nvSpPr>
                    <p:cNvPr id="649" name="ZoneTexte 648"/>
                    <p:cNvSpPr txBox="1"/>
                    <p:nvPr/>
                  </p:nvSpPr>
                  <p:spPr bwMode="auto">
                    <a:xfrm flipH="1">
                      <a:off x="3958927" y="3562754"/>
                      <a:ext cx="254328" cy="276110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650" name="ZoneTexte 649"/>
                    <p:cNvSpPr txBox="1"/>
                    <p:nvPr/>
                  </p:nvSpPr>
                  <p:spPr bwMode="auto">
                    <a:xfrm flipH="1">
                      <a:off x="4086654" y="3926086"/>
                      <a:ext cx="254328" cy="276110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651" name="ZoneTexte 650"/>
                    <p:cNvSpPr txBox="1"/>
                    <p:nvPr/>
                  </p:nvSpPr>
                  <p:spPr bwMode="auto">
                    <a:xfrm flipH="1">
                      <a:off x="4093944" y="4446422"/>
                      <a:ext cx="254328" cy="276110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652" name="ZoneTexte 651"/>
                    <p:cNvSpPr txBox="1"/>
                    <p:nvPr/>
                  </p:nvSpPr>
                  <p:spPr bwMode="auto">
                    <a:xfrm flipH="1">
                      <a:off x="3966134" y="4630881"/>
                      <a:ext cx="254328" cy="276110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653" name="ZoneTexte 652"/>
                    <p:cNvSpPr txBox="1"/>
                    <p:nvPr/>
                  </p:nvSpPr>
                  <p:spPr bwMode="auto">
                    <a:xfrm flipH="1">
                      <a:off x="3829329" y="4437424"/>
                      <a:ext cx="254328" cy="276110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654" name="ZoneTexte 653"/>
                    <p:cNvSpPr txBox="1"/>
                    <p:nvPr/>
                  </p:nvSpPr>
                  <p:spPr bwMode="auto">
                    <a:xfrm flipH="1">
                      <a:off x="3829329" y="3940669"/>
                      <a:ext cx="254328" cy="276110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655" name="ZoneTexte 654"/>
                    <p:cNvSpPr txBox="1"/>
                    <p:nvPr/>
                  </p:nvSpPr>
                  <p:spPr bwMode="auto">
                    <a:xfrm flipH="1">
                      <a:off x="3944264" y="4068503"/>
                      <a:ext cx="254328" cy="276110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  <p:sp>
                  <p:nvSpPr>
                    <p:cNvPr id="656" name="ZoneTexte 655"/>
                    <p:cNvSpPr txBox="1"/>
                    <p:nvPr/>
                  </p:nvSpPr>
                  <p:spPr bwMode="auto">
                    <a:xfrm>
                      <a:off x="3398148" y="2988501"/>
                      <a:ext cx="854339" cy="306789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+5V</a:t>
                      </a:r>
                    </a:p>
                  </p:txBody>
                </p:sp>
                <p:cxnSp>
                  <p:nvCxnSpPr>
                    <p:cNvPr id="657" name="Connecteur droit 656"/>
                    <p:cNvCxnSpPr/>
                    <p:nvPr/>
                  </p:nvCxnSpPr>
                  <p:spPr bwMode="auto">
                    <a:xfrm rot="5400000">
                      <a:off x="3881665" y="3364925"/>
                      <a:ext cx="214283" cy="0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9" name="Groupe 612"/>
                <p:cNvGrpSpPr>
                  <a:grpSpLocks/>
                </p:cNvGrpSpPr>
                <p:nvPr/>
              </p:nvGrpSpPr>
              <p:grpSpPr bwMode="auto">
                <a:xfrm rot="16200000" flipV="1">
                  <a:off x="3103095" y="298272"/>
                  <a:ext cx="2507312" cy="2055600"/>
                  <a:chOff x="4350718" y="490519"/>
                  <a:chExt cx="2507312" cy="2054225"/>
                </a:xfrm>
              </p:grpSpPr>
              <p:cxnSp>
                <p:nvCxnSpPr>
                  <p:cNvPr id="614" name="Connecteur droit 613"/>
                  <p:cNvCxnSpPr/>
                  <p:nvPr/>
                </p:nvCxnSpPr>
                <p:spPr bwMode="auto">
                  <a:xfrm>
                    <a:off x="5225661" y="1335787"/>
                    <a:ext cx="539750" cy="1586"/>
                  </a:xfrm>
                  <a:prstGeom prst="line">
                    <a:avLst/>
                  </a:prstGeom>
                  <a:ln>
                    <a:headEnd type="oval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5" name="Connecteur droit 614"/>
                  <p:cNvCxnSpPr/>
                  <p:nvPr/>
                </p:nvCxnSpPr>
                <p:spPr bwMode="auto">
                  <a:xfrm>
                    <a:off x="4941498" y="1694323"/>
                    <a:ext cx="827088" cy="1586"/>
                  </a:xfrm>
                  <a:prstGeom prst="line">
                    <a:avLst/>
                  </a:prstGeom>
                  <a:ln>
                    <a:headEnd type="oval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6" name="Connecteur droit 615"/>
                  <p:cNvCxnSpPr/>
                  <p:nvPr/>
                </p:nvCxnSpPr>
                <p:spPr bwMode="auto">
                  <a:xfrm>
                    <a:off x="4636698" y="2014784"/>
                    <a:ext cx="1150938" cy="1586"/>
                  </a:xfrm>
                  <a:prstGeom prst="line">
                    <a:avLst/>
                  </a:prstGeom>
                  <a:ln>
                    <a:headEnd type="oval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7" name="Connecteur droit 616"/>
                  <p:cNvCxnSpPr/>
                  <p:nvPr/>
                </p:nvCxnSpPr>
                <p:spPr bwMode="auto">
                  <a:xfrm>
                    <a:off x="4350947" y="2330487"/>
                    <a:ext cx="1439864" cy="1587"/>
                  </a:xfrm>
                  <a:prstGeom prst="line">
                    <a:avLst/>
                  </a:prstGeom>
                  <a:ln>
                    <a:headEnd type="oval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18" name="Rectangle 617"/>
                  <p:cNvSpPr/>
                  <p:nvPr/>
                </p:nvSpPr>
                <p:spPr bwMode="auto">
                  <a:xfrm flipH="1">
                    <a:off x="5763823" y="713901"/>
                    <a:ext cx="981075" cy="1830756"/>
                  </a:xfrm>
                  <a:prstGeom prst="rect">
                    <a:avLst/>
                  </a:prstGeom>
                  <a:noFill/>
                  <a:ln w="317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50" name="Groupe 193"/>
                  <p:cNvGrpSpPr>
                    <a:grpSpLocks/>
                  </p:cNvGrpSpPr>
                  <p:nvPr/>
                </p:nvGrpSpPr>
                <p:grpSpPr bwMode="auto">
                  <a:xfrm>
                    <a:off x="6516384" y="889994"/>
                    <a:ext cx="341646" cy="1510926"/>
                    <a:chOff x="6309521" y="4391035"/>
                    <a:chExt cx="342812" cy="1515791"/>
                  </a:xfrm>
                </p:grpSpPr>
                <p:grpSp>
                  <p:nvGrpSpPr>
                    <p:cNvPr id="52" name="Groupe 17"/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6309521" y="4391035"/>
                      <a:ext cx="255196" cy="1515791"/>
                      <a:chOff x="2143108" y="4214818"/>
                      <a:chExt cx="288000" cy="1842509"/>
                    </a:xfrm>
                  </p:grpSpPr>
                  <p:sp>
                    <p:nvSpPr>
                      <p:cNvPr id="633" name="ZoneTexte 632"/>
                      <p:cNvSpPr txBox="1"/>
                      <p:nvPr/>
                    </p:nvSpPr>
                    <p:spPr>
                      <a:xfrm>
                        <a:off x="2143108" y="4214818"/>
                        <a:ext cx="288000" cy="374116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400" b="0" dirty="0">
                            <a:solidFill>
                              <a:schemeClr val="tx1"/>
                            </a:solidFill>
                          </a:rPr>
                          <a:t>a</a:t>
                        </a:r>
                      </a:p>
                    </p:txBody>
                  </p:sp>
                  <p:sp>
                    <p:nvSpPr>
                      <p:cNvPr id="634" name="ZoneTexte 633"/>
                      <p:cNvSpPr txBox="1"/>
                      <p:nvPr/>
                    </p:nvSpPr>
                    <p:spPr>
                      <a:xfrm>
                        <a:off x="2143108" y="4462764"/>
                        <a:ext cx="288000" cy="374116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400" b="0" dirty="0">
                            <a:solidFill>
                              <a:schemeClr val="tx1"/>
                            </a:solidFill>
                          </a:rPr>
                          <a:t>b</a:t>
                        </a:r>
                      </a:p>
                    </p:txBody>
                  </p:sp>
                  <p:sp>
                    <p:nvSpPr>
                      <p:cNvPr id="635" name="ZoneTexte 634"/>
                      <p:cNvSpPr txBox="1"/>
                      <p:nvPr/>
                    </p:nvSpPr>
                    <p:spPr>
                      <a:xfrm>
                        <a:off x="2143108" y="4700810"/>
                        <a:ext cx="288000" cy="374116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400" b="0" dirty="0">
                            <a:solidFill>
                              <a:schemeClr val="tx1"/>
                            </a:solidFill>
                          </a:rPr>
                          <a:t>c</a:t>
                        </a:r>
                      </a:p>
                    </p:txBody>
                  </p:sp>
                  <p:sp>
                    <p:nvSpPr>
                      <p:cNvPr id="636" name="ZoneTexte 635"/>
                      <p:cNvSpPr txBox="1"/>
                      <p:nvPr/>
                    </p:nvSpPr>
                    <p:spPr>
                      <a:xfrm>
                        <a:off x="2143108" y="4959174"/>
                        <a:ext cx="288000" cy="374116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400" b="0" dirty="0">
                            <a:solidFill>
                              <a:schemeClr val="tx1"/>
                            </a:solidFill>
                          </a:rPr>
                          <a:t>d</a:t>
                        </a:r>
                      </a:p>
                    </p:txBody>
                  </p:sp>
                  <p:sp>
                    <p:nvSpPr>
                      <p:cNvPr id="637" name="ZoneTexte 636"/>
                      <p:cNvSpPr txBox="1"/>
                      <p:nvPr/>
                    </p:nvSpPr>
                    <p:spPr>
                      <a:xfrm>
                        <a:off x="2143108" y="5197220"/>
                        <a:ext cx="288000" cy="374116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400" b="0" dirty="0">
                            <a:solidFill>
                              <a:schemeClr val="tx1"/>
                            </a:solidFill>
                          </a:rPr>
                          <a:t>e</a:t>
                        </a:r>
                      </a:p>
                    </p:txBody>
                  </p:sp>
                  <p:sp>
                    <p:nvSpPr>
                      <p:cNvPr id="638" name="ZoneTexte 637"/>
                      <p:cNvSpPr txBox="1"/>
                      <p:nvPr/>
                    </p:nvSpPr>
                    <p:spPr>
                      <a:xfrm>
                        <a:off x="2143108" y="5445166"/>
                        <a:ext cx="288000" cy="374116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400" b="0" dirty="0">
                            <a:solidFill>
                              <a:schemeClr val="tx1"/>
                            </a:solidFill>
                          </a:rPr>
                          <a:t>f</a:t>
                        </a:r>
                      </a:p>
                    </p:txBody>
                  </p:sp>
                  <p:sp>
                    <p:nvSpPr>
                      <p:cNvPr id="639" name="ZoneTexte 638"/>
                      <p:cNvSpPr txBox="1"/>
                      <p:nvPr/>
                    </p:nvSpPr>
                    <p:spPr>
                      <a:xfrm>
                        <a:off x="2143108" y="5683211"/>
                        <a:ext cx="288000" cy="374116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400" b="0" dirty="0">
                            <a:solidFill>
                              <a:schemeClr val="tx1"/>
                            </a:solidFill>
                          </a:rPr>
                          <a:t>g</a:t>
                        </a:r>
                      </a:p>
                    </p:txBody>
                  </p:sp>
                </p:grpSp>
                <p:sp>
                  <p:nvSpPr>
                    <p:cNvPr id="626" name="Ellipse 625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4744" y="4491305"/>
                      <a:ext cx="76460" cy="70028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27" name="Ellipse 626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73859" y="4683883"/>
                      <a:ext cx="78053" cy="71620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28" name="Ellipse 627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7930" y="4914658"/>
                      <a:ext cx="76460" cy="68436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29" name="Ellipse 628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72266" y="5096095"/>
                      <a:ext cx="78052" cy="70028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30" name="Ellipse 629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7930" y="5290264"/>
                      <a:ext cx="76460" cy="68436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31" name="Ellipse 630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70673" y="5508307"/>
                      <a:ext cx="74868" cy="70028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32" name="Ellipse 631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85010" y="5670645"/>
                      <a:ext cx="76460" cy="71620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b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620" name="ZoneTexte 619"/>
                  <p:cNvSpPr txBox="1"/>
                  <p:nvPr/>
                </p:nvSpPr>
                <p:spPr bwMode="auto">
                  <a:xfrm>
                    <a:off x="5733228" y="1184488"/>
                    <a:ext cx="439906" cy="306789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400" b="0" dirty="0">
                        <a:solidFill>
                          <a:schemeClr val="tx1"/>
                        </a:solidFill>
                      </a:rPr>
                      <a:t>A0</a:t>
                    </a:r>
                  </a:p>
                </p:txBody>
              </p:sp>
              <p:sp>
                <p:nvSpPr>
                  <p:cNvPr id="621" name="ZoneTexte 620"/>
                  <p:cNvSpPr txBox="1"/>
                  <p:nvPr/>
                </p:nvSpPr>
                <p:spPr bwMode="auto">
                  <a:xfrm>
                    <a:off x="5731745" y="1512217"/>
                    <a:ext cx="439906" cy="306789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400" b="0" dirty="0">
                        <a:solidFill>
                          <a:schemeClr val="tx1"/>
                        </a:solidFill>
                      </a:rPr>
                      <a:t>A1</a:t>
                    </a:r>
                  </a:p>
                </p:txBody>
              </p:sp>
              <p:sp>
                <p:nvSpPr>
                  <p:cNvPr id="622" name="ZoneTexte 621"/>
                  <p:cNvSpPr txBox="1"/>
                  <p:nvPr/>
                </p:nvSpPr>
                <p:spPr bwMode="auto">
                  <a:xfrm>
                    <a:off x="5738612" y="1813264"/>
                    <a:ext cx="439906" cy="306789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400" b="0" dirty="0">
                        <a:solidFill>
                          <a:schemeClr val="tx1"/>
                        </a:solidFill>
                      </a:rPr>
                      <a:t>A2</a:t>
                    </a:r>
                  </a:p>
                </p:txBody>
              </p:sp>
              <p:sp>
                <p:nvSpPr>
                  <p:cNvPr id="623" name="ZoneTexte 622"/>
                  <p:cNvSpPr txBox="1"/>
                  <p:nvPr/>
                </p:nvSpPr>
                <p:spPr bwMode="auto">
                  <a:xfrm>
                    <a:off x="5731745" y="2149241"/>
                    <a:ext cx="439906" cy="306789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400" b="0" dirty="0">
                        <a:solidFill>
                          <a:schemeClr val="tx1"/>
                        </a:solidFill>
                      </a:rPr>
                      <a:t>A3</a:t>
                    </a:r>
                  </a:p>
                </p:txBody>
              </p:sp>
              <p:cxnSp>
                <p:nvCxnSpPr>
                  <p:cNvPr id="624" name="Connecteur droit 623"/>
                  <p:cNvCxnSpPr/>
                  <p:nvPr/>
                </p:nvCxnSpPr>
                <p:spPr bwMode="auto">
                  <a:xfrm rot="5400000">
                    <a:off x="6171882" y="596503"/>
                    <a:ext cx="214170" cy="1588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821"/>
          <p:cNvGrpSpPr>
            <a:grpSpLocks/>
          </p:cNvGrpSpPr>
          <p:nvPr/>
        </p:nvGrpSpPr>
        <p:grpSpPr bwMode="auto">
          <a:xfrm>
            <a:off x="1074738" y="-1536700"/>
            <a:ext cx="7640637" cy="8605838"/>
            <a:chOff x="1074455" y="-1536890"/>
            <a:chExt cx="7640663" cy="8605840"/>
          </a:xfrm>
        </p:grpSpPr>
        <p:grpSp>
          <p:nvGrpSpPr>
            <p:cNvPr id="3" name="Groupe 481"/>
            <p:cNvGrpSpPr>
              <a:grpSpLocks/>
            </p:cNvGrpSpPr>
            <p:nvPr/>
          </p:nvGrpSpPr>
          <p:grpSpPr bwMode="auto">
            <a:xfrm>
              <a:off x="5401079" y="1082679"/>
              <a:ext cx="3314039" cy="2328863"/>
              <a:chOff x="5401079" y="215881"/>
              <a:chExt cx="3314039" cy="2328863"/>
            </a:xfrm>
          </p:grpSpPr>
          <p:grpSp>
            <p:nvGrpSpPr>
              <p:cNvPr id="4" name="Groupe 236"/>
              <p:cNvGrpSpPr>
                <a:grpSpLocks/>
              </p:cNvGrpSpPr>
              <p:nvPr/>
            </p:nvGrpSpPr>
            <p:grpSpPr bwMode="auto">
              <a:xfrm>
                <a:off x="6841202" y="1157510"/>
                <a:ext cx="861002" cy="107436"/>
                <a:chOff x="6643323" y="4465708"/>
                <a:chExt cx="863942" cy="107782"/>
              </a:xfrm>
            </p:grpSpPr>
            <p:cxnSp>
              <p:nvCxnSpPr>
                <p:cNvPr id="239" name="Connecteur droit 238"/>
                <p:cNvCxnSpPr/>
                <p:nvPr/>
              </p:nvCxnSpPr>
              <p:spPr bwMode="auto">
                <a:xfrm>
                  <a:off x="6626464" y="4524199"/>
                  <a:ext cx="880888" cy="1593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40" name="Rectangle 239"/>
                <p:cNvSpPr/>
                <p:nvPr/>
              </p:nvSpPr>
              <p:spPr bwMode="auto">
                <a:xfrm rot="5400000">
                  <a:off x="7076476" y="4357739"/>
                  <a:ext cx="108298" cy="323365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5" name="Groupe 239"/>
              <p:cNvGrpSpPr>
                <a:grpSpLocks/>
              </p:cNvGrpSpPr>
              <p:nvPr/>
            </p:nvGrpSpPr>
            <p:grpSpPr bwMode="auto">
              <a:xfrm>
                <a:off x="6857615" y="1384320"/>
                <a:ext cx="861002" cy="107436"/>
                <a:chOff x="6644057" y="4466154"/>
                <a:chExt cx="863942" cy="107782"/>
              </a:xfrm>
            </p:grpSpPr>
            <p:cxnSp>
              <p:nvCxnSpPr>
                <p:cNvPr id="237" name="Connecteur droit 236"/>
                <p:cNvCxnSpPr/>
                <p:nvPr/>
              </p:nvCxnSpPr>
              <p:spPr bwMode="auto">
                <a:xfrm>
                  <a:off x="6644179" y="4524849"/>
                  <a:ext cx="863366" cy="1592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8" name="Rectangle 237"/>
                <p:cNvSpPr/>
                <p:nvPr/>
              </p:nvSpPr>
              <p:spPr bwMode="auto">
                <a:xfrm rot="5400000">
                  <a:off x="7060741" y="4358388"/>
                  <a:ext cx="108298" cy="323365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" name="Groupe 242"/>
              <p:cNvGrpSpPr>
                <a:grpSpLocks/>
              </p:cNvGrpSpPr>
              <p:nvPr/>
            </p:nvGrpSpPr>
            <p:grpSpPr bwMode="auto">
              <a:xfrm>
                <a:off x="6850155" y="1576808"/>
                <a:ext cx="861002" cy="107436"/>
                <a:chOff x="6644439" y="4465559"/>
                <a:chExt cx="863942" cy="107782"/>
              </a:xfrm>
            </p:grpSpPr>
            <p:cxnSp>
              <p:nvCxnSpPr>
                <p:cNvPr id="235" name="Connecteur droit 234"/>
                <p:cNvCxnSpPr/>
                <p:nvPr/>
              </p:nvCxnSpPr>
              <p:spPr bwMode="auto">
                <a:xfrm>
                  <a:off x="6644083" y="4523852"/>
                  <a:ext cx="847437" cy="1593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6" name="Rectangle 235"/>
                <p:cNvSpPr/>
                <p:nvPr/>
              </p:nvSpPr>
              <p:spPr bwMode="auto">
                <a:xfrm rot="5400000">
                  <a:off x="7070201" y="4357393"/>
                  <a:ext cx="108298" cy="323364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" name="Groupe 245"/>
              <p:cNvGrpSpPr>
                <a:grpSpLocks/>
              </p:cNvGrpSpPr>
              <p:nvPr/>
            </p:nvGrpSpPr>
            <p:grpSpPr bwMode="auto">
              <a:xfrm>
                <a:off x="6850155" y="1773774"/>
                <a:ext cx="861002" cy="108929"/>
                <a:chOff x="6644439" y="4464989"/>
                <a:chExt cx="863942" cy="109280"/>
              </a:xfrm>
            </p:grpSpPr>
            <p:cxnSp>
              <p:nvCxnSpPr>
                <p:cNvPr id="233" name="Connecteur droit 232"/>
                <p:cNvCxnSpPr/>
                <p:nvPr/>
              </p:nvCxnSpPr>
              <p:spPr bwMode="auto">
                <a:xfrm>
                  <a:off x="6644083" y="4524759"/>
                  <a:ext cx="847437" cy="1592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4" name="Rectangle 233"/>
                <p:cNvSpPr/>
                <p:nvPr/>
              </p:nvSpPr>
              <p:spPr bwMode="auto">
                <a:xfrm rot="5400000">
                  <a:off x="7069404" y="4357503"/>
                  <a:ext cx="109890" cy="323364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" name="Groupe 248"/>
              <p:cNvGrpSpPr>
                <a:grpSpLocks/>
              </p:cNvGrpSpPr>
              <p:nvPr/>
            </p:nvGrpSpPr>
            <p:grpSpPr bwMode="auto">
              <a:xfrm>
                <a:off x="6841202" y="1967757"/>
                <a:ext cx="861002" cy="107436"/>
                <a:chOff x="6643323" y="4465893"/>
                <a:chExt cx="863942" cy="107782"/>
              </a:xfrm>
            </p:grpSpPr>
            <p:cxnSp>
              <p:nvCxnSpPr>
                <p:cNvPr id="231" name="Connecteur droit 230"/>
                <p:cNvCxnSpPr/>
                <p:nvPr/>
              </p:nvCxnSpPr>
              <p:spPr bwMode="auto">
                <a:xfrm>
                  <a:off x="6626464" y="4523761"/>
                  <a:ext cx="880888" cy="1593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2" name="Rectangle 231"/>
                <p:cNvSpPr/>
                <p:nvPr/>
              </p:nvSpPr>
              <p:spPr bwMode="auto">
                <a:xfrm rot="5400000">
                  <a:off x="7077272" y="4358097"/>
                  <a:ext cx="106706" cy="323365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9" name="Groupe 251"/>
              <p:cNvGrpSpPr>
                <a:grpSpLocks/>
              </p:cNvGrpSpPr>
              <p:nvPr/>
            </p:nvGrpSpPr>
            <p:grpSpPr bwMode="auto">
              <a:xfrm>
                <a:off x="6858022" y="2161519"/>
                <a:ext cx="860425" cy="107950"/>
                <a:chOff x="6644465" y="4472954"/>
                <a:chExt cx="863363" cy="108298"/>
              </a:xfrm>
            </p:grpSpPr>
            <p:cxnSp>
              <p:nvCxnSpPr>
                <p:cNvPr id="229" name="Connecteur droit 228"/>
                <p:cNvCxnSpPr/>
                <p:nvPr/>
              </p:nvCxnSpPr>
              <p:spPr bwMode="auto">
                <a:xfrm>
                  <a:off x="6644179" y="4532328"/>
                  <a:ext cx="863366" cy="1592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0" name="Rectangle 229"/>
                <p:cNvSpPr/>
                <p:nvPr/>
              </p:nvSpPr>
              <p:spPr bwMode="auto">
                <a:xfrm rot="5400000">
                  <a:off x="7060740" y="4365867"/>
                  <a:ext cx="108298" cy="323365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" name="Groupe 235"/>
              <p:cNvGrpSpPr>
                <a:grpSpLocks/>
              </p:cNvGrpSpPr>
              <p:nvPr/>
            </p:nvGrpSpPr>
            <p:grpSpPr bwMode="auto">
              <a:xfrm>
                <a:off x="6850155" y="965020"/>
                <a:ext cx="861002" cy="107436"/>
                <a:chOff x="6644439" y="4466302"/>
                <a:chExt cx="863942" cy="107782"/>
              </a:xfrm>
            </p:grpSpPr>
            <p:cxnSp>
              <p:nvCxnSpPr>
                <p:cNvPr id="145" name="Connecteur droit 144"/>
                <p:cNvCxnSpPr/>
                <p:nvPr/>
              </p:nvCxnSpPr>
              <p:spPr bwMode="auto">
                <a:xfrm>
                  <a:off x="6644083" y="4525197"/>
                  <a:ext cx="847437" cy="1592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46" name="Rectangle 145"/>
                <p:cNvSpPr/>
                <p:nvPr/>
              </p:nvSpPr>
              <p:spPr bwMode="auto">
                <a:xfrm rot="5400000">
                  <a:off x="7070201" y="4358737"/>
                  <a:ext cx="108298" cy="323364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72" name="Rectangle 71"/>
              <p:cNvSpPr/>
              <p:nvPr/>
            </p:nvSpPr>
            <p:spPr bwMode="auto">
              <a:xfrm flipH="1">
                <a:off x="7714990" y="714163"/>
                <a:ext cx="987428" cy="1830389"/>
              </a:xfrm>
              <a:prstGeom prst="rect">
                <a:avLst/>
              </a:prstGeom>
              <a:noFill/>
              <a:ln w="317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e 17"/>
              <p:cNvGrpSpPr>
                <a:grpSpLocks/>
              </p:cNvGrpSpPr>
              <p:nvPr/>
            </p:nvGrpSpPr>
            <p:grpSpPr bwMode="auto">
              <a:xfrm flipH="1">
                <a:off x="7665552" y="840907"/>
                <a:ext cx="254328" cy="1510926"/>
                <a:chOff x="2143108" y="4214818"/>
                <a:chExt cx="288000" cy="1842509"/>
              </a:xfrm>
            </p:grpSpPr>
            <p:sp>
              <p:nvSpPr>
                <p:cNvPr id="138" name="ZoneTexte 137"/>
                <p:cNvSpPr txBox="1"/>
                <p:nvPr/>
              </p:nvSpPr>
              <p:spPr>
                <a:xfrm>
                  <a:off x="2143108" y="4214818"/>
                  <a:ext cx="288000" cy="37411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139" name="ZoneTexte 138"/>
                <p:cNvSpPr txBox="1"/>
                <p:nvPr/>
              </p:nvSpPr>
              <p:spPr>
                <a:xfrm>
                  <a:off x="2143108" y="4462764"/>
                  <a:ext cx="288000" cy="37411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140" name="ZoneTexte 139"/>
                <p:cNvSpPr txBox="1"/>
                <p:nvPr/>
              </p:nvSpPr>
              <p:spPr>
                <a:xfrm>
                  <a:off x="2143108" y="4700810"/>
                  <a:ext cx="288000" cy="37411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141" name="ZoneTexte 140"/>
                <p:cNvSpPr txBox="1"/>
                <p:nvPr/>
              </p:nvSpPr>
              <p:spPr>
                <a:xfrm>
                  <a:off x="2143108" y="4959174"/>
                  <a:ext cx="288000" cy="37411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142" name="ZoneTexte 141"/>
                <p:cNvSpPr txBox="1"/>
                <p:nvPr/>
              </p:nvSpPr>
              <p:spPr>
                <a:xfrm>
                  <a:off x="2143108" y="5197220"/>
                  <a:ext cx="288000" cy="37411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e</a:t>
                  </a:r>
                </a:p>
              </p:txBody>
            </p:sp>
            <p:sp>
              <p:nvSpPr>
                <p:cNvPr id="143" name="ZoneTexte 142"/>
                <p:cNvSpPr txBox="1"/>
                <p:nvPr/>
              </p:nvSpPr>
              <p:spPr>
                <a:xfrm>
                  <a:off x="2143108" y="5445166"/>
                  <a:ext cx="288000" cy="37411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f</a:t>
                  </a:r>
                </a:p>
              </p:txBody>
            </p:sp>
            <p:sp>
              <p:nvSpPr>
                <p:cNvPr id="144" name="ZoneTexte 143"/>
                <p:cNvSpPr txBox="1"/>
                <p:nvPr/>
              </p:nvSpPr>
              <p:spPr>
                <a:xfrm>
                  <a:off x="2143108" y="5683211"/>
                  <a:ext cx="288000" cy="37411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g</a:t>
                  </a:r>
                </a:p>
              </p:txBody>
            </p:sp>
          </p:grpSp>
          <p:grpSp>
            <p:nvGrpSpPr>
              <p:cNvPr id="12" name="Groupe 62"/>
              <p:cNvGrpSpPr>
                <a:grpSpLocks noChangeAspect="1"/>
              </p:cNvGrpSpPr>
              <p:nvPr/>
            </p:nvGrpSpPr>
            <p:grpSpPr bwMode="auto">
              <a:xfrm>
                <a:off x="8003107" y="1026651"/>
                <a:ext cx="557904" cy="1112422"/>
                <a:chOff x="7783717" y="4500570"/>
                <a:chExt cx="670193" cy="1336056"/>
              </a:xfrm>
              <a:solidFill>
                <a:schemeClr val="accent1"/>
              </a:solidFill>
            </p:grpSpPr>
            <p:sp>
              <p:nvSpPr>
                <p:cNvPr id="127" name="Rectangle 126"/>
                <p:cNvSpPr/>
                <p:nvPr/>
              </p:nvSpPr>
              <p:spPr bwMode="auto">
                <a:xfrm>
                  <a:off x="7858148" y="5132879"/>
                  <a:ext cx="500066" cy="71438"/>
                </a:xfrm>
                <a:prstGeom prst="rect">
                  <a:avLst/>
                </a:prstGeom>
                <a:solidFill>
                  <a:srgbClr val="FF0000"/>
                </a:solidFill>
                <a:ln w="57150">
                  <a:headEnd type="none" w="med" len="med"/>
                  <a:tailEnd type="none" w="med" len="med"/>
                </a:ln>
              </p:spPr>
              <p:style>
                <a:lnRef idx="0">
                  <a:schemeClr val="accent6"/>
                </a:lnRef>
                <a:fillRef idx="1003">
                  <a:schemeClr val="dk1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3" name="Groupe 64"/>
                <p:cNvGrpSpPr/>
                <p:nvPr/>
              </p:nvGrpSpPr>
              <p:grpSpPr>
                <a:xfrm>
                  <a:off x="7783717" y="4500570"/>
                  <a:ext cx="667200" cy="603403"/>
                  <a:chOff x="7783717" y="4500570"/>
                  <a:chExt cx="667200" cy="603403"/>
                </a:xfrm>
                <a:grpFill/>
              </p:grpSpPr>
              <p:sp>
                <p:nvSpPr>
                  <p:cNvPr id="134" name="Rectangle 133"/>
                  <p:cNvSpPr/>
                  <p:nvPr/>
                </p:nvSpPr>
                <p:spPr bwMode="auto">
                  <a:xfrm>
                    <a:off x="7858148" y="4500570"/>
                    <a:ext cx="500066" cy="71438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14" name="Groupe 71"/>
                  <p:cNvGrpSpPr/>
                  <p:nvPr/>
                </p:nvGrpSpPr>
                <p:grpSpPr>
                  <a:xfrm>
                    <a:off x="7783717" y="4600914"/>
                    <a:ext cx="667200" cy="503059"/>
                    <a:chOff x="7783717" y="4600914"/>
                    <a:chExt cx="667200" cy="503059"/>
                  </a:xfrm>
                  <a:grpFill/>
                </p:grpSpPr>
                <p:sp>
                  <p:nvSpPr>
                    <p:cNvPr id="136" name="Rectangle 135"/>
                    <p:cNvSpPr/>
                    <p:nvPr/>
                  </p:nvSpPr>
                  <p:spPr bwMode="auto">
                    <a:xfrm rot="5400000">
                      <a:off x="7569403" y="4818221"/>
                      <a:ext cx="500066" cy="7143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37" name="Rectangle 136"/>
                    <p:cNvSpPr/>
                    <p:nvPr/>
                  </p:nvSpPr>
                  <p:spPr bwMode="auto">
                    <a:xfrm rot="5400000">
                      <a:off x="8165165" y="4815228"/>
                      <a:ext cx="500066" cy="7143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5" name="Groupe 65"/>
                <p:cNvGrpSpPr/>
                <p:nvPr/>
              </p:nvGrpSpPr>
              <p:grpSpPr>
                <a:xfrm rot="10800000">
                  <a:off x="7786710" y="5233223"/>
                  <a:ext cx="667200" cy="603403"/>
                  <a:chOff x="7783717" y="4500570"/>
                  <a:chExt cx="667200" cy="603403"/>
                </a:xfrm>
                <a:grpFill/>
              </p:grpSpPr>
              <p:sp>
                <p:nvSpPr>
                  <p:cNvPr id="130" name="Rectangle 129"/>
                  <p:cNvSpPr/>
                  <p:nvPr/>
                </p:nvSpPr>
                <p:spPr bwMode="auto">
                  <a:xfrm>
                    <a:off x="7858148" y="4500570"/>
                    <a:ext cx="500066" cy="71438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16" name="Groupe 67"/>
                  <p:cNvGrpSpPr/>
                  <p:nvPr/>
                </p:nvGrpSpPr>
                <p:grpSpPr>
                  <a:xfrm>
                    <a:off x="7783717" y="4600914"/>
                    <a:ext cx="667200" cy="503059"/>
                    <a:chOff x="7783717" y="4600914"/>
                    <a:chExt cx="667200" cy="503059"/>
                  </a:xfrm>
                  <a:grpFill/>
                </p:grpSpPr>
                <p:sp>
                  <p:nvSpPr>
                    <p:cNvPr id="132" name="Rectangle 131"/>
                    <p:cNvSpPr/>
                    <p:nvPr/>
                  </p:nvSpPr>
                  <p:spPr bwMode="auto">
                    <a:xfrm rot="5400000">
                      <a:off x="7569403" y="4818221"/>
                      <a:ext cx="500066" cy="7143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33" name="Rectangle 132"/>
                    <p:cNvSpPr/>
                    <p:nvPr/>
                  </p:nvSpPr>
                  <p:spPr bwMode="auto">
                    <a:xfrm rot="5400000">
                      <a:off x="8165165" y="4815228"/>
                      <a:ext cx="500066" cy="71438"/>
                    </a:xfrm>
                    <a:prstGeom prst="rect">
                      <a:avLst/>
                    </a:prstGeom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2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75" name="ZoneTexte 74"/>
              <p:cNvSpPr txBox="1"/>
              <p:nvPr/>
            </p:nvSpPr>
            <p:spPr bwMode="auto">
              <a:xfrm flipH="1">
                <a:off x="8123639" y="778260"/>
                <a:ext cx="254328" cy="27611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200" b="0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76" name="ZoneTexte 75"/>
              <p:cNvSpPr txBox="1"/>
              <p:nvPr/>
            </p:nvSpPr>
            <p:spPr bwMode="auto">
              <a:xfrm flipH="1">
                <a:off x="8273319" y="1141595"/>
                <a:ext cx="254328" cy="27611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200" b="0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77" name="ZoneTexte 76"/>
              <p:cNvSpPr txBox="1"/>
              <p:nvPr/>
            </p:nvSpPr>
            <p:spPr bwMode="auto">
              <a:xfrm flipH="1">
                <a:off x="8280609" y="1661931"/>
                <a:ext cx="254328" cy="27611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200" b="0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78" name="ZoneTexte 77"/>
              <p:cNvSpPr txBox="1"/>
              <p:nvPr/>
            </p:nvSpPr>
            <p:spPr bwMode="auto">
              <a:xfrm flipH="1">
                <a:off x="8152799" y="1846390"/>
                <a:ext cx="254328" cy="27611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200" b="0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79" name="ZoneTexte 78"/>
              <p:cNvSpPr txBox="1"/>
              <p:nvPr/>
            </p:nvSpPr>
            <p:spPr bwMode="auto">
              <a:xfrm flipH="1">
                <a:off x="8015994" y="1652933"/>
                <a:ext cx="254328" cy="27611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200" b="0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80" name="ZoneTexte 79"/>
              <p:cNvSpPr txBox="1"/>
              <p:nvPr/>
            </p:nvSpPr>
            <p:spPr bwMode="auto">
              <a:xfrm flipH="1">
                <a:off x="8015994" y="1156178"/>
                <a:ext cx="254328" cy="27611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200" b="0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sp>
            <p:nvSpPr>
              <p:cNvPr id="81" name="ZoneTexte 80"/>
              <p:cNvSpPr txBox="1"/>
              <p:nvPr/>
            </p:nvSpPr>
            <p:spPr bwMode="auto">
              <a:xfrm flipH="1">
                <a:off x="8130929" y="1284012"/>
                <a:ext cx="254328" cy="276110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200" b="0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  <p:sp>
            <p:nvSpPr>
              <p:cNvPr id="98" name="ZoneTexte 97"/>
              <p:cNvSpPr txBox="1"/>
              <p:nvPr/>
            </p:nvSpPr>
            <p:spPr bwMode="auto">
              <a:xfrm>
                <a:off x="5822071" y="714343"/>
                <a:ext cx="1210313" cy="33746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600" dirty="0">
                    <a:solidFill>
                      <a:schemeClr val="tx1"/>
                    </a:solidFill>
                  </a:rPr>
                  <a:t>74LS47</a:t>
                </a:r>
              </a:p>
            </p:txBody>
          </p:sp>
          <p:sp>
            <p:nvSpPr>
              <p:cNvPr id="100" name="ZoneTexte 99"/>
              <p:cNvSpPr txBox="1"/>
              <p:nvPr/>
            </p:nvSpPr>
            <p:spPr bwMode="auto">
              <a:xfrm>
                <a:off x="5995082" y="215881"/>
                <a:ext cx="854339" cy="306789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40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sp>
            <p:nvSpPr>
              <p:cNvPr id="101" name="ZoneTexte 100"/>
              <p:cNvSpPr txBox="1"/>
              <p:nvPr/>
            </p:nvSpPr>
            <p:spPr bwMode="auto">
              <a:xfrm>
                <a:off x="7860779" y="223196"/>
                <a:ext cx="854339" cy="306789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40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cxnSp>
            <p:nvCxnSpPr>
              <p:cNvPr id="103" name="Connecteur droit 102"/>
              <p:cNvCxnSpPr/>
              <p:nvPr/>
            </p:nvCxnSpPr>
            <p:spPr bwMode="auto">
              <a:xfrm rot="5400000">
                <a:off x="8050748" y="597482"/>
                <a:ext cx="214312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7" name="Groupe 347"/>
              <p:cNvGrpSpPr>
                <a:grpSpLocks/>
              </p:cNvGrpSpPr>
              <p:nvPr/>
            </p:nvGrpSpPr>
            <p:grpSpPr bwMode="auto">
              <a:xfrm>
                <a:off x="5401079" y="490519"/>
                <a:ext cx="1456951" cy="2054225"/>
                <a:chOff x="5401079" y="490519"/>
                <a:chExt cx="1456951" cy="2054225"/>
              </a:xfrm>
            </p:grpSpPr>
            <p:cxnSp>
              <p:nvCxnSpPr>
                <p:cNvPr id="174" name="Connecteur droit 173"/>
                <p:cNvCxnSpPr/>
                <p:nvPr/>
              </p:nvCxnSpPr>
              <p:spPr bwMode="auto">
                <a:xfrm>
                  <a:off x="5400407" y="1336463"/>
                  <a:ext cx="396876" cy="1588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Connecteur droit 169"/>
                <p:cNvCxnSpPr/>
                <p:nvPr/>
              </p:nvCxnSpPr>
              <p:spPr bwMode="auto">
                <a:xfrm>
                  <a:off x="5400407" y="1693652"/>
                  <a:ext cx="396876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Connecteur droit 165"/>
                <p:cNvCxnSpPr/>
                <p:nvPr/>
              </p:nvCxnSpPr>
              <p:spPr bwMode="auto">
                <a:xfrm>
                  <a:off x="5400407" y="2014327"/>
                  <a:ext cx="396876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Connecteur droit 161"/>
                <p:cNvCxnSpPr/>
                <p:nvPr/>
              </p:nvCxnSpPr>
              <p:spPr bwMode="auto">
                <a:xfrm>
                  <a:off x="5400407" y="2330239"/>
                  <a:ext cx="396876" cy="1588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9" name="Rectangle 68"/>
                <p:cNvSpPr/>
                <p:nvPr/>
              </p:nvSpPr>
              <p:spPr bwMode="auto">
                <a:xfrm flipH="1">
                  <a:off x="5787758" y="714163"/>
                  <a:ext cx="982666" cy="1830389"/>
                </a:xfrm>
                <a:prstGeom prst="rect">
                  <a:avLst/>
                </a:prstGeom>
                <a:noFill/>
                <a:ln w="317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8" name="Groupe 193"/>
                <p:cNvGrpSpPr>
                  <a:grpSpLocks/>
                </p:cNvGrpSpPr>
                <p:nvPr/>
              </p:nvGrpSpPr>
              <p:grpSpPr bwMode="auto">
                <a:xfrm>
                  <a:off x="6516384" y="889996"/>
                  <a:ext cx="341646" cy="1510926"/>
                  <a:chOff x="6309521" y="4391037"/>
                  <a:chExt cx="342812" cy="1515791"/>
                </a:xfrm>
              </p:grpSpPr>
              <p:grpSp>
                <p:nvGrpSpPr>
                  <p:cNvPr id="19" name="Groupe 17"/>
                  <p:cNvGrpSpPr>
                    <a:grpSpLocks/>
                  </p:cNvGrpSpPr>
                  <p:nvPr/>
                </p:nvGrpSpPr>
                <p:grpSpPr bwMode="auto">
                  <a:xfrm flipH="1">
                    <a:off x="6309521" y="4391037"/>
                    <a:ext cx="255196" cy="1515791"/>
                    <a:chOff x="2143108" y="4214818"/>
                    <a:chExt cx="288000" cy="1842509"/>
                  </a:xfrm>
                </p:grpSpPr>
                <p:sp>
                  <p:nvSpPr>
                    <p:cNvPr id="155" name="ZoneTexte 154"/>
                    <p:cNvSpPr txBox="1"/>
                    <p:nvPr/>
                  </p:nvSpPr>
                  <p:spPr>
                    <a:xfrm>
                      <a:off x="2143108" y="4214818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156" name="ZoneTexte 155"/>
                    <p:cNvSpPr txBox="1"/>
                    <p:nvPr/>
                  </p:nvSpPr>
                  <p:spPr>
                    <a:xfrm>
                      <a:off x="2143108" y="4462764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157" name="ZoneTexte 156"/>
                    <p:cNvSpPr txBox="1"/>
                    <p:nvPr/>
                  </p:nvSpPr>
                  <p:spPr>
                    <a:xfrm>
                      <a:off x="2143108" y="4700810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158" name="ZoneTexte 157"/>
                    <p:cNvSpPr txBox="1"/>
                    <p:nvPr/>
                  </p:nvSpPr>
                  <p:spPr>
                    <a:xfrm>
                      <a:off x="2143108" y="4959174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159" name="ZoneTexte 158"/>
                    <p:cNvSpPr txBox="1"/>
                    <p:nvPr/>
                  </p:nvSpPr>
                  <p:spPr>
                    <a:xfrm>
                      <a:off x="2143108" y="5197220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160" name="ZoneTexte 159"/>
                    <p:cNvSpPr txBox="1"/>
                    <p:nvPr/>
                  </p:nvSpPr>
                  <p:spPr>
                    <a:xfrm>
                      <a:off x="2143108" y="5445166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161" name="ZoneTexte 160"/>
                    <p:cNvSpPr txBox="1"/>
                    <p:nvPr/>
                  </p:nvSpPr>
                  <p:spPr>
                    <a:xfrm>
                      <a:off x="2143108" y="5683211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</p:grpSp>
              <p:sp>
                <p:nvSpPr>
                  <p:cNvPr id="148" name="Ellipse 147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2393" y="4491752"/>
                    <a:ext cx="76460" cy="70075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9" name="Ellipse 148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3986" y="4684459"/>
                    <a:ext cx="78053" cy="71667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0" name="Ellipse 149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5579" y="4915387"/>
                    <a:ext cx="76460" cy="68483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1" name="Ellipse 15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2393" y="5096945"/>
                    <a:ext cx="78054" cy="70075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2" name="Ellipse 15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5579" y="5289652"/>
                    <a:ext cx="71682" cy="71667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3" name="Ellipse 152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0800" y="5507839"/>
                    <a:ext cx="74867" cy="70075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4" name="Ellipse 153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7615" y="5687805"/>
                    <a:ext cx="76460" cy="71667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89" name="ZoneTexte 88"/>
                <p:cNvSpPr txBox="1"/>
                <p:nvPr/>
              </p:nvSpPr>
              <p:spPr bwMode="auto">
                <a:xfrm>
                  <a:off x="5733228" y="1184488"/>
                  <a:ext cx="439906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A0</a:t>
                  </a:r>
                </a:p>
              </p:txBody>
            </p:sp>
            <p:sp>
              <p:nvSpPr>
                <p:cNvPr id="90" name="ZoneTexte 89"/>
                <p:cNvSpPr txBox="1"/>
                <p:nvPr/>
              </p:nvSpPr>
              <p:spPr bwMode="auto">
                <a:xfrm>
                  <a:off x="5731745" y="1512217"/>
                  <a:ext cx="439906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A1</a:t>
                  </a:r>
                </a:p>
              </p:txBody>
            </p:sp>
            <p:sp>
              <p:nvSpPr>
                <p:cNvPr id="91" name="ZoneTexte 90"/>
                <p:cNvSpPr txBox="1"/>
                <p:nvPr/>
              </p:nvSpPr>
              <p:spPr bwMode="auto">
                <a:xfrm>
                  <a:off x="5738612" y="1813264"/>
                  <a:ext cx="439906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A2</a:t>
                  </a:r>
                </a:p>
              </p:txBody>
            </p:sp>
            <p:sp>
              <p:nvSpPr>
                <p:cNvPr id="92" name="ZoneTexte 91"/>
                <p:cNvSpPr txBox="1"/>
                <p:nvPr/>
              </p:nvSpPr>
              <p:spPr bwMode="auto">
                <a:xfrm>
                  <a:off x="5731745" y="2149241"/>
                  <a:ext cx="439906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A3</a:t>
                  </a:r>
                </a:p>
              </p:txBody>
            </p:sp>
            <p:cxnSp>
              <p:nvCxnSpPr>
                <p:cNvPr id="104" name="Connecteur droit 103"/>
                <p:cNvCxnSpPr/>
                <p:nvPr/>
              </p:nvCxnSpPr>
              <p:spPr bwMode="auto">
                <a:xfrm rot="5400000">
                  <a:off x="6171936" y="596688"/>
                  <a:ext cx="214312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45" name="Rectangle 244"/>
            <p:cNvSpPr/>
            <p:nvPr/>
          </p:nvSpPr>
          <p:spPr bwMode="auto">
            <a:xfrm flipH="1">
              <a:off x="4441553" y="1515874"/>
              <a:ext cx="968378" cy="2484438"/>
            </a:xfrm>
            <a:prstGeom prst="rect">
              <a:avLst/>
            </a:prstGeom>
            <a:noFill/>
            <a:ln w="317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46" name="ZoneTexte 245"/>
            <p:cNvSpPr txBox="1"/>
            <p:nvPr/>
          </p:nvSpPr>
          <p:spPr bwMode="auto">
            <a:xfrm>
              <a:off x="4424249" y="1545449"/>
              <a:ext cx="439906" cy="31503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2100"/>
                </a:lnSpc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A0</a:t>
              </a:r>
            </a:p>
          </p:txBody>
        </p:sp>
        <p:sp>
          <p:nvSpPr>
            <p:cNvPr id="247" name="ZoneTexte 246"/>
            <p:cNvSpPr txBox="1"/>
            <p:nvPr/>
          </p:nvSpPr>
          <p:spPr bwMode="auto">
            <a:xfrm>
              <a:off x="4422766" y="1832066"/>
              <a:ext cx="439906" cy="31503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2100"/>
                </a:lnSpc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A1</a:t>
              </a:r>
            </a:p>
          </p:txBody>
        </p:sp>
        <p:sp>
          <p:nvSpPr>
            <p:cNvPr id="248" name="ZoneTexte 247"/>
            <p:cNvSpPr txBox="1"/>
            <p:nvPr/>
          </p:nvSpPr>
          <p:spPr bwMode="auto">
            <a:xfrm>
              <a:off x="4429632" y="2124293"/>
              <a:ext cx="439906" cy="31503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2100"/>
                </a:lnSpc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A2</a:t>
              </a:r>
            </a:p>
          </p:txBody>
        </p:sp>
        <p:sp>
          <p:nvSpPr>
            <p:cNvPr id="249" name="ZoneTexte 248"/>
            <p:cNvSpPr txBox="1"/>
            <p:nvPr/>
          </p:nvSpPr>
          <p:spPr bwMode="auto">
            <a:xfrm>
              <a:off x="4422766" y="2409101"/>
              <a:ext cx="439906" cy="315030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2100"/>
                </a:lnSpc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A3</a:t>
              </a:r>
            </a:p>
          </p:txBody>
        </p:sp>
        <p:cxnSp>
          <p:nvCxnSpPr>
            <p:cNvPr id="250" name="Connecteur droit 249"/>
            <p:cNvCxnSpPr/>
            <p:nvPr/>
          </p:nvCxnSpPr>
          <p:spPr bwMode="auto">
            <a:xfrm rot="5400000">
              <a:off x="4905899" y="1410305"/>
              <a:ext cx="214312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3" name="ZoneTexte 252"/>
            <p:cNvSpPr txBox="1"/>
            <p:nvPr/>
          </p:nvSpPr>
          <p:spPr bwMode="auto">
            <a:xfrm>
              <a:off x="4414272" y="2842352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B0</a:t>
              </a:r>
            </a:p>
          </p:txBody>
        </p:sp>
        <p:sp>
          <p:nvSpPr>
            <p:cNvPr id="254" name="ZoneTexte 253"/>
            <p:cNvSpPr txBox="1"/>
            <p:nvPr/>
          </p:nvSpPr>
          <p:spPr bwMode="auto">
            <a:xfrm>
              <a:off x="4412789" y="3154965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B1</a:t>
              </a:r>
            </a:p>
          </p:txBody>
        </p:sp>
        <p:sp>
          <p:nvSpPr>
            <p:cNvPr id="255" name="ZoneTexte 254"/>
            <p:cNvSpPr txBox="1"/>
            <p:nvPr/>
          </p:nvSpPr>
          <p:spPr bwMode="auto">
            <a:xfrm>
              <a:off x="4419656" y="3452450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B2</a:t>
              </a:r>
            </a:p>
          </p:txBody>
        </p:sp>
        <p:sp>
          <p:nvSpPr>
            <p:cNvPr id="256" name="ZoneTexte 255"/>
            <p:cNvSpPr txBox="1"/>
            <p:nvPr/>
          </p:nvSpPr>
          <p:spPr bwMode="auto">
            <a:xfrm>
              <a:off x="4422784" y="3726866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B3</a:t>
              </a:r>
            </a:p>
          </p:txBody>
        </p:sp>
        <p:sp>
          <p:nvSpPr>
            <p:cNvPr id="257" name="ZoneTexte 256"/>
            <p:cNvSpPr txBox="1"/>
            <p:nvPr/>
          </p:nvSpPr>
          <p:spPr bwMode="auto">
            <a:xfrm>
              <a:off x="5078588" y="2072639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S0</a:t>
              </a:r>
            </a:p>
          </p:txBody>
        </p:sp>
        <p:sp>
          <p:nvSpPr>
            <p:cNvPr id="258" name="ZoneTexte 257"/>
            <p:cNvSpPr txBox="1"/>
            <p:nvPr/>
          </p:nvSpPr>
          <p:spPr bwMode="auto">
            <a:xfrm>
              <a:off x="5077104" y="2420357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S1</a:t>
              </a:r>
            </a:p>
          </p:txBody>
        </p:sp>
        <p:sp>
          <p:nvSpPr>
            <p:cNvPr id="259" name="ZoneTexte 258"/>
            <p:cNvSpPr txBox="1"/>
            <p:nvPr/>
          </p:nvSpPr>
          <p:spPr bwMode="auto">
            <a:xfrm>
              <a:off x="5073976" y="2731399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S2</a:t>
              </a:r>
            </a:p>
          </p:txBody>
        </p:sp>
        <p:sp>
          <p:nvSpPr>
            <p:cNvPr id="260" name="ZoneTexte 259"/>
            <p:cNvSpPr txBox="1"/>
            <p:nvPr/>
          </p:nvSpPr>
          <p:spPr bwMode="auto">
            <a:xfrm>
              <a:off x="5067110" y="3047386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S3</a:t>
              </a:r>
            </a:p>
          </p:txBody>
        </p:sp>
        <p:sp>
          <p:nvSpPr>
            <p:cNvPr id="263" name="ZoneTexte 262"/>
            <p:cNvSpPr txBox="1"/>
            <p:nvPr/>
          </p:nvSpPr>
          <p:spPr bwMode="auto">
            <a:xfrm>
              <a:off x="4803495" y="1515465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C0</a:t>
              </a:r>
            </a:p>
          </p:txBody>
        </p:sp>
        <p:sp>
          <p:nvSpPr>
            <p:cNvPr id="266" name="ZoneTexte 265"/>
            <p:cNvSpPr txBox="1"/>
            <p:nvPr/>
          </p:nvSpPr>
          <p:spPr bwMode="auto">
            <a:xfrm>
              <a:off x="4815687" y="3710650"/>
              <a:ext cx="439906" cy="28929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400" b="0" dirty="0">
                  <a:solidFill>
                    <a:schemeClr val="tx1"/>
                  </a:solidFill>
                </a:rPr>
                <a:t>C3</a:t>
              </a:r>
            </a:p>
          </p:txBody>
        </p:sp>
        <p:cxnSp>
          <p:nvCxnSpPr>
            <p:cNvPr id="279" name="Connecteur droit 278"/>
            <p:cNvCxnSpPr/>
            <p:nvPr/>
          </p:nvCxnSpPr>
          <p:spPr bwMode="auto">
            <a:xfrm>
              <a:off x="1785657" y="2003236"/>
              <a:ext cx="2663834" cy="1588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5" name="Connecteur droit 284"/>
            <p:cNvCxnSpPr/>
            <p:nvPr/>
          </p:nvCxnSpPr>
          <p:spPr bwMode="auto">
            <a:xfrm>
              <a:off x="1809470" y="2306449"/>
              <a:ext cx="2643197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1" name="Connecteur droit 290"/>
            <p:cNvCxnSpPr/>
            <p:nvPr/>
          </p:nvCxnSpPr>
          <p:spPr bwMode="auto">
            <a:xfrm>
              <a:off x="1785657" y="2590611"/>
              <a:ext cx="2663834" cy="1588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4" name="Connecteur droit 273"/>
            <p:cNvCxnSpPr/>
            <p:nvPr/>
          </p:nvCxnSpPr>
          <p:spPr bwMode="auto">
            <a:xfrm>
              <a:off x="1792007" y="1703199"/>
              <a:ext cx="2652721" cy="1587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 bwMode="auto">
            <a:xfrm rot="16200000">
              <a:off x="4067696" y="2427892"/>
              <a:ext cx="107950" cy="32226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 rot="16200000">
              <a:off x="4070077" y="2142936"/>
              <a:ext cx="109537" cy="32226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 rot="16200000">
              <a:off x="4071664" y="1838136"/>
              <a:ext cx="106363" cy="32226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 rot="16200000">
              <a:off x="4070871" y="1542067"/>
              <a:ext cx="107950" cy="32226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323" name="Connecteur droit 322"/>
            <p:cNvCxnSpPr/>
            <p:nvPr/>
          </p:nvCxnSpPr>
          <p:spPr bwMode="auto">
            <a:xfrm>
              <a:off x="1785657" y="3287524"/>
              <a:ext cx="2663834" cy="1587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8" name="Connecteur droit 317"/>
            <p:cNvCxnSpPr/>
            <p:nvPr/>
          </p:nvCxnSpPr>
          <p:spPr bwMode="auto">
            <a:xfrm>
              <a:off x="1785657" y="3590736"/>
              <a:ext cx="2663834" cy="1588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3" name="Connecteur droit 312"/>
            <p:cNvCxnSpPr/>
            <p:nvPr/>
          </p:nvCxnSpPr>
          <p:spPr bwMode="auto">
            <a:xfrm>
              <a:off x="1785657" y="3876486"/>
              <a:ext cx="2663834" cy="1588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8" name="Connecteur droit 307"/>
            <p:cNvCxnSpPr/>
            <p:nvPr/>
          </p:nvCxnSpPr>
          <p:spPr bwMode="auto">
            <a:xfrm>
              <a:off x="1792007" y="2987486"/>
              <a:ext cx="2663834" cy="1588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03" name="Rectangle 302"/>
            <p:cNvSpPr/>
            <p:nvPr/>
          </p:nvSpPr>
          <p:spPr bwMode="auto">
            <a:xfrm rot="16200000">
              <a:off x="4067696" y="3723293"/>
              <a:ext cx="107950" cy="32226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 rot="16200000">
              <a:off x="4070077" y="3438337"/>
              <a:ext cx="109537" cy="32226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 rot="16200000">
              <a:off x="4070871" y="3123218"/>
              <a:ext cx="107950" cy="32226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 rot="16200000">
              <a:off x="4070871" y="2826355"/>
              <a:ext cx="107950" cy="322263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cxnSp>
          <p:nvCxnSpPr>
            <p:cNvPr id="327" name="Connecteur droit 326"/>
            <p:cNvCxnSpPr/>
            <p:nvPr/>
          </p:nvCxnSpPr>
          <p:spPr bwMode="auto">
            <a:xfrm rot="5400000">
              <a:off x="4927330" y="4106674"/>
              <a:ext cx="214313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09" name="ZoneTexte 508"/>
            <p:cNvSpPr txBox="1"/>
            <p:nvPr/>
          </p:nvSpPr>
          <p:spPr bwMode="auto">
            <a:xfrm rot="5400000">
              <a:off x="4349910" y="2583682"/>
              <a:ext cx="1210284" cy="337475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600" dirty="0">
                  <a:solidFill>
                    <a:schemeClr val="tx1"/>
                  </a:solidFill>
                </a:rPr>
                <a:t>74LS83</a:t>
              </a:r>
            </a:p>
          </p:txBody>
        </p:sp>
        <p:grpSp>
          <p:nvGrpSpPr>
            <p:cNvPr id="20" name="Groupe 668"/>
            <p:cNvGrpSpPr>
              <a:grpSpLocks/>
            </p:cNvGrpSpPr>
            <p:nvPr/>
          </p:nvGrpSpPr>
          <p:grpSpPr bwMode="auto">
            <a:xfrm>
              <a:off x="1074455" y="1089025"/>
              <a:ext cx="854339" cy="2828166"/>
              <a:chOff x="214282" y="1100900"/>
              <a:chExt cx="854339" cy="2828166"/>
            </a:xfrm>
          </p:grpSpPr>
          <p:sp>
            <p:nvSpPr>
              <p:cNvPr id="99" name="ZoneTexte 98"/>
              <p:cNvSpPr txBox="1"/>
              <p:nvPr/>
            </p:nvSpPr>
            <p:spPr bwMode="auto">
              <a:xfrm>
                <a:off x="214282" y="1100900"/>
                <a:ext cx="854339" cy="33746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60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grpSp>
            <p:nvGrpSpPr>
              <p:cNvPr id="21" name="Groupe 277"/>
              <p:cNvGrpSpPr>
                <a:grpSpLocks/>
              </p:cNvGrpSpPr>
              <p:nvPr/>
            </p:nvGrpSpPr>
            <p:grpSpPr bwMode="auto">
              <a:xfrm>
                <a:off x="733394" y="1848914"/>
                <a:ext cx="279401" cy="207495"/>
                <a:chOff x="1357844" y="1876144"/>
                <a:chExt cx="297244" cy="220751"/>
              </a:xfrm>
            </p:grpSpPr>
            <p:sp>
              <p:nvSpPr>
                <p:cNvPr id="280" name="Ellipse 279"/>
                <p:cNvSpPr>
                  <a:spLocks noChangeAspect="1"/>
                </p:cNvSpPr>
                <p:nvPr/>
              </p:nvSpPr>
              <p:spPr bwMode="auto">
                <a:xfrm>
                  <a:off x="1563890" y="2003981"/>
                  <a:ext cx="91200" cy="92890"/>
                </a:xfrm>
                <a:prstGeom prst="ellipse">
                  <a:avLst/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1" name="Ellipse 280"/>
                <p:cNvSpPr>
                  <a:spLocks noChangeAspect="1"/>
                </p:cNvSpPr>
                <p:nvPr/>
              </p:nvSpPr>
              <p:spPr bwMode="auto">
                <a:xfrm>
                  <a:off x="1357846" y="2003981"/>
                  <a:ext cx="92889" cy="92890"/>
                </a:xfrm>
                <a:prstGeom prst="ellipse">
                  <a:avLst/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2" name="Rectangle avec flèche vers le haut 281"/>
                <p:cNvSpPr>
                  <a:spLocks/>
                </p:cNvSpPr>
                <p:nvPr/>
              </p:nvSpPr>
              <p:spPr bwMode="auto">
                <a:xfrm>
                  <a:off x="1371357" y="1875623"/>
                  <a:ext cx="268533" cy="92890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2" name="Groupe 283"/>
              <p:cNvGrpSpPr>
                <a:grpSpLocks/>
              </p:cNvGrpSpPr>
              <p:nvPr/>
            </p:nvGrpSpPr>
            <p:grpSpPr bwMode="auto">
              <a:xfrm>
                <a:off x="732873" y="2134568"/>
                <a:ext cx="279041" cy="225320"/>
                <a:chOff x="1357290" y="1857364"/>
                <a:chExt cx="296861" cy="239715"/>
              </a:xfrm>
            </p:grpSpPr>
            <p:sp>
              <p:nvSpPr>
                <p:cNvPr id="286" name="Ellipse 285"/>
                <p:cNvSpPr>
                  <a:spLocks noChangeAspect="1"/>
                </p:cNvSpPr>
                <p:nvPr/>
              </p:nvSpPr>
              <p:spPr bwMode="auto">
                <a:xfrm>
                  <a:off x="1563891" y="2003880"/>
                  <a:ext cx="91200" cy="92891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7" name="Ellipse 286"/>
                <p:cNvSpPr>
                  <a:spLocks noChangeAspect="1"/>
                </p:cNvSpPr>
                <p:nvPr/>
              </p:nvSpPr>
              <p:spPr bwMode="auto">
                <a:xfrm>
                  <a:off x="1357846" y="2003880"/>
                  <a:ext cx="92889" cy="92891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8" name="Rectangle avec flèche vers le haut 287"/>
                <p:cNvSpPr>
                  <a:spLocks/>
                </p:cNvSpPr>
                <p:nvPr/>
              </p:nvSpPr>
              <p:spPr bwMode="auto">
                <a:xfrm>
                  <a:off x="1371357" y="1856945"/>
                  <a:ext cx="268533" cy="92890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3" name="Groupe 289"/>
              <p:cNvGrpSpPr>
                <a:grpSpLocks/>
              </p:cNvGrpSpPr>
              <p:nvPr/>
            </p:nvGrpSpPr>
            <p:grpSpPr bwMode="auto">
              <a:xfrm>
                <a:off x="732873" y="2419377"/>
                <a:ext cx="279041" cy="225320"/>
                <a:chOff x="1357290" y="1857364"/>
                <a:chExt cx="296861" cy="239715"/>
              </a:xfrm>
            </p:grpSpPr>
            <p:sp>
              <p:nvSpPr>
                <p:cNvPr id="292" name="Ellipse 291"/>
                <p:cNvSpPr>
                  <a:spLocks noChangeAspect="1"/>
                </p:cNvSpPr>
                <p:nvPr/>
              </p:nvSpPr>
              <p:spPr bwMode="auto">
                <a:xfrm>
                  <a:off x="1563891" y="2003193"/>
                  <a:ext cx="91200" cy="9289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3" name="Ellipse 292"/>
                <p:cNvSpPr>
                  <a:spLocks noChangeAspect="1"/>
                </p:cNvSpPr>
                <p:nvPr/>
              </p:nvSpPr>
              <p:spPr bwMode="auto">
                <a:xfrm>
                  <a:off x="1357846" y="2003193"/>
                  <a:ext cx="92889" cy="9289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4" name="Rectangle avec flèche vers le haut 293"/>
                <p:cNvSpPr>
                  <a:spLocks/>
                </p:cNvSpPr>
                <p:nvPr/>
              </p:nvSpPr>
              <p:spPr bwMode="auto">
                <a:xfrm>
                  <a:off x="1371357" y="1856256"/>
                  <a:ext cx="268533" cy="92891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4" name="Groupe 274"/>
              <p:cNvGrpSpPr>
                <a:grpSpLocks/>
              </p:cNvGrpSpPr>
              <p:nvPr/>
            </p:nvGrpSpPr>
            <p:grpSpPr bwMode="auto">
              <a:xfrm>
                <a:off x="739744" y="1557844"/>
                <a:ext cx="279400" cy="198531"/>
                <a:chOff x="1358457" y="1886254"/>
                <a:chExt cx="297243" cy="211214"/>
              </a:xfrm>
            </p:grpSpPr>
            <p:sp>
              <p:nvSpPr>
                <p:cNvPr id="188" name="Ellipse 187"/>
                <p:cNvSpPr>
                  <a:spLocks noChangeAspect="1"/>
                </p:cNvSpPr>
                <p:nvPr/>
              </p:nvSpPr>
              <p:spPr bwMode="auto">
                <a:xfrm>
                  <a:off x="1564503" y="2004549"/>
                  <a:ext cx="91200" cy="92891"/>
                </a:xfrm>
                <a:prstGeom prst="ellipse">
                  <a:avLst/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9" name="Ellipse 188"/>
                <p:cNvSpPr>
                  <a:spLocks noChangeAspect="1"/>
                </p:cNvSpPr>
                <p:nvPr/>
              </p:nvSpPr>
              <p:spPr bwMode="auto">
                <a:xfrm>
                  <a:off x="1358459" y="2004549"/>
                  <a:ext cx="92889" cy="92891"/>
                </a:xfrm>
                <a:prstGeom prst="ellipse">
                  <a:avLst/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0" name="Rectangle avec flèche vers le haut 189"/>
                <p:cNvSpPr>
                  <a:spLocks/>
                </p:cNvSpPr>
                <p:nvPr/>
              </p:nvSpPr>
              <p:spPr bwMode="auto">
                <a:xfrm>
                  <a:off x="1371970" y="1886325"/>
                  <a:ext cx="268534" cy="92891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5" name="Groupe 321"/>
              <p:cNvGrpSpPr>
                <a:grpSpLocks/>
              </p:cNvGrpSpPr>
              <p:nvPr/>
            </p:nvGrpSpPr>
            <p:grpSpPr bwMode="auto">
              <a:xfrm>
                <a:off x="733394" y="3142169"/>
                <a:ext cx="279401" cy="198532"/>
                <a:chOff x="1357844" y="1885593"/>
                <a:chExt cx="297244" cy="211215"/>
              </a:xfrm>
            </p:grpSpPr>
            <p:sp>
              <p:nvSpPr>
                <p:cNvPr id="324" name="Ellipse 323"/>
                <p:cNvSpPr>
                  <a:spLocks noChangeAspect="1"/>
                </p:cNvSpPr>
                <p:nvPr/>
              </p:nvSpPr>
              <p:spPr bwMode="auto">
                <a:xfrm>
                  <a:off x="1563890" y="2003889"/>
                  <a:ext cx="91200" cy="92891"/>
                </a:xfrm>
                <a:prstGeom prst="ellipse">
                  <a:avLst/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5" name="Ellipse 324"/>
                <p:cNvSpPr>
                  <a:spLocks noChangeAspect="1"/>
                </p:cNvSpPr>
                <p:nvPr/>
              </p:nvSpPr>
              <p:spPr bwMode="auto">
                <a:xfrm>
                  <a:off x="1357846" y="2003889"/>
                  <a:ext cx="92889" cy="92891"/>
                </a:xfrm>
                <a:prstGeom prst="ellipse">
                  <a:avLst/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6" name="Rectangle avec flèche vers le haut 325"/>
                <p:cNvSpPr>
                  <a:spLocks/>
                </p:cNvSpPr>
                <p:nvPr/>
              </p:nvSpPr>
              <p:spPr bwMode="auto">
                <a:xfrm>
                  <a:off x="1371357" y="1885665"/>
                  <a:ext cx="268533" cy="92891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26" name="Groupe 316"/>
              <p:cNvGrpSpPr>
                <a:grpSpLocks/>
              </p:cNvGrpSpPr>
              <p:nvPr/>
            </p:nvGrpSpPr>
            <p:grpSpPr bwMode="auto">
              <a:xfrm>
                <a:off x="733394" y="3445381"/>
                <a:ext cx="279401" cy="198531"/>
                <a:chOff x="1357844" y="1885491"/>
                <a:chExt cx="297244" cy="211214"/>
              </a:xfrm>
            </p:grpSpPr>
            <p:sp>
              <p:nvSpPr>
                <p:cNvPr id="319" name="Ellipse 318"/>
                <p:cNvSpPr>
                  <a:spLocks noChangeAspect="1"/>
                </p:cNvSpPr>
                <p:nvPr/>
              </p:nvSpPr>
              <p:spPr bwMode="auto">
                <a:xfrm>
                  <a:off x="1563890" y="2003789"/>
                  <a:ext cx="91200" cy="92890"/>
                </a:xfrm>
                <a:prstGeom prst="ellipse">
                  <a:avLst/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0" name="Ellipse 319"/>
                <p:cNvSpPr>
                  <a:spLocks noChangeAspect="1"/>
                </p:cNvSpPr>
                <p:nvPr/>
              </p:nvSpPr>
              <p:spPr bwMode="auto">
                <a:xfrm>
                  <a:off x="1357846" y="2003789"/>
                  <a:ext cx="92889" cy="92890"/>
                </a:xfrm>
                <a:prstGeom prst="ellipse">
                  <a:avLst/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1" name="Rectangle avec flèche vers le haut 320"/>
                <p:cNvSpPr>
                  <a:spLocks/>
                </p:cNvSpPr>
                <p:nvPr/>
              </p:nvSpPr>
              <p:spPr bwMode="auto">
                <a:xfrm>
                  <a:off x="1371357" y="1885564"/>
                  <a:ext cx="268533" cy="92890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rgbClr val="FF0000"/>
                    </a:solidFill>
                  </a:endParaRPr>
                </a:p>
              </p:txBody>
            </p:sp>
          </p:grpSp>
          <p:grpSp>
            <p:nvGrpSpPr>
              <p:cNvPr id="27" name="Groupe 311"/>
              <p:cNvGrpSpPr>
                <a:grpSpLocks/>
              </p:cNvGrpSpPr>
              <p:nvPr/>
            </p:nvGrpSpPr>
            <p:grpSpPr bwMode="auto">
              <a:xfrm>
                <a:off x="732873" y="3703746"/>
                <a:ext cx="279041" cy="225320"/>
                <a:chOff x="1357290" y="1857364"/>
                <a:chExt cx="296861" cy="239715"/>
              </a:xfrm>
            </p:grpSpPr>
            <p:sp>
              <p:nvSpPr>
                <p:cNvPr id="314" name="Ellipse 313"/>
                <p:cNvSpPr>
                  <a:spLocks noChangeAspect="1"/>
                </p:cNvSpPr>
                <p:nvPr/>
              </p:nvSpPr>
              <p:spPr bwMode="auto">
                <a:xfrm>
                  <a:off x="1563891" y="2004796"/>
                  <a:ext cx="91200" cy="9289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5" name="Ellipse 314"/>
                <p:cNvSpPr>
                  <a:spLocks noChangeAspect="1"/>
                </p:cNvSpPr>
                <p:nvPr/>
              </p:nvSpPr>
              <p:spPr bwMode="auto">
                <a:xfrm>
                  <a:off x="1357846" y="2004796"/>
                  <a:ext cx="92889" cy="9289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6" name="Rectangle avec flèche vers le haut 315"/>
                <p:cNvSpPr>
                  <a:spLocks/>
                </p:cNvSpPr>
                <p:nvPr/>
              </p:nvSpPr>
              <p:spPr bwMode="auto">
                <a:xfrm>
                  <a:off x="1371357" y="1857860"/>
                  <a:ext cx="268533" cy="92891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8" name="Groupe 306"/>
              <p:cNvGrpSpPr>
                <a:grpSpLocks/>
              </p:cNvGrpSpPr>
              <p:nvPr/>
            </p:nvGrpSpPr>
            <p:grpSpPr bwMode="auto">
              <a:xfrm>
                <a:off x="738647" y="2815054"/>
                <a:ext cx="279041" cy="225320"/>
                <a:chOff x="1357290" y="1857364"/>
                <a:chExt cx="296861" cy="239715"/>
              </a:xfrm>
            </p:grpSpPr>
            <p:sp>
              <p:nvSpPr>
                <p:cNvPr id="309" name="Ellipse 308"/>
                <p:cNvSpPr>
                  <a:spLocks noChangeAspect="1"/>
                </p:cNvSpPr>
                <p:nvPr/>
              </p:nvSpPr>
              <p:spPr bwMode="auto">
                <a:xfrm>
                  <a:off x="1564503" y="2004469"/>
                  <a:ext cx="91200" cy="9289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0" name="Ellipse 309"/>
                <p:cNvSpPr>
                  <a:spLocks noChangeAspect="1"/>
                </p:cNvSpPr>
                <p:nvPr/>
              </p:nvSpPr>
              <p:spPr bwMode="auto">
                <a:xfrm>
                  <a:off x="1358459" y="2004469"/>
                  <a:ext cx="92889" cy="92890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1" name="Rectangle avec flèche vers le haut 310"/>
                <p:cNvSpPr>
                  <a:spLocks/>
                </p:cNvSpPr>
                <p:nvPr/>
              </p:nvSpPr>
              <p:spPr bwMode="auto">
                <a:xfrm>
                  <a:off x="1371970" y="1857532"/>
                  <a:ext cx="268533" cy="92891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29" name="Connecteur droit 328"/>
              <p:cNvCxnSpPr/>
              <p:nvPr/>
            </p:nvCxnSpPr>
            <p:spPr bwMode="auto">
              <a:xfrm rot="10800000" flipV="1">
                <a:off x="465108" y="1716661"/>
                <a:ext cx="273051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0" name="Connecteur droit 329"/>
              <p:cNvCxnSpPr/>
              <p:nvPr/>
            </p:nvCxnSpPr>
            <p:spPr bwMode="auto">
              <a:xfrm rot="10800000" flipV="1">
                <a:off x="458758" y="2024636"/>
                <a:ext cx="273051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1" name="Connecteur droit 330"/>
              <p:cNvCxnSpPr/>
              <p:nvPr/>
            </p:nvCxnSpPr>
            <p:spPr bwMode="auto">
              <a:xfrm rot="10800000" flipV="1">
                <a:off x="465108" y="2319911"/>
                <a:ext cx="273051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2" name="Connecteur droit 331"/>
              <p:cNvCxnSpPr/>
              <p:nvPr/>
            </p:nvCxnSpPr>
            <p:spPr bwMode="auto">
              <a:xfrm rot="10800000" flipV="1">
                <a:off x="465108" y="2597725"/>
                <a:ext cx="273051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5" name="Connecteur droit 334"/>
              <p:cNvCxnSpPr/>
              <p:nvPr/>
            </p:nvCxnSpPr>
            <p:spPr bwMode="auto">
              <a:xfrm rot="10800000" flipV="1">
                <a:off x="469870" y="2991425"/>
                <a:ext cx="274639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6" name="Connecteur droit 335"/>
              <p:cNvCxnSpPr/>
              <p:nvPr/>
            </p:nvCxnSpPr>
            <p:spPr bwMode="auto">
              <a:xfrm rot="10800000" flipV="1">
                <a:off x="463520" y="3300987"/>
                <a:ext cx="274639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7" name="Connecteur droit 336"/>
              <p:cNvCxnSpPr/>
              <p:nvPr/>
            </p:nvCxnSpPr>
            <p:spPr bwMode="auto">
              <a:xfrm rot="10800000" flipV="1">
                <a:off x="469870" y="3596262"/>
                <a:ext cx="274639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0" name="Connecteur droit 339"/>
              <p:cNvCxnSpPr/>
              <p:nvPr/>
            </p:nvCxnSpPr>
            <p:spPr bwMode="auto">
              <a:xfrm rot="5400000">
                <a:off x="-777906" y="2635825"/>
                <a:ext cx="2484438" cy="158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8" name="Connecteur droit 337"/>
              <p:cNvCxnSpPr/>
              <p:nvPr/>
            </p:nvCxnSpPr>
            <p:spPr bwMode="auto">
              <a:xfrm rot="10800000" flipV="1">
                <a:off x="469870" y="3882012"/>
                <a:ext cx="274639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e 593"/>
            <p:cNvGrpSpPr>
              <a:grpSpLocks/>
            </p:cNvGrpSpPr>
            <p:nvPr/>
          </p:nvGrpSpPr>
          <p:grpSpPr bwMode="auto">
            <a:xfrm rot="5400000">
              <a:off x="1256792" y="3862502"/>
              <a:ext cx="4084033" cy="2328863"/>
              <a:chOff x="175741" y="3000372"/>
              <a:chExt cx="4084033" cy="2328863"/>
            </a:xfrm>
          </p:grpSpPr>
          <p:cxnSp>
            <p:nvCxnSpPr>
              <p:cNvPr id="590" name="Connecteur droit 589"/>
              <p:cNvCxnSpPr/>
              <p:nvPr/>
            </p:nvCxnSpPr>
            <p:spPr bwMode="auto">
              <a:xfrm>
                <a:off x="2653224" y="3999962"/>
                <a:ext cx="612775" cy="1587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91" name="Rectangle 590"/>
              <p:cNvSpPr/>
              <p:nvPr/>
            </p:nvSpPr>
            <p:spPr bwMode="auto">
              <a:xfrm rot="5400000">
                <a:off x="2893730" y="3816606"/>
                <a:ext cx="107950" cy="322262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8" name="Connecteur droit 587"/>
              <p:cNvCxnSpPr/>
              <p:nvPr/>
            </p:nvCxnSpPr>
            <p:spPr bwMode="auto">
              <a:xfrm>
                <a:off x="2659575" y="4226975"/>
                <a:ext cx="611187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9" name="Rectangle 588"/>
              <p:cNvSpPr/>
              <p:nvPr/>
            </p:nvSpPr>
            <p:spPr bwMode="auto">
              <a:xfrm rot="5400000">
                <a:off x="2893730" y="4043619"/>
                <a:ext cx="107950" cy="322262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6" name="Connecteur droit 585"/>
              <p:cNvCxnSpPr/>
              <p:nvPr/>
            </p:nvCxnSpPr>
            <p:spPr bwMode="auto">
              <a:xfrm>
                <a:off x="2662749" y="4412713"/>
                <a:ext cx="612775" cy="1587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7" name="Rectangle 586"/>
              <p:cNvSpPr/>
              <p:nvPr/>
            </p:nvSpPr>
            <p:spPr bwMode="auto">
              <a:xfrm rot="5400000">
                <a:off x="2895317" y="4235707"/>
                <a:ext cx="107950" cy="322263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4" name="Connecteur droit 583"/>
              <p:cNvCxnSpPr/>
              <p:nvPr/>
            </p:nvCxnSpPr>
            <p:spPr bwMode="auto">
              <a:xfrm>
                <a:off x="2662749" y="4603214"/>
                <a:ext cx="612775" cy="1587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5" name="Rectangle 584"/>
              <p:cNvSpPr/>
              <p:nvPr/>
            </p:nvSpPr>
            <p:spPr bwMode="auto">
              <a:xfrm rot="5400000">
                <a:off x="2894523" y="4450813"/>
                <a:ext cx="109538" cy="322263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2" name="Connecteur droit 581"/>
              <p:cNvCxnSpPr/>
              <p:nvPr/>
            </p:nvCxnSpPr>
            <p:spPr bwMode="auto">
              <a:xfrm>
                <a:off x="2653225" y="4817527"/>
                <a:ext cx="612775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3" name="Rectangle 582"/>
              <p:cNvSpPr/>
              <p:nvPr/>
            </p:nvSpPr>
            <p:spPr bwMode="auto">
              <a:xfrm rot="5400000">
                <a:off x="2894524" y="4644490"/>
                <a:ext cx="106362" cy="322262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0" name="Connecteur droit 579"/>
              <p:cNvCxnSpPr/>
              <p:nvPr/>
            </p:nvCxnSpPr>
            <p:spPr bwMode="auto">
              <a:xfrm>
                <a:off x="2670686" y="5006440"/>
                <a:ext cx="612775" cy="1587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1" name="Rectangle 580"/>
              <p:cNvSpPr/>
              <p:nvPr/>
            </p:nvSpPr>
            <p:spPr bwMode="auto">
              <a:xfrm rot="5400000">
                <a:off x="2893730" y="4821496"/>
                <a:ext cx="107950" cy="322262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78" name="Connecteur droit 577"/>
              <p:cNvCxnSpPr/>
              <p:nvPr/>
            </p:nvCxnSpPr>
            <p:spPr bwMode="auto">
              <a:xfrm>
                <a:off x="2662750" y="3807874"/>
                <a:ext cx="612775" cy="158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79" name="Rectangle 578"/>
              <p:cNvSpPr/>
              <p:nvPr/>
            </p:nvSpPr>
            <p:spPr bwMode="auto">
              <a:xfrm rot="5400000">
                <a:off x="2895317" y="3624517"/>
                <a:ext cx="107950" cy="322263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529" name="ZoneTexte 528"/>
              <p:cNvSpPr txBox="1"/>
              <p:nvPr/>
            </p:nvSpPr>
            <p:spPr bwMode="auto">
              <a:xfrm>
                <a:off x="1626832" y="3498834"/>
                <a:ext cx="1210313" cy="33746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600" dirty="0">
                    <a:solidFill>
                      <a:schemeClr val="tx1"/>
                    </a:solidFill>
                  </a:rPr>
                  <a:t>74LS47</a:t>
                </a:r>
              </a:p>
            </p:txBody>
          </p:sp>
          <p:sp>
            <p:nvSpPr>
              <p:cNvPr id="530" name="ZoneTexte 529"/>
              <p:cNvSpPr txBox="1"/>
              <p:nvPr/>
            </p:nvSpPr>
            <p:spPr bwMode="auto">
              <a:xfrm>
                <a:off x="1808417" y="3000372"/>
                <a:ext cx="854339" cy="306789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40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grpSp>
            <p:nvGrpSpPr>
              <p:cNvPr id="30" name="Groupe 591"/>
              <p:cNvGrpSpPr>
                <a:grpSpLocks/>
              </p:cNvGrpSpPr>
              <p:nvPr/>
            </p:nvGrpSpPr>
            <p:grpSpPr bwMode="auto">
              <a:xfrm>
                <a:off x="3222629" y="3000372"/>
                <a:ext cx="1037145" cy="2328863"/>
                <a:chOff x="3478887" y="3000372"/>
                <a:chExt cx="1037145" cy="2328863"/>
              </a:xfrm>
            </p:grpSpPr>
            <p:sp>
              <p:nvSpPr>
                <p:cNvPr id="519" name="Rectangle 518"/>
                <p:cNvSpPr/>
                <p:nvPr/>
              </p:nvSpPr>
              <p:spPr bwMode="auto">
                <a:xfrm flipH="1">
                  <a:off x="3528607" y="3498311"/>
                  <a:ext cx="987425" cy="1830393"/>
                </a:xfrm>
                <a:prstGeom prst="rect">
                  <a:avLst/>
                </a:prstGeom>
                <a:noFill/>
                <a:ln w="317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71" name="ZoneTexte 570"/>
                <p:cNvSpPr txBox="1"/>
                <p:nvPr/>
              </p:nvSpPr>
              <p:spPr bwMode="auto">
                <a:xfrm flipH="1">
                  <a:off x="3478887" y="3625400"/>
                  <a:ext cx="254328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572" name="ZoneTexte 571"/>
                <p:cNvSpPr txBox="1"/>
                <p:nvPr/>
              </p:nvSpPr>
              <p:spPr bwMode="auto">
                <a:xfrm flipH="1">
                  <a:off x="3478887" y="3828725"/>
                  <a:ext cx="254328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573" name="ZoneTexte 572"/>
                <p:cNvSpPr txBox="1"/>
                <p:nvPr/>
              </p:nvSpPr>
              <p:spPr bwMode="auto">
                <a:xfrm flipH="1">
                  <a:off x="3478887" y="4023932"/>
                  <a:ext cx="254328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574" name="ZoneTexte 573"/>
                <p:cNvSpPr txBox="1"/>
                <p:nvPr/>
              </p:nvSpPr>
              <p:spPr bwMode="auto">
                <a:xfrm flipH="1">
                  <a:off x="3478887" y="4235800"/>
                  <a:ext cx="254328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575" name="ZoneTexte 574"/>
                <p:cNvSpPr txBox="1"/>
                <p:nvPr/>
              </p:nvSpPr>
              <p:spPr bwMode="auto">
                <a:xfrm flipH="1">
                  <a:off x="3478887" y="4431007"/>
                  <a:ext cx="254328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e</a:t>
                  </a:r>
                </a:p>
              </p:txBody>
            </p:sp>
            <p:sp>
              <p:nvSpPr>
                <p:cNvPr id="576" name="ZoneTexte 575"/>
                <p:cNvSpPr txBox="1"/>
                <p:nvPr/>
              </p:nvSpPr>
              <p:spPr bwMode="auto">
                <a:xfrm flipH="1">
                  <a:off x="3478887" y="4634332"/>
                  <a:ext cx="254328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f</a:t>
                  </a:r>
                </a:p>
              </p:txBody>
            </p:sp>
            <p:sp>
              <p:nvSpPr>
                <p:cNvPr id="577" name="ZoneTexte 576"/>
                <p:cNvSpPr txBox="1"/>
                <p:nvPr/>
              </p:nvSpPr>
              <p:spPr bwMode="auto">
                <a:xfrm flipH="1">
                  <a:off x="3478887" y="4829538"/>
                  <a:ext cx="254328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g</a:t>
                  </a:r>
                </a:p>
              </p:txBody>
            </p:sp>
            <p:grpSp>
              <p:nvGrpSpPr>
                <p:cNvPr id="31" name="Groupe 62"/>
                <p:cNvGrpSpPr>
                  <a:grpSpLocks noChangeAspect="1"/>
                </p:cNvGrpSpPr>
                <p:nvPr/>
              </p:nvGrpSpPr>
              <p:grpSpPr bwMode="auto">
                <a:xfrm>
                  <a:off x="3816441" y="3811115"/>
                  <a:ext cx="557904" cy="1112414"/>
                  <a:chOff x="7783717" y="4500570"/>
                  <a:chExt cx="670193" cy="1336056"/>
                </a:xfrm>
                <a:solidFill>
                  <a:schemeClr val="accent1"/>
                </a:solidFill>
              </p:grpSpPr>
              <p:sp>
                <p:nvSpPr>
                  <p:cNvPr id="560" name="Rectangle 559"/>
                  <p:cNvSpPr/>
                  <p:nvPr/>
                </p:nvSpPr>
                <p:spPr bwMode="auto">
                  <a:xfrm>
                    <a:off x="7858148" y="5132879"/>
                    <a:ext cx="500066" cy="71438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32" name="Groupe 64"/>
                  <p:cNvGrpSpPr/>
                  <p:nvPr/>
                </p:nvGrpSpPr>
                <p:grpSpPr>
                  <a:xfrm>
                    <a:off x="7783717" y="4500570"/>
                    <a:ext cx="667200" cy="603403"/>
                    <a:chOff x="7783717" y="4500570"/>
                    <a:chExt cx="667200" cy="603403"/>
                  </a:xfrm>
                  <a:grpFill/>
                </p:grpSpPr>
                <p:sp>
                  <p:nvSpPr>
                    <p:cNvPr id="567" name="Rectangle 566"/>
                    <p:cNvSpPr/>
                    <p:nvPr/>
                  </p:nvSpPr>
                  <p:spPr bwMode="auto">
                    <a:xfrm>
                      <a:off x="7858148" y="4500570"/>
                      <a:ext cx="500066" cy="7143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33" name="Groupe 71"/>
                    <p:cNvGrpSpPr/>
                    <p:nvPr/>
                  </p:nvGrpSpPr>
                  <p:grpSpPr>
                    <a:xfrm>
                      <a:off x="7783717" y="4600914"/>
                      <a:ext cx="667200" cy="503059"/>
                      <a:chOff x="7783717" y="4600914"/>
                      <a:chExt cx="667200" cy="503059"/>
                    </a:xfrm>
                    <a:grpFill/>
                  </p:grpSpPr>
                  <p:sp>
                    <p:nvSpPr>
                      <p:cNvPr id="569" name="Rectangle 568"/>
                      <p:cNvSpPr/>
                      <p:nvPr/>
                    </p:nvSpPr>
                    <p:spPr bwMode="auto">
                      <a:xfrm rot="5400000">
                        <a:off x="7569403" y="4818221"/>
                        <a:ext cx="500066" cy="71438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70" name="Rectangle 569"/>
                      <p:cNvSpPr/>
                      <p:nvPr/>
                    </p:nvSpPr>
                    <p:spPr bwMode="auto">
                      <a:xfrm rot="5400000">
                        <a:off x="8165165" y="4815228"/>
                        <a:ext cx="500066" cy="7143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 w="57150"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2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34" name="Groupe 65"/>
                  <p:cNvGrpSpPr/>
                  <p:nvPr/>
                </p:nvGrpSpPr>
                <p:grpSpPr>
                  <a:xfrm rot="10800000">
                    <a:off x="7786710" y="5233223"/>
                    <a:ext cx="667200" cy="603403"/>
                    <a:chOff x="7783717" y="4500570"/>
                    <a:chExt cx="667200" cy="603403"/>
                  </a:xfrm>
                  <a:grpFill/>
                </p:grpSpPr>
                <p:sp>
                  <p:nvSpPr>
                    <p:cNvPr id="563" name="Rectangle 562"/>
                    <p:cNvSpPr/>
                    <p:nvPr/>
                  </p:nvSpPr>
                  <p:spPr bwMode="auto">
                    <a:xfrm>
                      <a:off x="7858148" y="4500570"/>
                      <a:ext cx="500066" cy="7143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35" name="Groupe 67"/>
                    <p:cNvGrpSpPr/>
                    <p:nvPr/>
                  </p:nvGrpSpPr>
                  <p:grpSpPr>
                    <a:xfrm>
                      <a:off x="7783717" y="4600914"/>
                      <a:ext cx="667200" cy="503059"/>
                      <a:chOff x="7783717" y="4600914"/>
                      <a:chExt cx="667200" cy="503059"/>
                    </a:xfrm>
                    <a:grpFill/>
                  </p:grpSpPr>
                  <p:sp>
                    <p:nvSpPr>
                      <p:cNvPr id="565" name="Rectangle 564"/>
                      <p:cNvSpPr/>
                      <p:nvPr/>
                    </p:nvSpPr>
                    <p:spPr bwMode="auto">
                      <a:xfrm rot="5400000">
                        <a:off x="7569403" y="4818221"/>
                        <a:ext cx="500066" cy="71438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66" name="Rectangle 565"/>
                      <p:cNvSpPr/>
                      <p:nvPr/>
                    </p:nvSpPr>
                    <p:spPr bwMode="auto">
                      <a:xfrm rot="5400000">
                        <a:off x="8165165" y="4815228"/>
                        <a:ext cx="500066" cy="71438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sp>
              <p:nvSpPr>
                <p:cNvPr id="522" name="ZoneTexte 521"/>
                <p:cNvSpPr txBox="1"/>
                <p:nvPr/>
              </p:nvSpPr>
              <p:spPr bwMode="auto">
                <a:xfrm flipH="1">
                  <a:off x="3936974" y="3562751"/>
                  <a:ext cx="254328" cy="276110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200" b="0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523" name="ZoneTexte 522"/>
                <p:cNvSpPr txBox="1"/>
                <p:nvPr/>
              </p:nvSpPr>
              <p:spPr bwMode="auto">
                <a:xfrm flipH="1">
                  <a:off x="4086654" y="3926086"/>
                  <a:ext cx="254328" cy="276110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200" b="0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524" name="ZoneTexte 523"/>
                <p:cNvSpPr txBox="1"/>
                <p:nvPr/>
              </p:nvSpPr>
              <p:spPr bwMode="auto">
                <a:xfrm flipH="1">
                  <a:off x="4093944" y="4446422"/>
                  <a:ext cx="254328" cy="276110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200" b="0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525" name="ZoneTexte 524"/>
                <p:cNvSpPr txBox="1"/>
                <p:nvPr/>
              </p:nvSpPr>
              <p:spPr bwMode="auto">
                <a:xfrm flipH="1">
                  <a:off x="3966134" y="4630881"/>
                  <a:ext cx="254328" cy="276110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200" b="0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526" name="ZoneTexte 525"/>
                <p:cNvSpPr txBox="1"/>
                <p:nvPr/>
              </p:nvSpPr>
              <p:spPr bwMode="auto">
                <a:xfrm flipH="1">
                  <a:off x="3829329" y="4437424"/>
                  <a:ext cx="254328" cy="276110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200" b="0" dirty="0">
                      <a:solidFill>
                        <a:schemeClr val="tx1"/>
                      </a:solidFill>
                    </a:rPr>
                    <a:t>e</a:t>
                  </a:r>
                </a:p>
              </p:txBody>
            </p:sp>
            <p:sp>
              <p:nvSpPr>
                <p:cNvPr id="527" name="ZoneTexte 526"/>
                <p:cNvSpPr txBox="1"/>
                <p:nvPr/>
              </p:nvSpPr>
              <p:spPr bwMode="auto">
                <a:xfrm flipH="1">
                  <a:off x="3829329" y="3940669"/>
                  <a:ext cx="254328" cy="276110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200" b="0" dirty="0">
                      <a:solidFill>
                        <a:schemeClr val="tx1"/>
                      </a:solidFill>
                    </a:rPr>
                    <a:t>f</a:t>
                  </a:r>
                </a:p>
              </p:txBody>
            </p:sp>
            <p:sp>
              <p:nvSpPr>
                <p:cNvPr id="528" name="ZoneTexte 527"/>
                <p:cNvSpPr txBox="1"/>
                <p:nvPr/>
              </p:nvSpPr>
              <p:spPr bwMode="auto">
                <a:xfrm flipH="1">
                  <a:off x="3944264" y="4068503"/>
                  <a:ext cx="254328" cy="276110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200" b="0" dirty="0">
                      <a:solidFill>
                        <a:schemeClr val="tx1"/>
                      </a:solidFill>
                    </a:rPr>
                    <a:t>g</a:t>
                  </a:r>
                </a:p>
              </p:txBody>
            </p:sp>
            <p:sp>
              <p:nvSpPr>
                <p:cNvPr id="531" name="ZoneTexte 530"/>
                <p:cNvSpPr txBox="1"/>
                <p:nvPr/>
              </p:nvSpPr>
              <p:spPr bwMode="auto">
                <a:xfrm>
                  <a:off x="3659484" y="3000372"/>
                  <a:ext cx="854339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+5V</a:t>
                  </a:r>
                </a:p>
              </p:txBody>
            </p:sp>
            <p:cxnSp>
              <p:nvCxnSpPr>
                <p:cNvPr id="532" name="Connecteur droit 531"/>
                <p:cNvCxnSpPr/>
                <p:nvPr/>
              </p:nvCxnSpPr>
              <p:spPr bwMode="auto">
                <a:xfrm rot="5400000">
                  <a:off x="3864362" y="3381629"/>
                  <a:ext cx="214314" cy="0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e 532"/>
              <p:cNvGrpSpPr>
                <a:grpSpLocks/>
              </p:cNvGrpSpPr>
              <p:nvPr/>
            </p:nvGrpSpPr>
            <p:grpSpPr bwMode="auto">
              <a:xfrm>
                <a:off x="175741" y="3275010"/>
                <a:ext cx="2495624" cy="2054225"/>
                <a:chOff x="4362406" y="490519"/>
                <a:chExt cx="2495624" cy="2054225"/>
              </a:xfrm>
            </p:grpSpPr>
            <p:cxnSp>
              <p:nvCxnSpPr>
                <p:cNvPr id="534" name="Connecteur droit 533"/>
                <p:cNvCxnSpPr/>
                <p:nvPr/>
              </p:nvCxnSpPr>
              <p:spPr bwMode="auto">
                <a:xfrm>
                  <a:off x="4361800" y="1336121"/>
                  <a:ext cx="1417639" cy="1587"/>
                </a:xfrm>
                <a:prstGeom prst="line">
                  <a:avLst/>
                </a:prstGeom>
                <a:ln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5" name="Connecteur droit 534"/>
                <p:cNvCxnSpPr/>
                <p:nvPr/>
              </p:nvCxnSpPr>
              <p:spPr bwMode="auto">
                <a:xfrm>
                  <a:off x="4660251" y="1693310"/>
                  <a:ext cx="1130300" cy="1588"/>
                </a:xfrm>
                <a:prstGeom prst="line">
                  <a:avLst/>
                </a:prstGeom>
                <a:ln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6" name="Connecteur droit 535"/>
                <p:cNvCxnSpPr/>
                <p:nvPr/>
              </p:nvCxnSpPr>
              <p:spPr bwMode="auto">
                <a:xfrm>
                  <a:off x="4968226" y="2013986"/>
                  <a:ext cx="817563" cy="1588"/>
                </a:xfrm>
                <a:prstGeom prst="line">
                  <a:avLst/>
                </a:prstGeom>
                <a:ln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7" name="Connecteur droit 536"/>
                <p:cNvCxnSpPr/>
                <p:nvPr/>
              </p:nvCxnSpPr>
              <p:spPr bwMode="auto">
                <a:xfrm>
                  <a:off x="5250801" y="2329900"/>
                  <a:ext cx="531813" cy="1587"/>
                </a:xfrm>
                <a:prstGeom prst="line">
                  <a:avLst/>
                </a:prstGeom>
                <a:ln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38" name="Rectangle 537"/>
                <p:cNvSpPr/>
                <p:nvPr/>
              </p:nvSpPr>
              <p:spPr bwMode="auto">
                <a:xfrm flipH="1">
                  <a:off x="5781026" y="713819"/>
                  <a:ext cx="981075" cy="1830393"/>
                </a:xfrm>
                <a:prstGeom prst="rect">
                  <a:avLst/>
                </a:prstGeom>
                <a:noFill/>
                <a:ln w="317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37" name="Groupe 193"/>
                <p:cNvGrpSpPr>
                  <a:grpSpLocks/>
                </p:cNvGrpSpPr>
                <p:nvPr/>
              </p:nvGrpSpPr>
              <p:grpSpPr bwMode="auto">
                <a:xfrm>
                  <a:off x="6516384" y="889995"/>
                  <a:ext cx="341646" cy="1510926"/>
                  <a:chOff x="6309521" y="4391036"/>
                  <a:chExt cx="342812" cy="1515791"/>
                </a:xfrm>
              </p:grpSpPr>
              <p:grpSp>
                <p:nvGrpSpPr>
                  <p:cNvPr id="38" name="Groupe 17"/>
                  <p:cNvGrpSpPr>
                    <a:grpSpLocks/>
                  </p:cNvGrpSpPr>
                  <p:nvPr/>
                </p:nvGrpSpPr>
                <p:grpSpPr bwMode="auto">
                  <a:xfrm flipH="1">
                    <a:off x="6309521" y="4391036"/>
                    <a:ext cx="255196" cy="1515791"/>
                    <a:chOff x="2143108" y="4214818"/>
                    <a:chExt cx="288000" cy="1842509"/>
                  </a:xfrm>
                </p:grpSpPr>
                <p:sp>
                  <p:nvSpPr>
                    <p:cNvPr id="553" name="ZoneTexte 552"/>
                    <p:cNvSpPr txBox="1"/>
                    <p:nvPr/>
                  </p:nvSpPr>
                  <p:spPr>
                    <a:xfrm>
                      <a:off x="2143108" y="4214818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554" name="ZoneTexte 553"/>
                    <p:cNvSpPr txBox="1"/>
                    <p:nvPr/>
                  </p:nvSpPr>
                  <p:spPr>
                    <a:xfrm>
                      <a:off x="2143108" y="4462764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555" name="ZoneTexte 554"/>
                    <p:cNvSpPr txBox="1"/>
                    <p:nvPr/>
                  </p:nvSpPr>
                  <p:spPr>
                    <a:xfrm>
                      <a:off x="2143108" y="4700810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556" name="ZoneTexte 555"/>
                    <p:cNvSpPr txBox="1"/>
                    <p:nvPr/>
                  </p:nvSpPr>
                  <p:spPr>
                    <a:xfrm>
                      <a:off x="2143108" y="4959174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557" name="ZoneTexte 556"/>
                    <p:cNvSpPr txBox="1"/>
                    <p:nvPr/>
                  </p:nvSpPr>
                  <p:spPr>
                    <a:xfrm>
                      <a:off x="2143108" y="5197220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558" name="ZoneTexte 557"/>
                    <p:cNvSpPr txBox="1"/>
                    <p:nvPr/>
                  </p:nvSpPr>
                  <p:spPr>
                    <a:xfrm>
                      <a:off x="2143108" y="5445166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559" name="ZoneTexte 558"/>
                    <p:cNvSpPr txBox="1"/>
                    <p:nvPr/>
                  </p:nvSpPr>
                  <p:spPr>
                    <a:xfrm>
                      <a:off x="2143108" y="5683211"/>
                      <a:ext cx="288000" cy="37411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</p:grpSp>
              <p:sp>
                <p:nvSpPr>
                  <p:cNvPr id="546" name="Ellipse 545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2006" y="4473889"/>
                    <a:ext cx="71682" cy="73260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7" name="Ellipse 546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3600" y="4684116"/>
                    <a:ext cx="78052" cy="71668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8" name="Ellipse 547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5192" y="4915045"/>
                    <a:ext cx="76460" cy="68482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9" name="Ellipse 548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2006" y="5079084"/>
                    <a:ext cx="78053" cy="70075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0" name="Ellipse 549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5192" y="5289309"/>
                    <a:ext cx="76460" cy="68483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1" name="Ellipse 55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0414" y="5474053"/>
                    <a:ext cx="74867" cy="70075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2" name="Ellipse 55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7228" y="5671538"/>
                    <a:ext cx="76460" cy="71668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b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540" name="ZoneTexte 539"/>
                <p:cNvSpPr txBox="1"/>
                <p:nvPr/>
              </p:nvSpPr>
              <p:spPr bwMode="auto">
                <a:xfrm>
                  <a:off x="5733228" y="1184488"/>
                  <a:ext cx="439906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B0</a:t>
                  </a:r>
                </a:p>
              </p:txBody>
            </p:sp>
            <p:sp>
              <p:nvSpPr>
                <p:cNvPr id="541" name="ZoneTexte 540"/>
                <p:cNvSpPr txBox="1"/>
                <p:nvPr/>
              </p:nvSpPr>
              <p:spPr bwMode="auto">
                <a:xfrm>
                  <a:off x="5731745" y="1512217"/>
                  <a:ext cx="439906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B1</a:t>
                  </a:r>
                </a:p>
              </p:txBody>
            </p:sp>
            <p:sp>
              <p:nvSpPr>
                <p:cNvPr id="542" name="ZoneTexte 541"/>
                <p:cNvSpPr txBox="1"/>
                <p:nvPr/>
              </p:nvSpPr>
              <p:spPr bwMode="auto">
                <a:xfrm>
                  <a:off x="5738612" y="1813264"/>
                  <a:ext cx="439906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B2</a:t>
                  </a:r>
                </a:p>
              </p:txBody>
            </p:sp>
            <p:sp>
              <p:nvSpPr>
                <p:cNvPr id="543" name="ZoneTexte 542"/>
                <p:cNvSpPr txBox="1"/>
                <p:nvPr/>
              </p:nvSpPr>
              <p:spPr bwMode="auto">
                <a:xfrm>
                  <a:off x="5731745" y="2149241"/>
                  <a:ext cx="439906" cy="306789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400" b="0" dirty="0">
                      <a:solidFill>
                        <a:schemeClr val="tx1"/>
                      </a:solidFill>
                    </a:rPr>
                    <a:t>B3</a:t>
                  </a:r>
                </a:p>
              </p:txBody>
            </p:sp>
            <p:cxnSp>
              <p:nvCxnSpPr>
                <p:cNvPr id="544" name="Connecteur droit 543"/>
                <p:cNvCxnSpPr/>
                <p:nvPr/>
              </p:nvCxnSpPr>
              <p:spPr bwMode="auto">
                <a:xfrm rot="5400000">
                  <a:off x="6171551" y="596344"/>
                  <a:ext cx="214314" cy="158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10" name="ZoneTexte 609"/>
            <p:cNvSpPr txBox="1"/>
            <p:nvPr/>
          </p:nvSpPr>
          <p:spPr bwMode="auto">
            <a:xfrm rot="5400000">
              <a:off x="3200361" y="628601"/>
              <a:ext cx="1210313" cy="389956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600" dirty="0">
                  <a:solidFill>
                    <a:schemeClr val="tx1"/>
                  </a:solidFill>
                </a:rPr>
                <a:t>74LS47</a:t>
              </a:r>
            </a:p>
          </p:txBody>
        </p:sp>
        <p:grpSp>
          <p:nvGrpSpPr>
            <p:cNvPr id="39" name="Groupe 820"/>
            <p:cNvGrpSpPr>
              <a:grpSpLocks/>
            </p:cNvGrpSpPr>
            <p:nvPr/>
          </p:nvGrpSpPr>
          <p:grpSpPr bwMode="auto">
            <a:xfrm>
              <a:off x="2142846" y="-1536890"/>
              <a:ext cx="2369591" cy="4132265"/>
              <a:chOff x="2142846" y="-1536890"/>
              <a:chExt cx="2369591" cy="4132265"/>
            </a:xfrm>
          </p:grpSpPr>
          <p:sp>
            <p:nvSpPr>
              <p:cNvPr id="611" name="ZoneTexte 610"/>
              <p:cNvSpPr txBox="1"/>
              <p:nvPr/>
            </p:nvSpPr>
            <p:spPr bwMode="auto">
              <a:xfrm rot="5400000">
                <a:off x="3893456" y="559394"/>
                <a:ext cx="854339" cy="35450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40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grpSp>
            <p:nvGrpSpPr>
              <p:cNvPr id="40" name="Groupe 819"/>
              <p:cNvGrpSpPr>
                <a:grpSpLocks/>
              </p:cNvGrpSpPr>
              <p:nvPr/>
            </p:nvGrpSpPr>
            <p:grpSpPr bwMode="auto">
              <a:xfrm>
                <a:off x="2142846" y="-1536890"/>
                <a:ext cx="2369591" cy="4132265"/>
                <a:chOff x="3329038" y="-1536890"/>
                <a:chExt cx="2369591" cy="4132265"/>
              </a:xfrm>
            </p:grpSpPr>
            <p:grpSp>
              <p:nvGrpSpPr>
                <p:cNvPr id="41" name="Groupe 818"/>
                <p:cNvGrpSpPr>
                  <a:grpSpLocks/>
                </p:cNvGrpSpPr>
                <p:nvPr/>
              </p:nvGrpSpPr>
              <p:grpSpPr bwMode="auto">
                <a:xfrm>
                  <a:off x="3357556" y="-1536890"/>
                  <a:ext cx="2341073" cy="1621543"/>
                  <a:chOff x="3357556" y="-1536890"/>
                  <a:chExt cx="2341073" cy="1621543"/>
                </a:xfrm>
              </p:grpSpPr>
              <p:grpSp>
                <p:nvGrpSpPr>
                  <p:cNvPr id="42" name="Groupe 817"/>
                  <p:cNvGrpSpPr>
                    <a:grpSpLocks/>
                  </p:cNvGrpSpPr>
                  <p:nvPr/>
                </p:nvGrpSpPr>
                <p:grpSpPr bwMode="auto">
                  <a:xfrm>
                    <a:off x="3607157" y="-559205"/>
                    <a:ext cx="1296001" cy="643858"/>
                    <a:chOff x="1891689" y="-523580"/>
                    <a:chExt cx="1498729" cy="643858"/>
                  </a:xfrm>
                </p:grpSpPr>
                <p:cxnSp>
                  <p:nvCxnSpPr>
                    <p:cNvPr id="596" name="Connecteur droit 595"/>
                    <p:cNvCxnSpPr/>
                    <p:nvPr/>
                  </p:nvCxnSpPr>
                  <p:spPr bwMode="auto">
                    <a:xfrm rot="16200000">
                      <a:off x="1849880" y="-190908"/>
                      <a:ext cx="631826" cy="1836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97" name="Rectangle 596"/>
                    <p:cNvSpPr/>
                    <p:nvPr/>
                  </p:nvSpPr>
                  <p:spPr bwMode="auto">
                    <a:xfrm>
                      <a:off x="2113471" y="-348740"/>
                      <a:ext cx="124837" cy="322262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598" name="Connecteur droit 597"/>
                    <p:cNvCxnSpPr/>
                    <p:nvPr/>
                  </p:nvCxnSpPr>
                  <p:spPr bwMode="auto">
                    <a:xfrm rot="16200000">
                      <a:off x="2112404" y="-208370"/>
                      <a:ext cx="631825" cy="1835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99" name="Rectangle 598"/>
                    <p:cNvSpPr/>
                    <p:nvPr/>
                  </p:nvSpPr>
                  <p:spPr bwMode="auto">
                    <a:xfrm>
                      <a:off x="2375996" y="-348740"/>
                      <a:ext cx="124837" cy="322262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0" name="Connecteur droit 599"/>
                    <p:cNvCxnSpPr/>
                    <p:nvPr/>
                  </p:nvCxnSpPr>
                  <p:spPr bwMode="auto">
                    <a:xfrm rot="16200000">
                      <a:off x="2325361" y="-200433"/>
                      <a:ext cx="631826" cy="1835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1" name="Rectangle 600"/>
                    <p:cNvSpPr/>
                    <p:nvPr/>
                  </p:nvSpPr>
                  <p:spPr bwMode="auto">
                    <a:xfrm>
                      <a:off x="2598131" y="-350328"/>
                      <a:ext cx="124837" cy="322263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2" name="Connecteur droit 601"/>
                    <p:cNvCxnSpPr/>
                    <p:nvPr/>
                  </p:nvCxnSpPr>
                  <p:spPr bwMode="auto">
                    <a:xfrm rot="16200000">
                      <a:off x="2538317" y="-200433"/>
                      <a:ext cx="631826" cy="1835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3" name="Rectangle 602"/>
                    <p:cNvSpPr/>
                    <p:nvPr/>
                  </p:nvSpPr>
                  <p:spPr bwMode="auto">
                    <a:xfrm>
                      <a:off x="2825774" y="-350328"/>
                      <a:ext cx="126673" cy="322263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4" name="Connecteur droit 603"/>
                    <p:cNvCxnSpPr/>
                    <p:nvPr/>
                  </p:nvCxnSpPr>
                  <p:spPr bwMode="auto">
                    <a:xfrm rot="16200000">
                      <a:off x="2793497" y="-190908"/>
                      <a:ext cx="631826" cy="1836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5" name="Rectangle 604"/>
                    <p:cNvSpPr/>
                    <p:nvPr/>
                  </p:nvSpPr>
                  <p:spPr bwMode="auto">
                    <a:xfrm>
                      <a:off x="3051582" y="-348740"/>
                      <a:ext cx="123000" cy="322262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6" name="Connecteur droit 605"/>
                    <p:cNvCxnSpPr/>
                    <p:nvPr/>
                  </p:nvCxnSpPr>
                  <p:spPr bwMode="auto">
                    <a:xfrm rot="16200000">
                      <a:off x="3019305" y="-208370"/>
                      <a:ext cx="631825" cy="1835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7" name="Rectangle 606"/>
                    <p:cNvSpPr/>
                    <p:nvPr/>
                  </p:nvSpPr>
                  <p:spPr bwMode="auto">
                    <a:xfrm>
                      <a:off x="3266374" y="-348740"/>
                      <a:ext cx="124837" cy="322262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8" name="Connecteur droit 607"/>
                    <p:cNvCxnSpPr/>
                    <p:nvPr/>
                  </p:nvCxnSpPr>
                  <p:spPr bwMode="auto">
                    <a:xfrm rot="16200000">
                      <a:off x="1635088" y="-200433"/>
                      <a:ext cx="631826" cy="1835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9" name="Rectangle 608"/>
                    <p:cNvSpPr/>
                    <p:nvPr/>
                  </p:nvSpPr>
                  <p:spPr bwMode="auto">
                    <a:xfrm>
                      <a:off x="1891336" y="-350328"/>
                      <a:ext cx="124837" cy="322263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43" name="Groupe 611"/>
                  <p:cNvGrpSpPr>
                    <a:grpSpLocks/>
                  </p:cNvGrpSpPr>
                  <p:nvPr/>
                </p:nvGrpSpPr>
                <p:grpSpPr bwMode="auto">
                  <a:xfrm rot="16200000" flipV="1">
                    <a:off x="3969337" y="-2148671"/>
                    <a:ext cx="1117512" cy="2341073"/>
                    <a:chOff x="3398148" y="2988501"/>
                    <a:chExt cx="1117884" cy="2340734"/>
                  </a:xfrm>
                </p:grpSpPr>
                <p:sp>
                  <p:nvSpPr>
                    <p:cNvPr id="640" name="Rectangle 639"/>
                    <p:cNvSpPr/>
                    <p:nvPr/>
                  </p:nvSpPr>
                  <p:spPr bwMode="auto">
                    <a:xfrm flipH="1">
                      <a:off x="3545747" y="3481590"/>
                      <a:ext cx="987754" cy="1830128"/>
                    </a:xfrm>
                    <a:prstGeom prst="rect">
                      <a:avLst/>
                    </a:prstGeom>
                    <a:noFill/>
                    <a:ln w="317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41" name="ZoneTexte 640"/>
                    <p:cNvSpPr txBox="1"/>
                    <p:nvPr/>
                  </p:nvSpPr>
                  <p:spPr bwMode="auto">
                    <a:xfrm flipH="1">
                      <a:off x="3500840" y="3625403"/>
                      <a:ext cx="254328" cy="306789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642" name="ZoneTexte 641"/>
                    <p:cNvSpPr txBox="1"/>
                    <p:nvPr/>
                  </p:nvSpPr>
                  <p:spPr bwMode="auto">
                    <a:xfrm flipH="1">
                      <a:off x="3508157" y="3828728"/>
                      <a:ext cx="254328" cy="306789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643" name="ZoneTexte 642"/>
                    <p:cNvSpPr txBox="1"/>
                    <p:nvPr/>
                  </p:nvSpPr>
                  <p:spPr bwMode="auto">
                    <a:xfrm flipH="1">
                      <a:off x="3500840" y="4023936"/>
                      <a:ext cx="254328" cy="306789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644" name="ZoneTexte 643"/>
                    <p:cNvSpPr txBox="1"/>
                    <p:nvPr/>
                  </p:nvSpPr>
                  <p:spPr bwMode="auto">
                    <a:xfrm flipH="1">
                      <a:off x="3500840" y="4235803"/>
                      <a:ext cx="254328" cy="306789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645" name="ZoneTexte 644"/>
                    <p:cNvSpPr txBox="1"/>
                    <p:nvPr/>
                  </p:nvSpPr>
                  <p:spPr bwMode="auto">
                    <a:xfrm flipH="1">
                      <a:off x="3508157" y="4431010"/>
                      <a:ext cx="254328" cy="306789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646" name="ZoneTexte 645"/>
                    <p:cNvSpPr txBox="1"/>
                    <p:nvPr/>
                  </p:nvSpPr>
                  <p:spPr bwMode="auto">
                    <a:xfrm flipH="1">
                      <a:off x="3478887" y="4634335"/>
                      <a:ext cx="254328" cy="306789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647" name="ZoneTexte 646"/>
                    <p:cNvSpPr txBox="1"/>
                    <p:nvPr/>
                  </p:nvSpPr>
                  <p:spPr bwMode="auto">
                    <a:xfrm flipH="1">
                      <a:off x="3500840" y="4829541"/>
                      <a:ext cx="254328" cy="306789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  <p:grpSp>
                  <p:nvGrpSpPr>
                    <p:cNvPr id="44" name="Groupe 6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816440" y="3811115"/>
                      <a:ext cx="557904" cy="1112414"/>
                      <a:chOff x="7783717" y="4500570"/>
                      <a:chExt cx="670193" cy="1336056"/>
                    </a:xfrm>
                    <a:solidFill>
                      <a:schemeClr val="accent1"/>
                    </a:solidFill>
                  </p:grpSpPr>
                  <p:sp>
                    <p:nvSpPr>
                      <p:cNvPr id="658" name="Rectangle 657"/>
                      <p:cNvSpPr/>
                      <p:nvPr/>
                    </p:nvSpPr>
                    <p:spPr bwMode="auto">
                      <a:xfrm>
                        <a:off x="7858148" y="5132879"/>
                        <a:ext cx="500066" cy="71438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grpSp>
                    <p:nvGrpSpPr>
                      <p:cNvPr id="45" name="Groupe 64"/>
                      <p:cNvGrpSpPr/>
                      <p:nvPr/>
                    </p:nvGrpSpPr>
                    <p:grpSpPr>
                      <a:xfrm>
                        <a:off x="7783717" y="4500570"/>
                        <a:ext cx="667200" cy="603403"/>
                        <a:chOff x="7783717" y="4500570"/>
                        <a:chExt cx="667200" cy="603403"/>
                      </a:xfrm>
                      <a:grpFill/>
                    </p:grpSpPr>
                    <p:sp>
                      <p:nvSpPr>
                        <p:cNvPr id="665" name="Rectangle 664"/>
                        <p:cNvSpPr/>
                        <p:nvPr/>
                      </p:nvSpPr>
                      <p:spPr bwMode="auto">
                        <a:xfrm>
                          <a:off x="7858148" y="4500570"/>
                          <a:ext cx="500066" cy="7143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3">
                          <a:schemeClr val="accent6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46" name="Groupe 71"/>
                        <p:cNvGrpSpPr/>
                        <p:nvPr/>
                      </p:nvGrpSpPr>
                      <p:grpSpPr>
                        <a:xfrm>
                          <a:off x="7783717" y="4600914"/>
                          <a:ext cx="667200" cy="503059"/>
                          <a:chOff x="7783717" y="4600914"/>
                          <a:chExt cx="667200" cy="503059"/>
                        </a:xfrm>
                        <a:grpFill/>
                      </p:grpSpPr>
                      <p:sp>
                        <p:nvSpPr>
                          <p:cNvPr id="667" name="Rectangle 666"/>
                          <p:cNvSpPr/>
                          <p:nvPr/>
                        </p:nvSpPr>
                        <p:spPr bwMode="auto">
                          <a:xfrm rot="5400000">
                            <a:off x="7569403" y="4818221"/>
                            <a:ext cx="500066" cy="71438"/>
                          </a:xfrm>
                          <a:prstGeom prst="rect">
                            <a:avLst/>
                          </a:prstGeom>
                          <a:solidFill>
                            <a:srgbClr val="FF0000"/>
                          </a:solidFill>
                          <a:ln>
                            <a:headEnd type="none" w="med" len="med"/>
                            <a:tailEnd type="none" w="med" len="med"/>
                          </a:ln>
                        </p:spPr>
                        <p:style>
                          <a:lnRef idx="0">
                            <a:schemeClr val="accent6"/>
                          </a:lnRef>
                          <a:fillRef idx="3">
                            <a:schemeClr val="accent6"/>
                          </a:fillRef>
                          <a:effectRef idx="3">
                            <a:schemeClr val="accent6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algn="r">
                              <a:defRPr/>
                            </a:pPr>
                            <a:endParaRPr lang="fr-FR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668" name="Rectangle 667"/>
                          <p:cNvSpPr/>
                          <p:nvPr/>
                        </p:nvSpPr>
                        <p:spPr bwMode="auto">
                          <a:xfrm rot="5400000">
                            <a:off x="8165165" y="4815228"/>
                            <a:ext cx="500066" cy="71438"/>
                          </a:xfrm>
                          <a:prstGeom prst="rect">
                            <a:avLst/>
                          </a:prstGeom>
                          <a:ln w="57150">
                            <a:headEnd type="none" w="med" len="med"/>
                            <a:tailEnd type="none" w="med" len="med"/>
                          </a:ln>
                        </p:spPr>
                        <p:style>
                          <a:lnRef idx="0">
                            <a:schemeClr val="accent6"/>
                          </a:lnRef>
                          <a:fillRef idx="1003">
                            <a:schemeClr val="dk2"/>
                          </a:fillRef>
                          <a:effectRef idx="3">
                            <a:schemeClr val="accent6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algn="r">
                              <a:defRPr/>
                            </a:pPr>
                            <a:endParaRPr lang="fr-FR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47" name="Groupe 65"/>
                      <p:cNvGrpSpPr/>
                      <p:nvPr/>
                    </p:nvGrpSpPr>
                    <p:grpSpPr>
                      <a:xfrm rot="10800000">
                        <a:off x="7786710" y="5233223"/>
                        <a:ext cx="667200" cy="603403"/>
                        <a:chOff x="7783717" y="4500570"/>
                        <a:chExt cx="667200" cy="603403"/>
                      </a:xfrm>
                      <a:grpFill/>
                    </p:grpSpPr>
                    <p:sp>
                      <p:nvSpPr>
                        <p:cNvPr id="661" name="Rectangle 660"/>
                        <p:cNvSpPr/>
                        <p:nvPr/>
                      </p:nvSpPr>
                      <p:spPr bwMode="auto">
                        <a:xfrm>
                          <a:off x="7858148" y="4500570"/>
                          <a:ext cx="500066" cy="7143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3">
                          <a:schemeClr val="accent6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48" name="Groupe 67"/>
                        <p:cNvGrpSpPr/>
                        <p:nvPr/>
                      </p:nvGrpSpPr>
                      <p:grpSpPr>
                        <a:xfrm>
                          <a:off x="7783717" y="4600914"/>
                          <a:ext cx="667200" cy="503059"/>
                          <a:chOff x="7783717" y="4600914"/>
                          <a:chExt cx="667200" cy="503059"/>
                        </a:xfrm>
                        <a:grpFill/>
                      </p:grpSpPr>
                      <p:sp>
                        <p:nvSpPr>
                          <p:cNvPr id="663" name="Rectangle 662"/>
                          <p:cNvSpPr/>
                          <p:nvPr/>
                        </p:nvSpPr>
                        <p:spPr bwMode="auto">
                          <a:xfrm rot="5400000">
                            <a:off x="7569403" y="4818221"/>
                            <a:ext cx="500066" cy="71438"/>
                          </a:xfrm>
                          <a:prstGeom prst="rect">
                            <a:avLst/>
                          </a:prstGeom>
                          <a:ln w="57150">
                            <a:headEnd type="none" w="med" len="med"/>
                            <a:tailEnd type="none" w="med" len="med"/>
                          </a:ln>
                        </p:spPr>
                        <p:style>
                          <a:lnRef idx="0">
                            <a:schemeClr val="accent6"/>
                          </a:lnRef>
                          <a:fillRef idx="1003">
                            <a:schemeClr val="dk1"/>
                          </a:fillRef>
                          <a:effectRef idx="3">
                            <a:schemeClr val="accent6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algn="r">
                              <a:defRPr/>
                            </a:pPr>
                            <a:endParaRPr lang="fr-FR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664" name="Rectangle 663"/>
                          <p:cNvSpPr/>
                          <p:nvPr/>
                        </p:nvSpPr>
                        <p:spPr bwMode="auto">
                          <a:xfrm rot="5400000">
                            <a:off x="8165165" y="4815228"/>
                            <a:ext cx="500066" cy="71438"/>
                          </a:xfrm>
                          <a:prstGeom prst="rect">
                            <a:avLst/>
                          </a:prstGeom>
                          <a:solidFill>
                            <a:srgbClr val="FF0000"/>
                          </a:solidFill>
                          <a:ln>
                            <a:headEnd type="none" w="med" len="med"/>
                            <a:tailEnd type="none" w="med" len="med"/>
                          </a:ln>
                        </p:spPr>
                        <p:style>
                          <a:lnRef idx="0">
                            <a:schemeClr val="accent6"/>
                          </a:lnRef>
                          <a:fillRef idx="3">
                            <a:schemeClr val="accent6"/>
                          </a:fillRef>
                          <a:effectRef idx="3">
                            <a:schemeClr val="accent6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algn="r">
                              <a:defRPr/>
                            </a:pPr>
                            <a:endParaRPr lang="fr-FR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</p:grpSp>
                  </p:grpSp>
                </p:grpSp>
                <p:sp>
                  <p:nvSpPr>
                    <p:cNvPr id="649" name="ZoneTexte 648"/>
                    <p:cNvSpPr txBox="1"/>
                    <p:nvPr/>
                  </p:nvSpPr>
                  <p:spPr bwMode="auto">
                    <a:xfrm flipH="1">
                      <a:off x="3958927" y="3562754"/>
                      <a:ext cx="254328" cy="276110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650" name="ZoneTexte 649"/>
                    <p:cNvSpPr txBox="1"/>
                    <p:nvPr/>
                  </p:nvSpPr>
                  <p:spPr bwMode="auto">
                    <a:xfrm flipH="1">
                      <a:off x="4086654" y="3926086"/>
                      <a:ext cx="254328" cy="276110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651" name="ZoneTexte 650"/>
                    <p:cNvSpPr txBox="1"/>
                    <p:nvPr/>
                  </p:nvSpPr>
                  <p:spPr bwMode="auto">
                    <a:xfrm flipH="1">
                      <a:off x="4093944" y="4446422"/>
                      <a:ext cx="254328" cy="276110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652" name="ZoneTexte 651"/>
                    <p:cNvSpPr txBox="1"/>
                    <p:nvPr/>
                  </p:nvSpPr>
                  <p:spPr bwMode="auto">
                    <a:xfrm flipH="1">
                      <a:off x="3966134" y="4630881"/>
                      <a:ext cx="254328" cy="276110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653" name="ZoneTexte 652"/>
                    <p:cNvSpPr txBox="1"/>
                    <p:nvPr/>
                  </p:nvSpPr>
                  <p:spPr bwMode="auto">
                    <a:xfrm flipH="1">
                      <a:off x="3829329" y="4437424"/>
                      <a:ext cx="254328" cy="276110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654" name="ZoneTexte 653"/>
                    <p:cNvSpPr txBox="1"/>
                    <p:nvPr/>
                  </p:nvSpPr>
                  <p:spPr bwMode="auto">
                    <a:xfrm flipH="1">
                      <a:off x="3829329" y="3940669"/>
                      <a:ext cx="254328" cy="276110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655" name="ZoneTexte 654"/>
                    <p:cNvSpPr txBox="1"/>
                    <p:nvPr/>
                  </p:nvSpPr>
                  <p:spPr bwMode="auto">
                    <a:xfrm flipH="1">
                      <a:off x="3944264" y="4068503"/>
                      <a:ext cx="254328" cy="276110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  <p:sp>
                  <p:nvSpPr>
                    <p:cNvPr id="656" name="ZoneTexte 655"/>
                    <p:cNvSpPr txBox="1"/>
                    <p:nvPr/>
                  </p:nvSpPr>
                  <p:spPr bwMode="auto">
                    <a:xfrm>
                      <a:off x="3398148" y="2988501"/>
                      <a:ext cx="854339" cy="306789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+5V</a:t>
                      </a:r>
                    </a:p>
                  </p:txBody>
                </p:sp>
                <p:cxnSp>
                  <p:nvCxnSpPr>
                    <p:cNvPr id="657" name="Connecteur droit 656"/>
                    <p:cNvCxnSpPr/>
                    <p:nvPr/>
                  </p:nvCxnSpPr>
                  <p:spPr bwMode="auto">
                    <a:xfrm rot="5400000">
                      <a:off x="3881665" y="3364925"/>
                      <a:ext cx="214283" cy="0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9" name="Groupe 612"/>
                <p:cNvGrpSpPr>
                  <a:grpSpLocks/>
                </p:cNvGrpSpPr>
                <p:nvPr/>
              </p:nvGrpSpPr>
              <p:grpSpPr bwMode="auto">
                <a:xfrm rot="16200000" flipV="1">
                  <a:off x="3095469" y="305986"/>
                  <a:ext cx="2522958" cy="2055820"/>
                  <a:chOff x="4335072" y="490213"/>
                  <a:chExt cx="2522958" cy="2054445"/>
                </a:xfrm>
              </p:grpSpPr>
              <p:cxnSp>
                <p:nvCxnSpPr>
                  <p:cNvPr id="614" name="Connecteur droit 613"/>
                  <p:cNvCxnSpPr/>
                  <p:nvPr/>
                </p:nvCxnSpPr>
                <p:spPr bwMode="auto">
                  <a:xfrm>
                    <a:off x="5230424" y="1335787"/>
                    <a:ext cx="541338" cy="1586"/>
                  </a:xfrm>
                  <a:prstGeom prst="line">
                    <a:avLst/>
                  </a:prstGeom>
                  <a:ln>
                    <a:headEnd type="oval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5" name="Connecteur droit 614"/>
                  <p:cNvCxnSpPr/>
                  <p:nvPr/>
                </p:nvCxnSpPr>
                <p:spPr bwMode="auto">
                  <a:xfrm>
                    <a:off x="4917687" y="1694324"/>
                    <a:ext cx="863600" cy="1586"/>
                  </a:xfrm>
                  <a:prstGeom prst="line">
                    <a:avLst/>
                  </a:prstGeom>
                  <a:ln>
                    <a:headEnd type="oval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6" name="Connecteur droit 615"/>
                  <p:cNvCxnSpPr/>
                  <p:nvPr/>
                </p:nvCxnSpPr>
                <p:spPr bwMode="auto">
                  <a:xfrm>
                    <a:off x="4603361" y="2014786"/>
                    <a:ext cx="1152525" cy="1586"/>
                  </a:xfrm>
                  <a:prstGeom prst="line">
                    <a:avLst/>
                  </a:prstGeom>
                  <a:ln>
                    <a:headEnd type="oval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7" name="Connecteur droit 616"/>
                  <p:cNvCxnSpPr/>
                  <p:nvPr/>
                </p:nvCxnSpPr>
                <p:spPr bwMode="auto">
                  <a:xfrm>
                    <a:off x="4335073" y="2330488"/>
                    <a:ext cx="1439864" cy="1587"/>
                  </a:xfrm>
                  <a:prstGeom prst="line">
                    <a:avLst/>
                  </a:prstGeom>
                  <a:ln>
                    <a:headEnd type="oval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18" name="Rectangle 617"/>
                  <p:cNvSpPr/>
                  <p:nvPr/>
                </p:nvSpPr>
                <p:spPr bwMode="auto">
                  <a:xfrm flipH="1">
                    <a:off x="5763824" y="713902"/>
                    <a:ext cx="981075" cy="1830756"/>
                  </a:xfrm>
                  <a:prstGeom prst="rect">
                    <a:avLst/>
                  </a:prstGeom>
                  <a:noFill/>
                  <a:ln w="317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50" name="Groupe 193"/>
                  <p:cNvGrpSpPr>
                    <a:grpSpLocks/>
                  </p:cNvGrpSpPr>
                  <p:nvPr/>
                </p:nvGrpSpPr>
                <p:grpSpPr bwMode="auto">
                  <a:xfrm>
                    <a:off x="6516384" y="889994"/>
                    <a:ext cx="341646" cy="1510926"/>
                    <a:chOff x="6309521" y="4391035"/>
                    <a:chExt cx="342812" cy="1515791"/>
                  </a:xfrm>
                </p:grpSpPr>
                <p:grpSp>
                  <p:nvGrpSpPr>
                    <p:cNvPr id="52" name="Groupe 17"/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6309521" y="4391035"/>
                      <a:ext cx="255196" cy="1515791"/>
                      <a:chOff x="2143108" y="4214818"/>
                      <a:chExt cx="288000" cy="1842509"/>
                    </a:xfrm>
                  </p:grpSpPr>
                  <p:sp>
                    <p:nvSpPr>
                      <p:cNvPr id="633" name="ZoneTexte 632"/>
                      <p:cNvSpPr txBox="1"/>
                      <p:nvPr/>
                    </p:nvSpPr>
                    <p:spPr>
                      <a:xfrm>
                        <a:off x="2143108" y="4214818"/>
                        <a:ext cx="288000" cy="374116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400" b="0" dirty="0">
                            <a:solidFill>
                              <a:schemeClr val="tx1"/>
                            </a:solidFill>
                          </a:rPr>
                          <a:t>a</a:t>
                        </a:r>
                      </a:p>
                    </p:txBody>
                  </p:sp>
                  <p:sp>
                    <p:nvSpPr>
                      <p:cNvPr id="634" name="ZoneTexte 633"/>
                      <p:cNvSpPr txBox="1"/>
                      <p:nvPr/>
                    </p:nvSpPr>
                    <p:spPr>
                      <a:xfrm>
                        <a:off x="2143108" y="4462764"/>
                        <a:ext cx="288000" cy="374116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400" b="0" dirty="0">
                            <a:solidFill>
                              <a:schemeClr val="tx1"/>
                            </a:solidFill>
                          </a:rPr>
                          <a:t>b</a:t>
                        </a:r>
                      </a:p>
                    </p:txBody>
                  </p:sp>
                  <p:sp>
                    <p:nvSpPr>
                      <p:cNvPr id="635" name="ZoneTexte 634"/>
                      <p:cNvSpPr txBox="1"/>
                      <p:nvPr/>
                    </p:nvSpPr>
                    <p:spPr>
                      <a:xfrm>
                        <a:off x="2143108" y="4700810"/>
                        <a:ext cx="288000" cy="374116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400" b="0" dirty="0">
                            <a:solidFill>
                              <a:schemeClr val="tx1"/>
                            </a:solidFill>
                          </a:rPr>
                          <a:t>c</a:t>
                        </a:r>
                      </a:p>
                    </p:txBody>
                  </p:sp>
                  <p:sp>
                    <p:nvSpPr>
                      <p:cNvPr id="636" name="ZoneTexte 635"/>
                      <p:cNvSpPr txBox="1"/>
                      <p:nvPr/>
                    </p:nvSpPr>
                    <p:spPr>
                      <a:xfrm>
                        <a:off x="2143108" y="4959174"/>
                        <a:ext cx="288000" cy="374116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400" b="0" dirty="0">
                            <a:solidFill>
                              <a:schemeClr val="tx1"/>
                            </a:solidFill>
                          </a:rPr>
                          <a:t>d</a:t>
                        </a:r>
                      </a:p>
                    </p:txBody>
                  </p:sp>
                  <p:sp>
                    <p:nvSpPr>
                      <p:cNvPr id="637" name="ZoneTexte 636"/>
                      <p:cNvSpPr txBox="1"/>
                      <p:nvPr/>
                    </p:nvSpPr>
                    <p:spPr>
                      <a:xfrm>
                        <a:off x="2143108" y="5197220"/>
                        <a:ext cx="288000" cy="374116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400" b="0" dirty="0">
                            <a:solidFill>
                              <a:schemeClr val="tx1"/>
                            </a:solidFill>
                          </a:rPr>
                          <a:t>e</a:t>
                        </a:r>
                      </a:p>
                    </p:txBody>
                  </p:sp>
                  <p:sp>
                    <p:nvSpPr>
                      <p:cNvPr id="638" name="ZoneTexte 637"/>
                      <p:cNvSpPr txBox="1"/>
                      <p:nvPr/>
                    </p:nvSpPr>
                    <p:spPr>
                      <a:xfrm>
                        <a:off x="2143108" y="5445166"/>
                        <a:ext cx="288000" cy="374116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400" b="0" dirty="0">
                            <a:solidFill>
                              <a:schemeClr val="tx1"/>
                            </a:solidFill>
                          </a:rPr>
                          <a:t>f</a:t>
                        </a:r>
                      </a:p>
                    </p:txBody>
                  </p:sp>
                  <p:sp>
                    <p:nvSpPr>
                      <p:cNvPr id="639" name="ZoneTexte 638"/>
                      <p:cNvSpPr txBox="1"/>
                      <p:nvPr/>
                    </p:nvSpPr>
                    <p:spPr>
                      <a:xfrm>
                        <a:off x="2143108" y="5683211"/>
                        <a:ext cx="288000" cy="374116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400" b="0" dirty="0">
                            <a:solidFill>
                              <a:schemeClr val="tx1"/>
                            </a:solidFill>
                          </a:rPr>
                          <a:t>g</a:t>
                        </a:r>
                      </a:p>
                    </p:txBody>
                  </p:sp>
                </p:grpSp>
                <p:sp>
                  <p:nvSpPr>
                    <p:cNvPr id="626" name="Ellipse 625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4745" y="4491306"/>
                      <a:ext cx="76460" cy="70028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27" name="Ellipse 626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73860" y="4683884"/>
                      <a:ext cx="78053" cy="71620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28" name="Ellipse 627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7931" y="4914659"/>
                      <a:ext cx="76460" cy="68436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29" name="Ellipse 628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72267" y="5096096"/>
                      <a:ext cx="78052" cy="70028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30" name="Ellipse 629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7931" y="5290265"/>
                      <a:ext cx="76460" cy="68436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31" name="Ellipse 630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70674" y="5508308"/>
                      <a:ext cx="74868" cy="70028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32" name="Ellipse 631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85011" y="5670646"/>
                      <a:ext cx="76460" cy="71620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b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620" name="ZoneTexte 619"/>
                  <p:cNvSpPr txBox="1"/>
                  <p:nvPr/>
                </p:nvSpPr>
                <p:spPr bwMode="auto">
                  <a:xfrm>
                    <a:off x="5733228" y="1184488"/>
                    <a:ext cx="439906" cy="306789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400" b="0" dirty="0">
                        <a:solidFill>
                          <a:schemeClr val="tx1"/>
                        </a:solidFill>
                      </a:rPr>
                      <a:t>A0</a:t>
                    </a:r>
                  </a:p>
                </p:txBody>
              </p:sp>
              <p:sp>
                <p:nvSpPr>
                  <p:cNvPr id="621" name="ZoneTexte 620"/>
                  <p:cNvSpPr txBox="1"/>
                  <p:nvPr/>
                </p:nvSpPr>
                <p:spPr bwMode="auto">
                  <a:xfrm>
                    <a:off x="5731745" y="1512217"/>
                    <a:ext cx="439906" cy="306789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400" b="0" dirty="0">
                        <a:solidFill>
                          <a:schemeClr val="tx1"/>
                        </a:solidFill>
                      </a:rPr>
                      <a:t>A1</a:t>
                    </a:r>
                  </a:p>
                </p:txBody>
              </p:sp>
              <p:sp>
                <p:nvSpPr>
                  <p:cNvPr id="622" name="ZoneTexte 621"/>
                  <p:cNvSpPr txBox="1"/>
                  <p:nvPr/>
                </p:nvSpPr>
                <p:spPr bwMode="auto">
                  <a:xfrm>
                    <a:off x="5738612" y="1813264"/>
                    <a:ext cx="439906" cy="306789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400" b="0" dirty="0">
                        <a:solidFill>
                          <a:schemeClr val="tx1"/>
                        </a:solidFill>
                      </a:rPr>
                      <a:t>A2</a:t>
                    </a:r>
                  </a:p>
                </p:txBody>
              </p:sp>
              <p:sp>
                <p:nvSpPr>
                  <p:cNvPr id="623" name="ZoneTexte 622"/>
                  <p:cNvSpPr txBox="1"/>
                  <p:nvPr/>
                </p:nvSpPr>
                <p:spPr bwMode="auto">
                  <a:xfrm>
                    <a:off x="5731745" y="2149241"/>
                    <a:ext cx="439906" cy="306789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400" b="0" dirty="0">
                        <a:solidFill>
                          <a:schemeClr val="tx1"/>
                        </a:solidFill>
                      </a:rPr>
                      <a:t>A3</a:t>
                    </a:r>
                  </a:p>
                </p:txBody>
              </p:sp>
              <p:cxnSp>
                <p:nvCxnSpPr>
                  <p:cNvPr id="624" name="Connecteur droit 623"/>
                  <p:cNvCxnSpPr/>
                  <p:nvPr/>
                </p:nvCxnSpPr>
                <p:spPr bwMode="auto">
                  <a:xfrm rot="5400000">
                    <a:off x="6171883" y="596504"/>
                    <a:ext cx="214170" cy="1588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312" name="ZoneTexte 311"/>
          <p:cNvSpPr txBox="1"/>
          <p:nvPr/>
        </p:nvSpPr>
        <p:spPr>
          <a:xfrm>
            <a:off x="5500694" y="4357694"/>
            <a:ext cx="3500462" cy="110799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6600" dirty="0">
                <a:solidFill>
                  <a:schemeClr val="tx1"/>
                </a:solidFill>
              </a:rPr>
              <a:t>6 + 3 = 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71"/>
          <p:cNvGrpSpPr>
            <a:grpSpLocks/>
          </p:cNvGrpSpPr>
          <p:nvPr/>
        </p:nvGrpSpPr>
        <p:grpSpPr bwMode="auto">
          <a:xfrm>
            <a:off x="296863" y="1857375"/>
            <a:ext cx="8347075" cy="3736975"/>
            <a:chOff x="297031" y="1857364"/>
            <a:chExt cx="8346935" cy="3736801"/>
          </a:xfrm>
        </p:grpSpPr>
        <p:grpSp>
          <p:nvGrpSpPr>
            <p:cNvPr id="3" name="Groupe 212"/>
            <p:cNvGrpSpPr>
              <a:grpSpLocks/>
            </p:cNvGrpSpPr>
            <p:nvPr/>
          </p:nvGrpSpPr>
          <p:grpSpPr bwMode="auto">
            <a:xfrm>
              <a:off x="297031" y="1857364"/>
              <a:ext cx="8346935" cy="3736801"/>
              <a:chOff x="47656" y="3012247"/>
              <a:chExt cx="8346935" cy="3736801"/>
            </a:xfrm>
          </p:grpSpPr>
          <p:sp>
            <p:nvSpPr>
              <p:cNvPr id="149" name="Rectangle 175"/>
              <p:cNvSpPr>
                <a:spLocks noChangeArrowheads="1"/>
              </p:cNvSpPr>
              <p:nvPr/>
            </p:nvSpPr>
            <p:spPr bwMode="auto">
              <a:xfrm flipH="1">
                <a:off x="642910" y="5050617"/>
                <a:ext cx="998537" cy="819150"/>
              </a:xfrm>
              <a:prstGeom prst="rect">
                <a:avLst/>
              </a:prstGeom>
              <a:noFill/>
              <a:ln w="38100">
                <a:solidFill>
                  <a:schemeClr val="tx2"/>
                </a:solidFill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fr-FR" sz="2800" dirty="0">
                    <a:solidFill>
                      <a:schemeClr val="tx1"/>
                    </a:solidFill>
                    <a:sym typeface="Symbol"/>
                  </a:rPr>
                  <a:t></a:t>
                </a:r>
                <a:r>
                  <a:rPr lang="ar-DZ" sz="2800" b="0" dirty="0">
                    <a:solidFill>
                      <a:schemeClr val="tx1"/>
                    </a:solidFill>
                  </a:rPr>
                  <a:t>4</a:t>
                </a:r>
                <a:endParaRPr lang="en-US" sz="2800" b="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72" name="Connecteur droit 171"/>
              <p:cNvCxnSpPr/>
              <p:nvPr/>
            </p:nvCxnSpPr>
            <p:spPr bwMode="auto">
              <a:xfrm flipV="1">
                <a:off x="1035064" y="4025025"/>
                <a:ext cx="5508533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grpSp>
            <p:nvGrpSpPr>
              <p:cNvPr id="4" name="Groupe 31"/>
              <p:cNvGrpSpPr>
                <a:grpSpLocks/>
              </p:cNvGrpSpPr>
              <p:nvPr/>
            </p:nvGrpSpPr>
            <p:grpSpPr bwMode="auto">
              <a:xfrm rot="5400000" flipV="1">
                <a:off x="4686716" y="3539605"/>
                <a:ext cx="1445079" cy="1032132"/>
                <a:chOff x="1708298" y="3233654"/>
                <a:chExt cx="1112776" cy="792000"/>
              </a:xfrm>
            </p:grpSpPr>
            <p:sp>
              <p:nvSpPr>
                <p:cNvPr id="11" name="Arc 10"/>
                <p:cNvSpPr/>
                <p:nvPr/>
              </p:nvSpPr>
              <p:spPr bwMode="auto">
                <a:xfrm rot="3003743">
                  <a:off x="1733346" y="3233670"/>
                  <a:ext cx="793008" cy="792109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2222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/>
                </a:p>
              </p:txBody>
            </p:sp>
            <p:cxnSp>
              <p:nvCxnSpPr>
                <p:cNvPr id="12" name="Connecteur droit 11"/>
                <p:cNvCxnSpPr/>
                <p:nvPr/>
              </p:nvCxnSpPr>
              <p:spPr bwMode="auto">
                <a:xfrm>
                  <a:off x="2242310" y="3743620"/>
                  <a:ext cx="253034" cy="1219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3" name="Lune 12"/>
                <p:cNvSpPr/>
                <p:nvPr/>
              </p:nvSpPr>
              <p:spPr bwMode="auto">
                <a:xfrm rot="10800000">
                  <a:off x="2533239" y="3428123"/>
                  <a:ext cx="287261" cy="398331"/>
                </a:xfrm>
                <a:prstGeom prst="moon">
                  <a:avLst>
                    <a:gd name="adj" fmla="val 87500"/>
                  </a:avLst>
                </a:prstGeom>
                <a:ln w="2222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4" name="Connecteur droit 13"/>
                <p:cNvCxnSpPr/>
                <p:nvPr/>
              </p:nvCxnSpPr>
              <p:spPr bwMode="auto">
                <a:xfrm>
                  <a:off x="1708125" y="3509738"/>
                  <a:ext cx="792109" cy="1219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" name="Groupe 32"/>
              <p:cNvGrpSpPr>
                <a:grpSpLocks/>
              </p:cNvGrpSpPr>
              <p:nvPr/>
            </p:nvGrpSpPr>
            <p:grpSpPr bwMode="auto">
              <a:xfrm rot="5400000" flipV="1">
                <a:off x="3178643" y="3528223"/>
                <a:ext cx="1445079" cy="1032132"/>
                <a:chOff x="1708217" y="3233654"/>
                <a:chExt cx="1112857" cy="792000"/>
              </a:xfrm>
            </p:grpSpPr>
            <p:sp>
              <p:nvSpPr>
                <p:cNvPr id="16" name="Arc 15"/>
                <p:cNvSpPr/>
                <p:nvPr/>
              </p:nvSpPr>
              <p:spPr bwMode="auto">
                <a:xfrm rot="3003743">
                  <a:off x="1733504" y="3233621"/>
                  <a:ext cx="793008" cy="792166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2222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/>
                </a:p>
              </p:txBody>
            </p:sp>
            <p:cxnSp>
              <p:nvCxnSpPr>
                <p:cNvPr id="17" name="Connecteur droit 16"/>
                <p:cNvCxnSpPr/>
                <p:nvPr/>
              </p:nvCxnSpPr>
              <p:spPr bwMode="auto">
                <a:xfrm>
                  <a:off x="2252256" y="3743599"/>
                  <a:ext cx="251831" cy="1219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8" name="Lune 17"/>
                <p:cNvSpPr/>
                <p:nvPr/>
              </p:nvSpPr>
              <p:spPr bwMode="auto">
                <a:xfrm rot="10800000">
                  <a:off x="2533426" y="3428102"/>
                  <a:ext cx="287283" cy="398331"/>
                </a:xfrm>
                <a:prstGeom prst="moon">
                  <a:avLst>
                    <a:gd name="adj" fmla="val 87500"/>
                  </a:avLst>
                </a:prstGeom>
                <a:ln w="2222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9" name="Connecteur droit 18"/>
                <p:cNvCxnSpPr/>
                <p:nvPr/>
              </p:nvCxnSpPr>
              <p:spPr bwMode="auto">
                <a:xfrm>
                  <a:off x="1708253" y="3509717"/>
                  <a:ext cx="792166" cy="1219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" name="Groupe 39"/>
              <p:cNvGrpSpPr>
                <a:grpSpLocks/>
              </p:cNvGrpSpPr>
              <p:nvPr/>
            </p:nvGrpSpPr>
            <p:grpSpPr bwMode="auto">
              <a:xfrm rot="5400000" flipV="1">
                <a:off x="1666388" y="3538531"/>
                <a:ext cx="1461569" cy="1032132"/>
                <a:chOff x="1704315" y="3233654"/>
                <a:chExt cx="1126284" cy="792000"/>
              </a:xfrm>
            </p:grpSpPr>
            <p:sp>
              <p:nvSpPr>
                <p:cNvPr id="21" name="Arc 20"/>
                <p:cNvSpPr/>
                <p:nvPr/>
              </p:nvSpPr>
              <p:spPr bwMode="auto">
                <a:xfrm rot="3003743">
                  <a:off x="1733175" y="3232660"/>
                  <a:ext cx="791790" cy="793901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2222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/>
                </a:p>
              </p:txBody>
            </p:sp>
            <p:cxnSp>
              <p:nvCxnSpPr>
                <p:cNvPr id="22" name="Connecteur droit 21"/>
                <p:cNvCxnSpPr/>
                <p:nvPr/>
              </p:nvCxnSpPr>
              <p:spPr bwMode="auto">
                <a:xfrm>
                  <a:off x="2252008" y="3739244"/>
                  <a:ext cx="253217" cy="1218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" name="Lune 22"/>
                <p:cNvSpPr/>
                <p:nvPr/>
              </p:nvSpPr>
              <p:spPr bwMode="auto">
                <a:xfrm rot="10800000">
                  <a:off x="2543146" y="3428618"/>
                  <a:ext cx="287469" cy="397113"/>
                </a:xfrm>
                <a:prstGeom prst="moon">
                  <a:avLst>
                    <a:gd name="adj" fmla="val 87500"/>
                  </a:avLst>
                </a:prstGeom>
                <a:ln w="2222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4" name="Connecteur droit 23"/>
                <p:cNvCxnSpPr/>
                <p:nvPr/>
              </p:nvCxnSpPr>
              <p:spPr bwMode="auto">
                <a:xfrm>
                  <a:off x="1703984" y="3506579"/>
                  <a:ext cx="792679" cy="1219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Groupe 46"/>
              <p:cNvGrpSpPr>
                <a:grpSpLocks/>
              </p:cNvGrpSpPr>
              <p:nvPr/>
            </p:nvGrpSpPr>
            <p:grpSpPr bwMode="auto">
              <a:xfrm rot="5400000" flipV="1">
                <a:off x="168252" y="3540591"/>
                <a:ext cx="1457446" cy="1032133"/>
                <a:chOff x="1708779" y="3233654"/>
                <a:chExt cx="1121820" cy="792000"/>
              </a:xfrm>
            </p:grpSpPr>
            <p:sp>
              <p:nvSpPr>
                <p:cNvPr id="26" name="Arc 25"/>
                <p:cNvSpPr/>
                <p:nvPr/>
              </p:nvSpPr>
              <p:spPr bwMode="auto">
                <a:xfrm rot="3003743">
                  <a:off x="1734591" y="3233753"/>
                  <a:ext cx="791789" cy="791770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2222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/>
                </a:p>
              </p:txBody>
            </p:sp>
            <p:cxnSp>
              <p:nvCxnSpPr>
                <p:cNvPr id="27" name="Connecteur droit 26"/>
                <p:cNvCxnSpPr/>
                <p:nvPr/>
              </p:nvCxnSpPr>
              <p:spPr bwMode="auto">
                <a:xfrm>
                  <a:off x="2244120" y="3739270"/>
                  <a:ext cx="251705" cy="1219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8" name="Lune 27"/>
                <p:cNvSpPr/>
                <p:nvPr/>
              </p:nvSpPr>
              <p:spPr bwMode="auto">
                <a:xfrm rot="10800000">
                  <a:off x="2542255" y="3428646"/>
                  <a:ext cx="288361" cy="397113"/>
                </a:xfrm>
                <a:prstGeom prst="moon">
                  <a:avLst>
                    <a:gd name="adj" fmla="val 87500"/>
                  </a:avLst>
                </a:prstGeom>
                <a:ln w="2222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9" name="Connecteur droit 28"/>
                <p:cNvCxnSpPr/>
                <p:nvPr/>
              </p:nvCxnSpPr>
              <p:spPr bwMode="auto">
                <a:xfrm>
                  <a:off x="1708941" y="3506607"/>
                  <a:ext cx="791770" cy="1218"/>
                </a:xfrm>
                <a:prstGeom prst="line">
                  <a:avLst/>
                </a:prstGeom>
                <a:ln w="22225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3">
                  <a:schemeClr val="accent4"/>
                </a:lnRef>
                <a:fillRef idx="0">
                  <a:schemeClr val="accent4"/>
                </a:fillRef>
                <a:effectRef idx="2">
                  <a:schemeClr val="accent4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" name="Connecteur en angle 45"/>
              <p:cNvCxnSpPr/>
              <p:nvPr/>
            </p:nvCxnSpPr>
            <p:spPr bwMode="auto">
              <a:xfrm rot="5400000">
                <a:off x="-49958" y="5779919"/>
                <a:ext cx="1008015" cy="358769"/>
              </a:xfrm>
              <a:prstGeom prst="bentConnector3">
                <a:avLst>
                  <a:gd name="adj1" fmla="val -197"/>
                </a:avLst>
              </a:prstGeom>
              <a:ln w="22225">
                <a:headEnd type="none" w="med" len="med"/>
                <a:tailEnd type="triangl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9" name="Rectangle 175"/>
              <p:cNvSpPr>
                <a:spLocks noChangeArrowheads="1"/>
              </p:cNvSpPr>
              <p:nvPr/>
            </p:nvSpPr>
            <p:spPr bwMode="auto">
              <a:xfrm flipH="1">
                <a:off x="5145099" y="5050617"/>
                <a:ext cx="998537" cy="819150"/>
              </a:xfrm>
              <a:prstGeom prst="rect">
                <a:avLst/>
              </a:prstGeom>
              <a:noFill/>
              <a:ln w="38100">
                <a:solidFill>
                  <a:schemeClr val="tx2"/>
                </a:solidFill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fr-FR" sz="2800" dirty="0">
                    <a:solidFill>
                      <a:schemeClr val="tx1"/>
                    </a:solidFill>
                    <a:sym typeface="Symbol"/>
                  </a:rPr>
                  <a:t></a:t>
                </a:r>
                <a:r>
                  <a:rPr lang="ar-DZ" sz="2800" b="0" dirty="0">
                    <a:solidFill>
                      <a:schemeClr val="tx1"/>
                    </a:solidFill>
                  </a:rPr>
                  <a:t>1</a:t>
                </a:r>
                <a:endParaRPr lang="en-US" sz="2800" b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ZoneTexte 112"/>
              <p:cNvSpPr txBox="1"/>
              <p:nvPr/>
            </p:nvSpPr>
            <p:spPr bwMode="auto">
              <a:xfrm>
                <a:off x="6929454" y="3429000"/>
                <a:ext cx="785818" cy="369332"/>
              </a:xfrm>
              <a:prstGeom prst="rect">
                <a:avLst/>
              </a:prstGeom>
              <a:noFill/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dirty="0">
                    <a:solidFill>
                      <a:schemeClr val="tx1"/>
                    </a:solidFill>
                  </a:rPr>
                  <a:t>0V(0)</a:t>
                </a:r>
              </a:p>
            </p:txBody>
          </p:sp>
          <p:sp>
            <p:nvSpPr>
              <p:cNvPr id="114" name="ZoneTexte 113"/>
              <p:cNvSpPr txBox="1"/>
              <p:nvPr/>
            </p:nvSpPr>
            <p:spPr bwMode="auto">
              <a:xfrm>
                <a:off x="7000892" y="4179005"/>
                <a:ext cx="928694" cy="369332"/>
              </a:xfrm>
              <a:prstGeom prst="rect">
                <a:avLst/>
              </a:prstGeom>
              <a:noFill/>
              <a:ln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dirty="0">
                    <a:solidFill>
                      <a:schemeClr val="tx1"/>
                    </a:solidFill>
                  </a:rPr>
                  <a:t>+5V(1)</a:t>
                </a:r>
              </a:p>
            </p:txBody>
          </p:sp>
          <p:sp>
            <p:nvSpPr>
              <p:cNvPr id="147" name="Rectangle 175"/>
              <p:cNvSpPr>
                <a:spLocks noChangeArrowheads="1"/>
              </p:cNvSpPr>
              <p:nvPr/>
            </p:nvSpPr>
            <p:spPr bwMode="auto">
              <a:xfrm flipH="1">
                <a:off x="3643306" y="5050617"/>
                <a:ext cx="998537" cy="819150"/>
              </a:xfrm>
              <a:prstGeom prst="rect">
                <a:avLst/>
              </a:prstGeom>
              <a:noFill/>
              <a:ln w="38100">
                <a:solidFill>
                  <a:schemeClr val="tx2"/>
                </a:solidFill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fr-FR" sz="2800" dirty="0">
                    <a:solidFill>
                      <a:schemeClr val="tx1"/>
                    </a:solidFill>
                    <a:sym typeface="Symbol"/>
                  </a:rPr>
                  <a:t></a:t>
                </a:r>
                <a:r>
                  <a:rPr lang="ar-DZ" sz="2800" b="0" dirty="0">
                    <a:solidFill>
                      <a:schemeClr val="tx1"/>
                    </a:solidFill>
                  </a:rPr>
                  <a:t>2</a:t>
                </a:r>
                <a:endParaRPr lang="en-US" sz="2800" b="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Rectangle 175"/>
              <p:cNvSpPr>
                <a:spLocks noChangeArrowheads="1"/>
              </p:cNvSpPr>
              <p:nvPr/>
            </p:nvSpPr>
            <p:spPr bwMode="auto">
              <a:xfrm flipH="1">
                <a:off x="2154983" y="5050617"/>
                <a:ext cx="998537" cy="819150"/>
              </a:xfrm>
              <a:prstGeom prst="rect">
                <a:avLst/>
              </a:prstGeom>
              <a:noFill/>
              <a:ln w="38100">
                <a:solidFill>
                  <a:schemeClr val="tx2"/>
                </a:solidFill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pPr algn="ctr">
                  <a:defRPr/>
                </a:pPr>
                <a:r>
                  <a:rPr lang="fr-FR" sz="2800" dirty="0">
                    <a:solidFill>
                      <a:schemeClr val="tx1"/>
                    </a:solidFill>
                    <a:sym typeface="Symbol"/>
                  </a:rPr>
                  <a:t></a:t>
                </a:r>
                <a:r>
                  <a:rPr lang="ar-DZ" sz="2800" b="0" dirty="0">
                    <a:solidFill>
                      <a:schemeClr val="tx1"/>
                    </a:solidFill>
                  </a:rPr>
                  <a:t>3</a:t>
                </a:r>
                <a:endParaRPr lang="en-US" sz="2800" b="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62" name="Connecteur droit 161"/>
              <p:cNvCxnSpPr/>
              <p:nvPr/>
            </p:nvCxnSpPr>
            <p:spPr bwMode="auto">
              <a:xfrm rot="10800000">
                <a:off x="4641804" y="5448947"/>
                <a:ext cx="503229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63" name="Connecteur droit 162"/>
              <p:cNvCxnSpPr/>
              <p:nvPr/>
            </p:nvCxnSpPr>
            <p:spPr bwMode="auto">
              <a:xfrm rot="10800000">
                <a:off x="3143229" y="5442597"/>
                <a:ext cx="503229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64" name="Connecteur droit 163"/>
              <p:cNvCxnSpPr/>
              <p:nvPr/>
            </p:nvCxnSpPr>
            <p:spPr bwMode="auto">
              <a:xfrm rot="10800000">
                <a:off x="1655766" y="5442597"/>
                <a:ext cx="503230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66" name="Connecteur droit 165"/>
              <p:cNvCxnSpPr/>
              <p:nvPr/>
            </p:nvCxnSpPr>
            <p:spPr bwMode="auto">
              <a:xfrm rot="5400000">
                <a:off x="767578" y="4900491"/>
                <a:ext cx="252401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Connecteur droit 166"/>
              <p:cNvCxnSpPr/>
              <p:nvPr/>
            </p:nvCxnSpPr>
            <p:spPr bwMode="auto">
              <a:xfrm rot="5400000">
                <a:off x="2255835" y="4912397"/>
                <a:ext cx="250813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8" name="Connecteur droit 167"/>
              <p:cNvCxnSpPr/>
              <p:nvPr/>
            </p:nvCxnSpPr>
            <p:spPr bwMode="auto">
              <a:xfrm rot="5400000">
                <a:off x="3768696" y="4888586"/>
                <a:ext cx="250813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9" name="Connecteur droit 168"/>
              <p:cNvCxnSpPr/>
              <p:nvPr/>
            </p:nvCxnSpPr>
            <p:spPr bwMode="auto">
              <a:xfrm rot="5400000">
                <a:off x="5279177" y="4900491"/>
                <a:ext cx="252401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4" name="Connecteur droit 173"/>
              <p:cNvCxnSpPr/>
              <p:nvPr/>
            </p:nvCxnSpPr>
            <p:spPr bwMode="auto">
              <a:xfrm rot="5400000">
                <a:off x="593772" y="4191705"/>
                <a:ext cx="1690608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5" name="Connecteur droit 174"/>
              <p:cNvCxnSpPr/>
              <p:nvPr/>
            </p:nvCxnSpPr>
            <p:spPr bwMode="auto">
              <a:xfrm rot="5400000">
                <a:off x="2120127" y="4190911"/>
                <a:ext cx="1692196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6" name="Connecteur droit 175"/>
              <p:cNvCxnSpPr/>
              <p:nvPr/>
            </p:nvCxnSpPr>
            <p:spPr bwMode="auto">
              <a:xfrm rot="5400000">
                <a:off x="3596478" y="4190911"/>
                <a:ext cx="1692196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7" name="Connecteur droit 176"/>
              <p:cNvCxnSpPr/>
              <p:nvPr/>
            </p:nvCxnSpPr>
            <p:spPr bwMode="auto">
              <a:xfrm rot="5400000">
                <a:off x="5142677" y="4190911"/>
                <a:ext cx="1692196" cy="158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8" name="ZoneTexte 177"/>
              <p:cNvSpPr txBox="1"/>
              <p:nvPr/>
            </p:nvSpPr>
            <p:spPr>
              <a:xfrm>
                <a:off x="1250227" y="3024122"/>
                <a:ext cx="571504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dirty="0">
                    <a:solidFill>
                      <a:schemeClr val="tx1"/>
                    </a:solidFill>
                  </a:rPr>
                  <a:t>A4</a:t>
                </a:r>
              </a:p>
            </p:txBody>
          </p:sp>
          <p:sp>
            <p:nvSpPr>
              <p:cNvPr id="179" name="ZoneTexte 178"/>
              <p:cNvSpPr txBox="1"/>
              <p:nvPr/>
            </p:nvSpPr>
            <p:spPr>
              <a:xfrm>
                <a:off x="2762300" y="3012435"/>
                <a:ext cx="571504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dirty="0">
                    <a:solidFill>
                      <a:schemeClr val="tx1"/>
                    </a:solidFill>
                  </a:rPr>
                  <a:t>A3</a:t>
                </a:r>
              </a:p>
            </p:txBody>
          </p:sp>
          <p:sp>
            <p:nvSpPr>
              <p:cNvPr id="180" name="ZoneTexte 179"/>
              <p:cNvSpPr txBox="1"/>
              <p:nvPr/>
            </p:nvSpPr>
            <p:spPr>
              <a:xfrm>
                <a:off x="4214810" y="3012435"/>
                <a:ext cx="571504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dirty="0">
                    <a:solidFill>
                      <a:schemeClr val="tx1"/>
                    </a:solidFill>
                  </a:rPr>
                  <a:t>A2</a:t>
                </a:r>
              </a:p>
            </p:txBody>
          </p:sp>
          <p:sp>
            <p:nvSpPr>
              <p:cNvPr id="181" name="ZoneTexte 180"/>
              <p:cNvSpPr txBox="1"/>
              <p:nvPr/>
            </p:nvSpPr>
            <p:spPr>
              <a:xfrm>
                <a:off x="5786446" y="3024310"/>
                <a:ext cx="571504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dirty="0">
                    <a:solidFill>
                      <a:schemeClr val="tx1"/>
                    </a:solidFill>
                  </a:rPr>
                  <a:t>A1</a:t>
                </a:r>
              </a:p>
            </p:txBody>
          </p:sp>
          <p:sp>
            <p:nvSpPr>
              <p:cNvPr id="182" name="ZoneTexte 181"/>
              <p:cNvSpPr txBox="1"/>
              <p:nvPr/>
            </p:nvSpPr>
            <p:spPr>
              <a:xfrm>
                <a:off x="500034" y="3012247"/>
                <a:ext cx="571504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dirty="0">
                    <a:solidFill>
                      <a:schemeClr val="tx1"/>
                    </a:solidFill>
                  </a:rPr>
                  <a:t>B4</a:t>
                </a:r>
              </a:p>
            </p:txBody>
          </p:sp>
          <p:sp>
            <p:nvSpPr>
              <p:cNvPr id="183" name="ZoneTexte 182"/>
              <p:cNvSpPr txBox="1"/>
              <p:nvPr/>
            </p:nvSpPr>
            <p:spPr>
              <a:xfrm>
                <a:off x="2023982" y="3012435"/>
                <a:ext cx="571504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dirty="0">
                    <a:solidFill>
                      <a:schemeClr val="tx1"/>
                    </a:solidFill>
                  </a:rPr>
                  <a:t>B3</a:t>
                </a:r>
              </a:p>
            </p:txBody>
          </p:sp>
          <p:sp>
            <p:nvSpPr>
              <p:cNvPr id="184" name="ZoneTexte 183"/>
              <p:cNvSpPr txBox="1"/>
              <p:nvPr/>
            </p:nvSpPr>
            <p:spPr>
              <a:xfrm>
                <a:off x="3476492" y="3012435"/>
                <a:ext cx="571504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dirty="0">
                    <a:solidFill>
                      <a:schemeClr val="tx1"/>
                    </a:solidFill>
                  </a:rPr>
                  <a:t>B2</a:t>
                </a:r>
              </a:p>
            </p:txBody>
          </p:sp>
          <p:sp>
            <p:nvSpPr>
              <p:cNvPr id="185" name="ZoneTexte 184"/>
              <p:cNvSpPr txBox="1"/>
              <p:nvPr/>
            </p:nvSpPr>
            <p:spPr>
              <a:xfrm>
                <a:off x="5048128" y="3012435"/>
                <a:ext cx="571504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dirty="0">
                    <a:solidFill>
                      <a:schemeClr val="tx1"/>
                    </a:solidFill>
                  </a:rPr>
                  <a:t>B1</a:t>
                </a:r>
              </a:p>
            </p:txBody>
          </p:sp>
          <p:cxnSp>
            <p:nvCxnSpPr>
              <p:cNvPr id="187" name="Connecteur droit avec flèche 186"/>
              <p:cNvCxnSpPr>
                <a:stCxn id="0" idx="2"/>
              </p:cNvCxnSpPr>
              <p:nvPr/>
            </p:nvCxnSpPr>
            <p:spPr bwMode="auto">
              <a:xfrm rot="5400000">
                <a:off x="5429990" y="6083123"/>
                <a:ext cx="428605" cy="1588"/>
              </a:xfrm>
              <a:prstGeom prst="straightConnector1">
                <a:avLst/>
              </a:prstGeom>
              <a:ln>
                <a:headEnd type="none" w="med" len="med"/>
                <a:tailEnd type="triangle" w="lg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88" name="Connecteur droit avec flèche 187"/>
              <p:cNvCxnSpPr/>
              <p:nvPr/>
            </p:nvCxnSpPr>
            <p:spPr bwMode="auto">
              <a:xfrm rot="5400000">
                <a:off x="3917921" y="6083917"/>
                <a:ext cx="428605" cy="0"/>
              </a:xfrm>
              <a:prstGeom prst="straightConnector1">
                <a:avLst/>
              </a:prstGeom>
              <a:ln>
                <a:headEnd type="none" w="med" len="med"/>
                <a:tailEnd type="triangle" w="lg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89" name="Connecteur droit avec flèche 188"/>
              <p:cNvCxnSpPr/>
              <p:nvPr/>
            </p:nvCxnSpPr>
            <p:spPr bwMode="auto">
              <a:xfrm rot="5400000">
                <a:off x="2416966" y="6095822"/>
                <a:ext cx="428605" cy="1588"/>
              </a:xfrm>
              <a:prstGeom prst="straightConnector1">
                <a:avLst/>
              </a:prstGeom>
              <a:ln>
                <a:headEnd type="none" w="med" len="med"/>
                <a:tailEnd type="triangle" w="lg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90" name="Connecteur droit avec flèche 189"/>
              <p:cNvCxnSpPr/>
              <p:nvPr/>
            </p:nvCxnSpPr>
            <p:spPr bwMode="auto">
              <a:xfrm rot="5400000">
                <a:off x="905691" y="6083123"/>
                <a:ext cx="428605" cy="1588"/>
              </a:xfrm>
              <a:prstGeom prst="straightConnector1">
                <a:avLst/>
              </a:prstGeom>
              <a:ln>
                <a:headEnd type="none" w="med" len="med"/>
                <a:tailEnd type="triangle" w="lg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77892" name="ZoneTexte 190"/>
              <p:cNvSpPr txBox="1">
                <a:spLocks noChangeArrowheads="1"/>
              </p:cNvSpPr>
              <p:nvPr/>
            </p:nvSpPr>
            <p:spPr bwMode="auto">
              <a:xfrm>
                <a:off x="881162" y="6286144"/>
                <a:ext cx="57150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fr-FR"/>
                  <a:t>S4</a:t>
                </a:r>
              </a:p>
            </p:txBody>
          </p:sp>
          <p:sp>
            <p:nvSpPr>
              <p:cNvPr id="77893" name="ZoneTexte 191"/>
              <p:cNvSpPr txBox="1">
                <a:spLocks noChangeArrowheads="1"/>
              </p:cNvSpPr>
              <p:nvPr/>
            </p:nvSpPr>
            <p:spPr bwMode="auto">
              <a:xfrm>
                <a:off x="2405110" y="6321957"/>
                <a:ext cx="57150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fr-FR"/>
                  <a:t>S3</a:t>
                </a:r>
              </a:p>
            </p:txBody>
          </p:sp>
          <p:sp>
            <p:nvSpPr>
              <p:cNvPr id="77894" name="ZoneTexte 192"/>
              <p:cNvSpPr txBox="1">
                <a:spLocks noChangeArrowheads="1"/>
              </p:cNvSpPr>
              <p:nvPr/>
            </p:nvSpPr>
            <p:spPr bwMode="auto">
              <a:xfrm>
                <a:off x="3857620" y="6321957"/>
                <a:ext cx="57150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fr-FR"/>
                  <a:t>S2</a:t>
                </a:r>
              </a:p>
            </p:txBody>
          </p:sp>
          <p:sp>
            <p:nvSpPr>
              <p:cNvPr id="77895" name="ZoneTexte 193"/>
              <p:cNvSpPr txBox="1">
                <a:spLocks noChangeArrowheads="1"/>
              </p:cNvSpPr>
              <p:nvPr/>
            </p:nvSpPr>
            <p:spPr bwMode="auto">
              <a:xfrm>
                <a:off x="5429256" y="6333832"/>
                <a:ext cx="57150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fr-FR"/>
                  <a:t>S1</a:t>
                </a:r>
              </a:p>
            </p:txBody>
          </p:sp>
          <p:sp>
            <p:nvSpPr>
              <p:cNvPr id="195" name="ZoneTexte 194"/>
              <p:cNvSpPr txBox="1"/>
              <p:nvPr/>
            </p:nvSpPr>
            <p:spPr>
              <a:xfrm>
                <a:off x="1286040" y="5297808"/>
                <a:ext cx="571504" cy="30777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400" dirty="0">
                    <a:solidFill>
                      <a:schemeClr val="tx1"/>
                    </a:solidFill>
                  </a:rPr>
                  <a:t>C3</a:t>
                </a:r>
              </a:p>
            </p:txBody>
          </p:sp>
          <p:sp>
            <p:nvSpPr>
              <p:cNvPr id="196" name="ZoneTexte 195"/>
              <p:cNvSpPr txBox="1"/>
              <p:nvPr/>
            </p:nvSpPr>
            <p:spPr>
              <a:xfrm>
                <a:off x="2798113" y="5297996"/>
                <a:ext cx="571504" cy="30777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400" dirty="0">
                    <a:solidFill>
                      <a:schemeClr val="tx1"/>
                    </a:solidFill>
                  </a:rPr>
                  <a:t>C2</a:t>
                </a:r>
              </a:p>
            </p:txBody>
          </p:sp>
          <p:sp>
            <p:nvSpPr>
              <p:cNvPr id="197" name="ZoneTexte 196"/>
              <p:cNvSpPr txBox="1"/>
              <p:nvPr/>
            </p:nvSpPr>
            <p:spPr>
              <a:xfrm>
                <a:off x="4286248" y="5297996"/>
                <a:ext cx="571504" cy="30777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400" dirty="0">
                    <a:solidFill>
                      <a:schemeClr val="tx1"/>
                    </a:solidFill>
                  </a:rPr>
                  <a:t>C1</a:t>
                </a:r>
              </a:p>
            </p:txBody>
          </p:sp>
          <p:sp>
            <p:nvSpPr>
              <p:cNvPr id="198" name="ZoneTexte 197"/>
              <p:cNvSpPr txBox="1"/>
              <p:nvPr/>
            </p:nvSpPr>
            <p:spPr>
              <a:xfrm>
                <a:off x="5798509" y="5297514"/>
                <a:ext cx="571504" cy="30777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400" dirty="0">
                    <a:solidFill>
                      <a:schemeClr val="tx1"/>
                    </a:solidFill>
                  </a:rPr>
                  <a:t>C0</a:t>
                </a:r>
              </a:p>
            </p:txBody>
          </p:sp>
          <p:sp>
            <p:nvSpPr>
              <p:cNvPr id="199" name="ZoneTexte 198"/>
              <p:cNvSpPr txBox="1"/>
              <p:nvPr/>
            </p:nvSpPr>
            <p:spPr>
              <a:xfrm>
                <a:off x="583347" y="5297326"/>
                <a:ext cx="571504" cy="30777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400" dirty="0">
                    <a:solidFill>
                      <a:schemeClr val="tx1"/>
                    </a:solidFill>
                  </a:rPr>
                  <a:t>C4</a:t>
                </a:r>
              </a:p>
            </p:txBody>
          </p:sp>
          <p:sp>
            <p:nvSpPr>
              <p:cNvPr id="200" name="ZoneTexte 199"/>
              <p:cNvSpPr txBox="1"/>
              <p:nvPr/>
            </p:nvSpPr>
            <p:spPr>
              <a:xfrm>
                <a:off x="2083545" y="5286121"/>
                <a:ext cx="571504" cy="30777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400" dirty="0">
                    <a:solidFill>
                      <a:schemeClr val="tx1"/>
                    </a:solidFill>
                  </a:rPr>
                  <a:t>C3</a:t>
                </a:r>
              </a:p>
            </p:txBody>
          </p:sp>
          <p:sp>
            <p:nvSpPr>
              <p:cNvPr id="201" name="ZoneTexte 200"/>
              <p:cNvSpPr txBox="1"/>
              <p:nvPr/>
            </p:nvSpPr>
            <p:spPr>
              <a:xfrm>
                <a:off x="3571868" y="5297996"/>
                <a:ext cx="571504" cy="30777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400" dirty="0">
                    <a:solidFill>
                      <a:schemeClr val="tx1"/>
                    </a:solidFill>
                  </a:rPr>
                  <a:t>C2</a:t>
                </a:r>
              </a:p>
            </p:txBody>
          </p:sp>
          <p:sp>
            <p:nvSpPr>
              <p:cNvPr id="202" name="ZoneTexte 201"/>
              <p:cNvSpPr txBox="1"/>
              <p:nvPr/>
            </p:nvSpPr>
            <p:spPr>
              <a:xfrm>
                <a:off x="5083941" y="5297996"/>
                <a:ext cx="571504" cy="30777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400" dirty="0">
                    <a:solidFill>
                      <a:schemeClr val="tx1"/>
                    </a:solidFill>
                  </a:rPr>
                  <a:t>C1</a:t>
                </a:r>
              </a:p>
            </p:txBody>
          </p:sp>
          <p:sp>
            <p:nvSpPr>
              <p:cNvPr id="77920" name="ZoneTexte 203"/>
              <p:cNvSpPr txBox="1">
                <a:spLocks noChangeArrowheads="1"/>
              </p:cNvSpPr>
              <p:nvPr/>
            </p:nvSpPr>
            <p:spPr bwMode="auto">
              <a:xfrm>
                <a:off x="47656" y="6441271"/>
                <a:ext cx="571504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fr-FR" sz="1400"/>
                  <a:t>C0</a:t>
                </a:r>
              </a:p>
            </p:txBody>
          </p:sp>
          <p:cxnSp>
            <p:nvCxnSpPr>
              <p:cNvPr id="208" name="Connecteur droit 207"/>
              <p:cNvCxnSpPr/>
              <p:nvPr/>
            </p:nvCxnSpPr>
            <p:spPr bwMode="auto">
              <a:xfrm rot="5400000" flipH="1" flipV="1">
                <a:off x="6548364" y="3667849"/>
                <a:ext cx="357170" cy="357182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210" name="Connecteur droit 209"/>
              <p:cNvCxnSpPr/>
              <p:nvPr/>
            </p:nvCxnSpPr>
            <p:spPr bwMode="auto">
              <a:xfrm>
                <a:off x="6559472" y="4072648"/>
                <a:ext cx="428618" cy="285737"/>
              </a:xfrm>
              <a:prstGeom prst="line">
                <a:avLst/>
              </a:prstGeom>
              <a:ln>
                <a:prstDash val="sysDash"/>
                <a:headEnd type="none" w="med" len="med"/>
                <a:tailEnd type="none" w="med" len="med"/>
              </a:ln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211" name="ZoneTexte 210"/>
              <p:cNvSpPr txBox="1"/>
              <p:nvPr/>
            </p:nvSpPr>
            <p:spPr>
              <a:xfrm>
                <a:off x="7429520" y="3429000"/>
                <a:ext cx="785818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r" rtl="1">
                  <a:defRPr/>
                </a:pPr>
                <a:r>
                  <a:rPr lang="ar-DZ" dirty="0">
                    <a:solidFill>
                      <a:schemeClr val="tx1"/>
                    </a:solidFill>
                  </a:rPr>
                  <a:t>جامع</a:t>
                </a:r>
                <a:endParaRPr lang="fr-FR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2" name="ZoneTexte 211"/>
              <p:cNvSpPr txBox="1"/>
              <p:nvPr/>
            </p:nvSpPr>
            <p:spPr>
              <a:xfrm>
                <a:off x="7608773" y="4143380"/>
                <a:ext cx="785818" cy="369332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algn="r" rtl="1">
                  <a:defRPr/>
                </a:pPr>
                <a:r>
                  <a:rPr lang="ar-DZ" dirty="0">
                    <a:solidFill>
                      <a:schemeClr val="tx1"/>
                    </a:solidFill>
                  </a:rPr>
                  <a:t>طارح</a:t>
                </a:r>
                <a:endParaRPr lang="fr-FR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15" name="Connecteur en angle 214"/>
            <p:cNvCxnSpPr/>
            <p:nvPr/>
          </p:nvCxnSpPr>
          <p:spPr bwMode="auto">
            <a:xfrm rot="5400000" flipH="1" flipV="1">
              <a:off x="5808759" y="3473361"/>
              <a:ext cx="1403285" cy="215896"/>
            </a:xfrm>
            <a:prstGeom prst="bentConnector3">
              <a:avLst>
                <a:gd name="adj1" fmla="val -450"/>
              </a:avLst>
            </a:prstGeom>
            <a:ln>
              <a:headEnd type="none" w="med" len="med"/>
              <a:tailEnd type="oval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315"/>
          <p:cNvGrpSpPr>
            <a:grpSpLocks/>
          </p:cNvGrpSpPr>
          <p:nvPr/>
        </p:nvGrpSpPr>
        <p:grpSpPr bwMode="auto">
          <a:xfrm>
            <a:off x="4071938" y="4175125"/>
            <a:ext cx="5000625" cy="1997075"/>
            <a:chOff x="4214809" y="3961427"/>
            <a:chExt cx="5000661" cy="1996595"/>
          </a:xfrm>
        </p:grpSpPr>
        <p:cxnSp>
          <p:nvCxnSpPr>
            <p:cNvPr id="119" name="Connecteur droit 118"/>
            <p:cNvCxnSpPr/>
            <p:nvPr/>
          </p:nvCxnSpPr>
          <p:spPr bwMode="auto">
            <a:xfrm>
              <a:off x="7951811" y="4759748"/>
              <a:ext cx="481015" cy="1587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0" name="Rectangle 119"/>
            <p:cNvSpPr/>
            <p:nvPr/>
          </p:nvSpPr>
          <p:spPr bwMode="auto">
            <a:xfrm rot="5400000">
              <a:off x="8139941" y="4633541"/>
              <a:ext cx="84117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21" name="Connecteur droit 120"/>
            <p:cNvCxnSpPr/>
            <p:nvPr/>
          </p:nvCxnSpPr>
          <p:spPr bwMode="auto">
            <a:xfrm>
              <a:off x="7956573" y="4929569"/>
              <a:ext cx="481016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2" name="Rectangle 121"/>
            <p:cNvSpPr/>
            <p:nvPr/>
          </p:nvSpPr>
          <p:spPr bwMode="auto">
            <a:xfrm rot="5400000">
              <a:off x="8139147" y="4812092"/>
              <a:ext cx="85704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23" name="Connecteur droit 122"/>
            <p:cNvCxnSpPr/>
            <p:nvPr/>
          </p:nvCxnSpPr>
          <p:spPr bwMode="auto">
            <a:xfrm>
              <a:off x="7959748" y="5086694"/>
              <a:ext cx="479428" cy="1587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4" name="Rectangle 123"/>
            <p:cNvSpPr/>
            <p:nvPr/>
          </p:nvSpPr>
          <p:spPr bwMode="auto">
            <a:xfrm rot="5400000">
              <a:off x="8140735" y="4962868"/>
              <a:ext cx="85704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25" name="Connecteur droit 124"/>
            <p:cNvCxnSpPr/>
            <p:nvPr/>
          </p:nvCxnSpPr>
          <p:spPr bwMode="auto">
            <a:xfrm>
              <a:off x="7959748" y="5237470"/>
              <a:ext cx="479428" cy="1588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6" name="Rectangle 125"/>
            <p:cNvSpPr/>
            <p:nvPr/>
          </p:nvSpPr>
          <p:spPr bwMode="auto">
            <a:xfrm rot="5400000">
              <a:off x="8140735" y="5105708"/>
              <a:ext cx="85704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27" name="Connecteur droit 126"/>
            <p:cNvCxnSpPr/>
            <p:nvPr/>
          </p:nvCxnSpPr>
          <p:spPr bwMode="auto">
            <a:xfrm>
              <a:off x="7951811" y="5407292"/>
              <a:ext cx="481015" cy="1587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8" name="Rectangle 127"/>
            <p:cNvSpPr/>
            <p:nvPr/>
          </p:nvSpPr>
          <p:spPr bwMode="auto">
            <a:xfrm rot="5400000">
              <a:off x="8139941" y="5271563"/>
              <a:ext cx="84117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29" name="Connecteur droit 128"/>
            <p:cNvCxnSpPr/>
            <p:nvPr/>
          </p:nvCxnSpPr>
          <p:spPr bwMode="auto">
            <a:xfrm>
              <a:off x="7959748" y="5556482"/>
              <a:ext cx="482603" cy="1587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0" name="Rectangle 129"/>
            <p:cNvSpPr/>
            <p:nvPr/>
          </p:nvSpPr>
          <p:spPr bwMode="auto">
            <a:xfrm rot="5400000">
              <a:off x="8139941" y="5423926"/>
              <a:ext cx="84117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31" name="Connecteur droit 130"/>
            <p:cNvCxnSpPr/>
            <p:nvPr/>
          </p:nvCxnSpPr>
          <p:spPr bwMode="auto">
            <a:xfrm>
              <a:off x="7959748" y="4601036"/>
              <a:ext cx="479428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2" name="Rectangle 131"/>
            <p:cNvSpPr/>
            <p:nvPr/>
          </p:nvSpPr>
          <p:spPr bwMode="auto">
            <a:xfrm rot="5400000">
              <a:off x="8141529" y="4482764"/>
              <a:ext cx="84118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sp>
          <p:nvSpPr>
            <p:cNvPr id="133" name="ZoneTexte 132"/>
            <p:cNvSpPr txBox="1"/>
            <p:nvPr/>
          </p:nvSpPr>
          <p:spPr bwMode="auto">
            <a:xfrm>
              <a:off x="7143401" y="4365709"/>
              <a:ext cx="952491" cy="273056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dirty="0">
                  <a:solidFill>
                    <a:schemeClr val="tx1"/>
                  </a:solidFill>
                </a:rPr>
                <a:t>74LS47</a:t>
              </a:r>
            </a:p>
          </p:txBody>
        </p:sp>
        <p:sp>
          <p:nvSpPr>
            <p:cNvPr id="134" name="ZoneTexte 133"/>
            <p:cNvSpPr txBox="1"/>
            <p:nvPr/>
          </p:nvSpPr>
          <p:spPr bwMode="auto">
            <a:xfrm>
              <a:off x="7286304" y="3961428"/>
              <a:ext cx="672347" cy="273056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+5V</a:t>
              </a:r>
            </a:p>
          </p:txBody>
        </p:sp>
        <p:grpSp>
          <p:nvGrpSpPr>
            <p:cNvPr id="3" name="Groupe 591"/>
            <p:cNvGrpSpPr>
              <a:grpSpLocks/>
            </p:cNvGrpSpPr>
            <p:nvPr/>
          </p:nvGrpSpPr>
          <p:grpSpPr bwMode="auto">
            <a:xfrm>
              <a:off x="8399259" y="3961427"/>
              <a:ext cx="816211" cy="1835171"/>
              <a:chOff x="3478887" y="2980253"/>
              <a:chExt cx="1037145" cy="2332323"/>
            </a:xfrm>
          </p:grpSpPr>
          <p:sp>
            <p:nvSpPr>
              <p:cNvPr id="163" name="Rectangle 162"/>
              <p:cNvSpPr/>
              <p:nvPr/>
            </p:nvSpPr>
            <p:spPr bwMode="auto">
              <a:xfrm flipH="1">
                <a:off x="3529609" y="3480487"/>
                <a:ext cx="986423" cy="1831502"/>
              </a:xfrm>
              <a:prstGeom prst="rect">
                <a:avLst/>
              </a:prstGeom>
              <a:noFill/>
              <a:ln w="317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164" name="ZoneTexte 163"/>
              <p:cNvSpPr txBox="1"/>
              <p:nvPr/>
            </p:nvSpPr>
            <p:spPr bwMode="auto">
              <a:xfrm flipH="1">
                <a:off x="3478887" y="3605283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165" name="ZoneTexte 164"/>
              <p:cNvSpPr txBox="1"/>
              <p:nvPr/>
            </p:nvSpPr>
            <p:spPr bwMode="auto">
              <a:xfrm flipH="1">
                <a:off x="3478887" y="3808607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166" name="ZoneTexte 165"/>
              <p:cNvSpPr txBox="1"/>
              <p:nvPr/>
            </p:nvSpPr>
            <p:spPr bwMode="auto">
              <a:xfrm flipH="1">
                <a:off x="3478887" y="4003814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167" name="ZoneTexte 166"/>
              <p:cNvSpPr txBox="1"/>
              <p:nvPr/>
            </p:nvSpPr>
            <p:spPr bwMode="auto">
              <a:xfrm flipH="1">
                <a:off x="3478887" y="4215682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168" name="ZoneTexte 167"/>
              <p:cNvSpPr txBox="1"/>
              <p:nvPr/>
            </p:nvSpPr>
            <p:spPr bwMode="auto">
              <a:xfrm flipH="1">
                <a:off x="3478887" y="4410889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169" name="ZoneTexte 168"/>
              <p:cNvSpPr txBox="1"/>
              <p:nvPr/>
            </p:nvSpPr>
            <p:spPr bwMode="auto">
              <a:xfrm flipH="1">
                <a:off x="3478887" y="4614215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sp>
            <p:nvSpPr>
              <p:cNvPr id="170" name="ZoneTexte 169"/>
              <p:cNvSpPr txBox="1"/>
              <p:nvPr/>
            </p:nvSpPr>
            <p:spPr bwMode="auto">
              <a:xfrm flipH="1">
                <a:off x="3478887" y="4809420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  <p:grpSp>
            <p:nvGrpSpPr>
              <p:cNvPr id="4" name="Groupe 62"/>
              <p:cNvGrpSpPr>
                <a:grpSpLocks noChangeAspect="1"/>
              </p:cNvGrpSpPr>
              <p:nvPr/>
            </p:nvGrpSpPr>
            <p:grpSpPr bwMode="auto">
              <a:xfrm>
                <a:off x="3816439" y="3811115"/>
                <a:ext cx="557904" cy="1112414"/>
                <a:chOff x="7783717" y="4500570"/>
                <a:chExt cx="670193" cy="1336056"/>
              </a:xfrm>
              <a:solidFill>
                <a:schemeClr val="accent1"/>
              </a:solidFill>
            </p:grpSpPr>
            <p:sp>
              <p:nvSpPr>
                <p:cNvPr id="181" name="Rectangle 180"/>
                <p:cNvSpPr/>
                <p:nvPr/>
              </p:nvSpPr>
              <p:spPr bwMode="auto">
                <a:xfrm>
                  <a:off x="7858148" y="5132879"/>
                  <a:ext cx="500066" cy="71438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 w="57150">
                  <a:headEnd type="none" w="med" len="med"/>
                  <a:tailEnd type="none" w="med" len="med"/>
                </a:ln>
              </p:spPr>
              <p:style>
                <a:lnRef idx="0">
                  <a:schemeClr val="accent6"/>
                </a:lnRef>
                <a:fillRef idx="1003">
                  <a:schemeClr val="dk1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5" name="Groupe 64"/>
                <p:cNvGrpSpPr/>
                <p:nvPr/>
              </p:nvGrpSpPr>
              <p:grpSpPr>
                <a:xfrm>
                  <a:off x="7783717" y="4500570"/>
                  <a:ext cx="667200" cy="603403"/>
                  <a:chOff x="7783717" y="4500570"/>
                  <a:chExt cx="667200" cy="603403"/>
                </a:xfrm>
                <a:grpFill/>
              </p:grpSpPr>
              <p:sp>
                <p:nvSpPr>
                  <p:cNvPr id="188" name="Rectangle 187"/>
                  <p:cNvSpPr/>
                  <p:nvPr/>
                </p:nvSpPr>
                <p:spPr bwMode="auto">
                  <a:xfrm>
                    <a:off x="7858148" y="4500570"/>
                    <a:ext cx="500066" cy="71438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40" name="Groupe 71"/>
                  <p:cNvGrpSpPr/>
                  <p:nvPr/>
                </p:nvGrpSpPr>
                <p:grpSpPr>
                  <a:xfrm>
                    <a:off x="7783717" y="4600914"/>
                    <a:ext cx="667200" cy="503059"/>
                    <a:chOff x="7783717" y="4600914"/>
                    <a:chExt cx="667200" cy="503059"/>
                  </a:xfrm>
                  <a:grpFill/>
                </p:grpSpPr>
                <p:sp>
                  <p:nvSpPr>
                    <p:cNvPr id="190" name="Rectangle 189"/>
                    <p:cNvSpPr/>
                    <p:nvPr/>
                  </p:nvSpPr>
                  <p:spPr bwMode="auto">
                    <a:xfrm rot="5400000">
                      <a:off x="7569403" y="4818221"/>
                      <a:ext cx="500066" cy="71438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91" name="Rectangle 190"/>
                    <p:cNvSpPr/>
                    <p:nvPr/>
                  </p:nvSpPr>
                  <p:spPr bwMode="auto">
                    <a:xfrm rot="5400000">
                      <a:off x="8165165" y="4815228"/>
                      <a:ext cx="500066" cy="71438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2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41" name="Groupe 65"/>
                <p:cNvGrpSpPr/>
                <p:nvPr/>
              </p:nvGrpSpPr>
              <p:grpSpPr>
                <a:xfrm rot="10800000">
                  <a:off x="7786710" y="5233223"/>
                  <a:ext cx="667200" cy="603403"/>
                  <a:chOff x="7783717" y="4500570"/>
                  <a:chExt cx="667200" cy="603403"/>
                </a:xfrm>
                <a:grpFill/>
              </p:grpSpPr>
              <p:sp>
                <p:nvSpPr>
                  <p:cNvPr id="184" name="Rectangle 183"/>
                  <p:cNvSpPr/>
                  <p:nvPr/>
                </p:nvSpPr>
                <p:spPr bwMode="auto">
                  <a:xfrm>
                    <a:off x="7858148" y="4500570"/>
                    <a:ext cx="500066" cy="71438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43" name="Groupe 67"/>
                  <p:cNvGrpSpPr/>
                  <p:nvPr/>
                </p:nvGrpSpPr>
                <p:grpSpPr>
                  <a:xfrm>
                    <a:off x="7783717" y="4600914"/>
                    <a:ext cx="667200" cy="503059"/>
                    <a:chOff x="7783717" y="4600914"/>
                    <a:chExt cx="667200" cy="503059"/>
                  </a:xfrm>
                  <a:grpFill/>
                </p:grpSpPr>
                <p:sp>
                  <p:nvSpPr>
                    <p:cNvPr id="186" name="Rectangle 185"/>
                    <p:cNvSpPr/>
                    <p:nvPr/>
                  </p:nvSpPr>
                  <p:spPr bwMode="auto">
                    <a:xfrm rot="5400000">
                      <a:off x="7569403" y="4818221"/>
                      <a:ext cx="500066" cy="71438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7" name="Rectangle 186"/>
                    <p:cNvSpPr/>
                    <p:nvPr/>
                  </p:nvSpPr>
                  <p:spPr bwMode="auto">
                    <a:xfrm rot="5400000">
                      <a:off x="8165165" y="4815228"/>
                      <a:ext cx="500066" cy="71438"/>
                    </a:xfrm>
                    <a:prstGeom prst="rect">
                      <a:avLst/>
                    </a:prstGeom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2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172" name="ZoneTexte 171"/>
              <p:cNvSpPr txBox="1"/>
              <p:nvPr/>
            </p:nvSpPr>
            <p:spPr bwMode="auto">
              <a:xfrm flipH="1">
                <a:off x="3880642" y="3536742"/>
                <a:ext cx="254328" cy="347028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173" name="ZoneTexte 172"/>
              <p:cNvSpPr txBox="1"/>
              <p:nvPr/>
            </p:nvSpPr>
            <p:spPr bwMode="auto">
              <a:xfrm flipH="1">
                <a:off x="4086654" y="3890629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174" name="ZoneTexte 173"/>
              <p:cNvSpPr txBox="1"/>
              <p:nvPr/>
            </p:nvSpPr>
            <p:spPr bwMode="auto">
              <a:xfrm flipH="1">
                <a:off x="4079774" y="4410965"/>
                <a:ext cx="254328" cy="347028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175" name="ZoneTexte 174"/>
              <p:cNvSpPr txBox="1"/>
              <p:nvPr/>
            </p:nvSpPr>
            <p:spPr bwMode="auto">
              <a:xfrm flipH="1">
                <a:off x="3894811" y="4595423"/>
                <a:ext cx="254328" cy="347028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176" name="ZoneTexte 175"/>
              <p:cNvSpPr txBox="1"/>
              <p:nvPr/>
            </p:nvSpPr>
            <p:spPr bwMode="auto">
              <a:xfrm flipH="1">
                <a:off x="3796266" y="4408715"/>
                <a:ext cx="254328" cy="347028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177" name="ZoneTexte 176"/>
              <p:cNvSpPr txBox="1"/>
              <p:nvPr/>
            </p:nvSpPr>
            <p:spPr bwMode="auto">
              <a:xfrm flipH="1">
                <a:off x="3796266" y="3911960"/>
                <a:ext cx="254328" cy="347028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sp>
            <p:nvSpPr>
              <p:cNvPr id="178" name="ZoneTexte 177"/>
              <p:cNvSpPr txBox="1"/>
              <p:nvPr/>
            </p:nvSpPr>
            <p:spPr bwMode="auto">
              <a:xfrm flipH="1">
                <a:off x="3944264" y="4033045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  <p:sp>
            <p:nvSpPr>
              <p:cNvPr id="179" name="ZoneTexte 178"/>
              <p:cNvSpPr txBox="1"/>
              <p:nvPr/>
            </p:nvSpPr>
            <p:spPr bwMode="auto">
              <a:xfrm>
                <a:off x="3659484" y="2980253"/>
                <a:ext cx="854340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cxnSp>
            <p:nvCxnSpPr>
              <p:cNvPr id="180" name="Connecteur droit 179"/>
              <p:cNvCxnSpPr/>
              <p:nvPr/>
            </p:nvCxnSpPr>
            <p:spPr bwMode="auto">
              <a:xfrm rot="5400000">
                <a:off x="3863469" y="3364506"/>
                <a:ext cx="215826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37" name="Connecteur droit 136"/>
            <p:cNvCxnSpPr/>
            <p:nvPr/>
          </p:nvCxnSpPr>
          <p:spPr bwMode="auto">
            <a:xfrm>
              <a:off x="4913314" y="4858149"/>
              <a:ext cx="2195528" cy="0"/>
            </a:xfrm>
            <a:prstGeom prst="line">
              <a:avLst/>
            </a:prstGeom>
            <a:ln>
              <a:headEnd type="oval" w="sm" len="sm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Connecteur droit 137"/>
            <p:cNvCxnSpPr/>
            <p:nvPr/>
          </p:nvCxnSpPr>
          <p:spPr bwMode="auto">
            <a:xfrm>
              <a:off x="4702175" y="5126372"/>
              <a:ext cx="2411430" cy="0"/>
            </a:xfrm>
            <a:prstGeom prst="line">
              <a:avLst/>
            </a:prstGeom>
            <a:ln>
              <a:headEnd type="oval" w="sm" len="sm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9" name="Connecteur droit 138"/>
            <p:cNvCxnSpPr/>
            <p:nvPr/>
          </p:nvCxnSpPr>
          <p:spPr bwMode="auto">
            <a:xfrm>
              <a:off x="4448173" y="5393008"/>
              <a:ext cx="2663844" cy="0"/>
            </a:xfrm>
            <a:prstGeom prst="line">
              <a:avLst/>
            </a:prstGeom>
            <a:ln>
              <a:headEnd type="oval" w="sm" len="sm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Connecteur droit 139"/>
            <p:cNvCxnSpPr/>
            <p:nvPr/>
          </p:nvCxnSpPr>
          <p:spPr bwMode="auto">
            <a:xfrm>
              <a:off x="4214809" y="5640598"/>
              <a:ext cx="2879746" cy="1588"/>
            </a:xfrm>
            <a:prstGeom prst="line">
              <a:avLst/>
            </a:prstGeom>
            <a:ln>
              <a:headEnd type="oval" w="sm" len="sm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1" name="Rectangle 140"/>
            <p:cNvSpPr/>
            <p:nvPr/>
          </p:nvSpPr>
          <p:spPr bwMode="auto">
            <a:xfrm flipH="1">
              <a:off x="7105667" y="4355032"/>
              <a:ext cx="773119" cy="1441104"/>
            </a:xfrm>
            <a:prstGeom prst="rect">
              <a:avLst/>
            </a:prstGeom>
            <a:noFill/>
            <a:ln w="317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grpSp>
          <p:nvGrpSpPr>
            <p:cNvPr id="45" name="Groupe 17"/>
            <p:cNvGrpSpPr>
              <a:grpSpLocks/>
            </p:cNvGrpSpPr>
            <p:nvPr/>
          </p:nvGrpSpPr>
          <p:grpSpPr bwMode="auto">
            <a:xfrm flipH="1">
              <a:off x="7668589" y="4491839"/>
              <a:ext cx="200155" cy="1220518"/>
              <a:chOff x="2153788" y="4190283"/>
              <a:chExt cx="288002" cy="1891577"/>
            </a:xfrm>
          </p:grpSpPr>
          <p:sp>
            <p:nvSpPr>
              <p:cNvPr id="156" name="ZoneTexte 155"/>
              <p:cNvSpPr txBox="1"/>
              <p:nvPr/>
            </p:nvSpPr>
            <p:spPr>
              <a:xfrm>
                <a:off x="2153788" y="4190283"/>
                <a:ext cx="287997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157" name="ZoneTexte 156"/>
              <p:cNvSpPr txBox="1"/>
              <p:nvPr/>
            </p:nvSpPr>
            <p:spPr>
              <a:xfrm>
                <a:off x="2153789" y="4438230"/>
                <a:ext cx="287998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158" name="ZoneTexte 157"/>
              <p:cNvSpPr txBox="1"/>
              <p:nvPr/>
            </p:nvSpPr>
            <p:spPr>
              <a:xfrm>
                <a:off x="2153789" y="4676273"/>
                <a:ext cx="288000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159" name="ZoneTexte 158"/>
              <p:cNvSpPr txBox="1"/>
              <p:nvPr/>
            </p:nvSpPr>
            <p:spPr>
              <a:xfrm>
                <a:off x="2153791" y="4934641"/>
                <a:ext cx="287998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160" name="ZoneTexte 159"/>
              <p:cNvSpPr txBox="1"/>
              <p:nvPr/>
            </p:nvSpPr>
            <p:spPr>
              <a:xfrm>
                <a:off x="2153792" y="5172685"/>
                <a:ext cx="287998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161" name="ZoneTexte 160"/>
              <p:cNvSpPr txBox="1"/>
              <p:nvPr/>
            </p:nvSpPr>
            <p:spPr>
              <a:xfrm>
                <a:off x="2153789" y="5420632"/>
                <a:ext cx="287998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sp>
            <p:nvSpPr>
              <p:cNvPr id="162" name="ZoneTexte 161"/>
              <p:cNvSpPr txBox="1"/>
              <p:nvPr/>
            </p:nvSpPr>
            <p:spPr>
              <a:xfrm>
                <a:off x="2153789" y="5658677"/>
                <a:ext cx="287998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</p:grpSp>
        <p:sp>
          <p:nvSpPr>
            <p:cNvPr id="149" name="Ellipse 148"/>
            <p:cNvSpPr>
              <a:spLocks noChangeAspect="1"/>
            </p:cNvSpPr>
            <p:nvPr/>
          </p:nvSpPr>
          <p:spPr bwMode="auto">
            <a:xfrm flipH="1">
              <a:off x="7889897" y="4572468"/>
              <a:ext cx="57150" cy="58723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0" name="Ellipse 149"/>
            <p:cNvSpPr>
              <a:spLocks noChangeAspect="1"/>
            </p:cNvSpPr>
            <p:nvPr/>
          </p:nvSpPr>
          <p:spPr bwMode="auto">
            <a:xfrm flipH="1">
              <a:off x="7891485" y="4728006"/>
              <a:ext cx="61912" cy="57136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1" name="Ellipse 150"/>
            <p:cNvSpPr>
              <a:spLocks noChangeAspect="1"/>
            </p:cNvSpPr>
            <p:nvPr/>
          </p:nvSpPr>
          <p:spPr bwMode="auto">
            <a:xfrm flipH="1">
              <a:off x="7893072" y="4905763"/>
              <a:ext cx="60325" cy="52374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2" name="Ellipse 151"/>
            <p:cNvSpPr>
              <a:spLocks noChangeAspect="1"/>
            </p:cNvSpPr>
            <p:nvPr/>
          </p:nvSpPr>
          <p:spPr bwMode="auto">
            <a:xfrm flipH="1">
              <a:off x="7889897" y="5061301"/>
              <a:ext cx="61913" cy="53962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3" name="Ellipse 152"/>
            <p:cNvSpPr>
              <a:spLocks noChangeAspect="1"/>
            </p:cNvSpPr>
            <p:nvPr/>
          </p:nvSpPr>
          <p:spPr bwMode="auto">
            <a:xfrm flipH="1">
              <a:off x="7893072" y="5212076"/>
              <a:ext cx="60325" cy="53962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4" name="Ellipse 153"/>
            <p:cNvSpPr>
              <a:spLocks noChangeAspect="1"/>
            </p:cNvSpPr>
            <p:nvPr/>
          </p:nvSpPr>
          <p:spPr bwMode="auto">
            <a:xfrm flipH="1">
              <a:off x="7889897" y="5383485"/>
              <a:ext cx="57150" cy="55550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5" name="Ellipse 154"/>
            <p:cNvSpPr>
              <a:spLocks noChangeAspect="1"/>
            </p:cNvSpPr>
            <p:nvPr/>
          </p:nvSpPr>
          <p:spPr bwMode="auto">
            <a:xfrm flipH="1">
              <a:off x="7891485" y="5532674"/>
              <a:ext cx="58737" cy="55550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43" name="ZoneTexte 142"/>
            <p:cNvSpPr txBox="1"/>
            <p:nvPr/>
          </p:nvSpPr>
          <p:spPr bwMode="auto">
            <a:xfrm>
              <a:off x="7060880" y="4735293"/>
              <a:ext cx="450978" cy="44973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B0</a:t>
              </a:r>
            </a:p>
          </p:txBody>
        </p:sp>
        <p:sp>
          <p:nvSpPr>
            <p:cNvPr id="144" name="ZoneTexte 143"/>
            <p:cNvSpPr txBox="1"/>
            <p:nvPr/>
          </p:nvSpPr>
          <p:spPr bwMode="auto">
            <a:xfrm>
              <a:off x="7059713" y="5000598"/>
              <a:ext cx="450978" cy="44973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B1</a:t>
              </a:r>
            </a:p>
          </p:txBody>
        </p:sp>
        <p:sp>
          <p:nvSpPr>
            <p:cNvPr id="145" name="ZoneTexte 144"/>
            <p:cNvSpPr txBox="1"/>
            <p:nvPr/>
          </p:nvSpPr>
          <p:spPr bwMode="auto">
            <a:xfrm>
              <a:off x="7065117" y="5237476"/>
              <a:ext cx="450978" cy="44973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B2</a:t>
              </a:r>
            </a:p>
          </p:txBody>
        </p:sp>
        <p:sp>
          <p:nvSpPr>
            <p:cNvPr id="146" name="ZoneTexte 145"/>
            <p:cNvSpPr txBox="1"/>
            <p:nvPr/>
          </p:nvSpPr>
          <p:spPr bwMode="auto">
            <a:xfrm>
              <a:off x="7059713" y="5508284"/>
              <a:ext cx="450978" cy="44973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B3</a:t>
              </a:r>
            </a:p>
          </p:txBody>
        </p:sp>
        <p:cxnSp>
          <p:nvCxnSpPr>
            <p:cNvPr id="147" name="Connecteur droit 146"/>
            <p:cNvCxnSpPr/>
            <p:nvPr/>
          </p:nvCxnSpPr>
          <p:spPr bwMode="auto">
            <a:xfrm rot="5400000">
              <a:off x="7413666" y="4262979"/>
              <a:ext cx="169821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6" name="Groupe 481"/>
          <p:cNvGrpSpPr>
            <a:grpSpLocks/>
          </p:cNvGrpSpPr>
          <p:nvPr/>
        </p:nvGrpSpPr>
        <p:grpSpPr bwMode="auto">
          <a:xfrm rot="-5400000">
            <a:off x="2252663" y="533400"/>
            <a:ext cx="2609850" cy="1971675"/>
            <a:chOff x="5398214" y="215881"/>
            <a:chExt cx="3316904" cy="2504934"/>
          </a:xfrm>
        </p:grpSpPr>
        <p:grpSp>
          <p:nvGrpSpPr>
            <p:cNvPr id="47" name="Groupe 236"/>
            <p:cNvGrpSpPr>
              <a:grpSpLocks/>
            </p:cNvGrpSpPr>
            <p:nvPr/>
          </p:nvGrpSpPr>
          <p:grpSpPr bwMode="auto">
            <a:xfrm>
              <a:off x="6840784" y="1169901"/>
              <a:ext cx="861506" cy="108910"/>
              <a:chOff x="6642898" y="4478602"/>
              <a:chExt cx="864447" cy="109272"/>
            </a:xfrm>
          </p:grpSpPr>
          <p:cxnSp>
            <p:nvCxnSpPr>
              <p:cNvPr id="312" name="Connecteur droit 311"/>
              <p:cNvCxnSpPr/>
              <p:nvPr/>
            </p:nvCxnSpPr>
            <p:spPr bwMode="auto">
              <a:xfrm>
                <a:off x="6646948" y="4535215"/>
                <a:ext cx="864448" cy="2023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3" name="Rectangle 239"/>
              <p:cNvSpPr/>
              <p:nvPr/>
            </p:nvSpPr>
            <p:spPr bwMode="auto">
              <a:xfrm rot="5400000">
                <a:off x="7074135" y="4371233"/>
                <a:ext cx="109272" cy="323915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3" name="Groupe 239"/>
            <p:cNvGrpSpPr>
              <a:grpSpLocks/>
            </p:cNvGrpSpPr>
            <p:nvPr/>
          </p:nvGrpSpPr>
          <p:grpSpPr bwMode="auto">
            <a:xfrm>
              <a:off x="6857605" y="1383935"/>
              <a:ext cx="861366" cy="107378"/>
              <a:chOff x="6644045" y="4466232"/>
              <a:chExt cx="864307" cy="107735"/>
            </a:xfrm>
          </p:grpSpPr>
          <p:cxnSp>
            <p:nvCxnSpPr>
              <p:cNvPr id="310" name="Connecteur droit 236"/>
              <p:cNvCxnSpPr/>
              <p:nvPr/>
            </p:nvCxnSpPr>
            <p:spPr bwMode="auto">
              <a:xfrm>
                <a:off x="6647412" y="4524619"/>
                <a:ext cx="864449" cy="2024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1" name="Rectangle 237"/>
              <p:cNvSpPr/>
              <p:nvPr/>
            </p:nvSpPr>
            <p:spPr bwMode="auto">
              <a:xfrm rot="5400000">
                <a:off x="7064477" y="4356591"/>
                <a:ext cx="107248" cy="325939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9" name="Groupe 242"/>
            <p:cNvGrpSpPr>
              <a:grpSpLocks/>
            </p:cNvGrpSpPr>
            <p:nvPr/>
          </p:nvGrpSpPr>
          <p:grpSpPr bwMode="auto">
            <a:xfrm>
              <a:off x="6848857" y="1593343"/>
              <a:ext cx="861507" cy="106894"/>
              <a:chOff x="6643131" y="4467759"/>
              <a:chExt cx="864448" cy="106894"/>
            </a:xfrm>
          </p:grpSpPr>
          <p:cxnSp>
            <p:nvCxnSpPr>
              <p:cNvPr id="308" name="Connecteur droit 234"/>
              <p:cNvCxnSpPr/>
              <p:nvPr/>
            </p:nvCxnSpPr>
            <p:spPr bwMode="auto">
              <a:xfrm>
                <a:off x="6647177" y="4516213"/>
                <a:ext cx="86444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9" name="Rectangle 235"/>
              <p:cNvSpPr/>
              <p:nvPr/>
            </p:nvSpPr>
            <p:spPr bwMode="auto">
              <a:xfrm rot="5400000">
                <a:off x="7074542" y="4360310"/>
                <a:ext cx="106893" cy="321890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4" name="Groupe 245"/>
            <p:cNvGrpSpPr>
              <a:grpSpLocks/>
            </p:cNvGrpSpPr>
            <p:nvPr/>
          </p:nvGrpSpPr>
          <p:grpSpPr bwMode="auto">
            <a:xfrm>
              <a:off x="6848856" y="1789026"/>
              <a:ext cx="861507" cy="108911"/>
              <a:chOff x="6643130" y="4465900"/>
              <a:chExt cx="864448" cy="108911"/>
            </a:xfrm>
          </p:grpSpPr>
          <p:cxnSp>
            <p:nvCxnSpPr>
              <p:cNvPr id="306" name="Connecteur droit 232"/>
              <p:cNvCxnSpPr/>
              <p:nvPr/>
            </p:nvCxnSpPr>
            <p:spPr bwMode="auto">
              <a:xfrm>
                <a:off x="6647178" y="4508256"/>
                <a:ext cx="86444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7" name="Rectangle 233"/>
              <p:cNvSpPr/>
              <p:nvPr/>
            </p:nvSpPr>
            <p:spPr bwMode="auto">
              <a:xfrm rot="5400000">
                <a:off x="7073534" y="4359411"/>
                <a:ext cx="108910" cy="321890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5" name="Groupe 248"/>
            <p:cNvGrpSpPr>
              <a:grpSpLocks/>
            </p:cNvGrpSpPr>
            <p:nvPr/>
          </p:nvGrpSpPr>
          <p:grpSpPr bwMode="auto">
            <a:xfrm>
              <a:off x="6840756" y="1967206"/>
              <a:ext cx="861366" cy="107377"/>
              <a:chOff x="6642874" y="4465804"/>
              <a:chExt cx="864307" cy="107734"/>
            </a:xfrm>
          </p:grpSpPr>
          <p:cxnSp>
            <p:nvCxnSpPr>
              <p:cNvPr id="304" name="Connecteur droit 303"/>
              <p:cNvCxnSpPr/>
              <p:nvPr/>
            </p:nvCxnSpPr>
            <p:spPr bwMode="auto">
              <a:xfrm>
                <a:off x="6646952" y="4523791"/>
                <a:ext cx="864449" cy="2023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5" name="Rectangle 231"/>
              <p:cNvSpPr/>
              <p:nvPr/>
            </p:nvSpPr>
            <p:spPr bwMode="auto">
              <a:xfrm rot="5400000">
                <a:off x="7074140" y="4357785"/>
                <a:ext cx="109273" cy="323915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4" name="Groupe 251"/>
            <p:cNvGrpSpPr>
              <a:grpSpLocks/>
            </p:cNvGrpSpPr>
            <p:nvPr/>
          </p:nvGrpSpPr>
          <p:grpSpPr bwMode="auto">
            <a:xfrm>
              <a:off x="6856930" y="2160128"/>
              <a:ext cx="861508" cy="109767"/>
              <a:chOff x="6643364" y="4472011"/>
              <a:chExt cx="864449" cy="110132"/>
            </a:xfrm>
          </p:grpSpPr>
          <p:cxnSp>
            <p:nvCxnSpPr>
              <p:cNvPr id="302" name="Connecteur droit 301"/>
              <p:cNvCxnSpPr/>
              <p:nvPr/>
            </p:nvCxnSpPr>
            <p:spPr bwMode="auto">
              <a:xfrm>
                <a:off x="6647408" y="4530696"/>
                <a:ext cx="864448" cy="2023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3" name="Rectangle 302"/>
              <p:cNvSpPr/>
              <p:nvPr/>
            </p:nvSpPr>
            <p:spPr bwMode="auto">
              <a:xfrm rot="5400000">
                <a:off x="7063460" y="4363678"/>
                <a:ext cx="109273" cy="325939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5" name="Groupe 235"/>
            <p:cNvGrpSpPr>
              <a:grpSpLocks/>
            </p:cNvGrpSpPr>
            <p:nvPr/>
          </p:nvGrpSpPr>
          <p:grpSpPr bwMode="auto">
            <a:xfrm>
              <a:off x="6849180" y="964910"/>
              <a:ext cx="861366" cy="107377"/>
              <a:chOff x="6643459" y="4466656"/>
              <a:chExt cx="864307" cy="107734"/>
            </a:xfrm>
          </p:grpSpPr>
          <p:cxnSp>
            <p:nvCxnSpPr>
              <p:cNvPr id="300" name="Connecteur droit 299"/>
              <p:cNvCxnSpPr/>
              <p:nvPr/>
            </p:nvCxnSpPr>
            <p:spPr bwMode="auto">
              <a:xfrm>
                <a:off x="6647183" y="4526585"/>
                <a:ext cx="864449" cy="2023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1" name="Rectangle 145"/>
              <p:cNvSpPr/>
              <p:nvPr/>
            </p:nvSpPr>
            <p:spPr bwMode="auto">
              <a:xfrm rot="5400000">
                <a:off x="7073357" y="4359569"/>
                <a:ext cx="109273" cy="321890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1" name="Rectangle 71"/>
            <p:cNvSpPr/>
            <p:nvPr/>
          </p:nvSpPr>
          <p:spPr bwMode="auto">
            <a:xfrm flipH="1">
              <a:off x="7712379" y="714044"/>
              <a:ext cx="988615" cy="1831304"/>
            </a:xfrm>
            <a:prstGeom prst="rect">
              <a:avLst/>
            </a:prstGeom>
            <a:noFill/>
            <a:ln w="317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grpSp>
          <p:nvGrpSpPr>
            <p:cNvPr id="96" name="Groupe 17"/>
            <p:cNvGrpSpPr>
              <a:grpSpLocks/>
            </p:cNvGrpSpPr>
            <p:nvPr/>
          </p:nvGrpSpPr>
          <p:grpSpPr bwMode="auto">
            <a:xfrm flipH="1">
              <a:off x="7665552" y="840905"/>
              <a:ext cx="268498" cy="1551163"/>
              <a:chOff x="2127062" y="4214820"/>
              <a:chExt cx="304046" cy="1891579"/>
            </a:xfrm>
          </p:grpSpPr>
          <p:sp>
            <p:nvSpPr>
              <p:cNvPr id="293" name="ZoneTexte 292"/>
              <p:cNvSpPr txBox="1"/>
              <p:nvPr/>
            </p:nvSpPr>
            <p:spPr>
              <a:xfrm>
                <a:off x="2143108" y="4214820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294" name="ZoneTexte 293"/>
              <p:cNvSpPr txBox="1"/>
              <p:nvPr/>
            </p:nvSpPr>
            <p:spPr>
              <a:xfrm>
                <a:off x="2143108" y="4462766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295" name="ZoneTexte 139"/>
              <p:cNvSpPr txBox="1"/>
              <p:nvPr/>
            </p:nvSpPr>
            <p:spPr>
              <a:xfrm>
                <a:off x="2143108" y="4700813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296" name="ZoneTexte 295"/>
              <p:cNvSpPr txBox="1"/>
              <p:nvPr/>
            </p:nvSpPr>
            <p:spPr>
              <a:xfrm>
                <a:off x="2143108" y="4959177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297" name="ZoneTexte 296"/>
              <p:cNvSpPr txBox="1"/>
              <p:nvPr/>
            </p:nvSpPr>
            <p:spPr>
              <a:xfrm>
                <a:off x="2143108" y="5197223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298" name="ZoneTexte 297"/>
              <p:cNvSpPr txBox="1"/>
              <p:nvPr/>
            </p:nvSpPr>
            <p:spPr>
              <a:xfrm>
                <a:off x="2127062" y="5445166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sp>
            <p:nvSpPr>
              <p:cNvPr id="299" name="ZoneTexte 298"/>
              <p:cNvSpPr txBox="1"/>
              <p:nvPr/>
            </p:nvSpPr>
            <p:spPr>
              <a:xfrm>
                <a:off x="2143108" y="5683215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</p:grpSp>
        <p:grpSp>
          <p:nvGrpSpPr>
            <p:cNvPr id="98" name="Groupe 62"/>
            <p:cNvGrpSpPr>
              <a:grpSpLocks noChangeAspect="1"/>
            </p:cNvGrpSpPr>
            <p:nvPr/>
          </p:nvGrpSpPr>
          <p:grpSpPr bwMode="auto">
            <a:xfrm>
              <a:off x="8003105" y="1026624"/>
              <a:ext cx="557904" cy="1112414"/>
              <a:chOff x="7783717" y="4500570"/>
              <a:chExt cx="670193" cy="1336056"/>
            </a:xfrm>
            <a:solidFill>
              <a:schemeClr val="accent1"/>
            </a:solidFill>
          </p:grpSpPr>
          <p:sp>
            <p:nvSpPr>
              <p:cNvPr id="282" name="Rectangle 281"/>
              <p:cNvSpPr/>
              <p:nvPr/>
            </p:nvSpPr>
            <p:spPr bwMode="auto">
              <a:xfrm>
                <a:off x="7858148" y="5132879"/>
                <a:ext cx="500066" cy="71438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 w="57150">
                <a:headEnd type="none" w="med" len="med"/>
                <a:tailEnd type="none" w="med" len="med"/>
              </a:ln>
            </p:spPr>
            <p:style>
              <a:lnRef idx="0">
                <a:schemeClr val="accent6"/>
              </a:lnRef>
              <a:fillRef idx="1003">
                <a:schemeClr val="dk1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02" name="Groupe 64"/>
              <p:cNvGrpSpPr/>
              <p:nvPr/>
            </p:nvGrpSpPr>
            <p:grpSpPr>
              <a:xfrm>
                <a:off x="7783717" y="4500570"/>
                <a:ext cx="667200" cy="603403"/>
                <a:chOff x="7783717" y="4500570"/>
                <a:chExt cx="667200" cy="603403"/>
              </a:xfrm>
              <a:grpFill/>
            </p:grpSpPr>
            <p:sp>
              <p:nvSpPr>
                <p:cNvPr id="289" name="Rectangle 133"/>
                <p:cNvSpPr/>
                <p:nvPr/>
              </p:nvSpPr>
              <p:spPr bwMode="auto">
                <a:xfrm>
                  <a:off x="7858148" y="4500570"/>
                  <a:ext cx="500066" cy="71438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headEnd type="none" w="med" len="med"/>
                  <a:tailEnd type="none" w="med" len="med"/>
                </a:ln>
              </p:spPr>
              <p:style>
                <a:lnRef idx="0">
                  <a:schemeClr val="accent6"/>
                </a:lnRef>
                <a:fillRef idx="1003">
                  <a:schemeClr val="dk1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35" name="Groupe 71"/>
                <p:cNvGrpSpPr/>
                <p:nvPr/>
              </p:nvGrpSpPr>
              <p:grpSpPr>
                <a:xfrm>
                  <a:off x="7783717" y="4600914"/>
                  <a:ext cx="667200" cy="503059"/>
                  <a:chOff x="7783717" y="4600914"/>
                  <a:chExt cx="667200" cy="503059"/>
                </a:xfrm>
                <a:grpFill/>
              </p:grpSpPr>
              <p:sp>
                <p:nvSpPr>
                  <p:cNvPr id="291" name="Rectangle 290"/>
                  <p:cNvSpPr/>
                  <p:nvPr/>
                </p:nvSpPr>
                <p:spPr bwMode="auto">
                  <a:xfrm rot="5400000">
                    <a:off x="7569403" y="4818221"/>
                    <a:ext cx="500066" cy="71438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57150"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92" name="Rectangle 291"/>
                  <p:cNvSpPr/>
                  <p:nvPr/>
                </p:nvSpPr>
                <p:spPr bwMode="auto">
                  <a:xfrm rot="5400000">
                    <a:off x="8165165" y="4815228"/>
                    <a:ext cx="500066" cy="71438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57150"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2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6" name="Groupe 65"/>
              <p:cNvGrpSpPr/>
              <p:nvPr/>
            </p:nvGrpSpPr>
            <p:grpSpPr>
              <a:xfrm rot="10800000">
                <a:off x="7786710" y="5233223"/>
                <a:ext cx="667200" cy="603403"/>
                <a:chOff x="7783717" y="4500570"/>
                <a:chExt cx="667200" cy="603403"/>
              </a:xfrm>
              <a:grpFill/>
            </p:grpSpPr>
            <p:sp>
              <p:nvSpPr>
                <p:cNvPr id="285" name="Rectangle 284"/>
                <p:cNvSpPr/>
                <p:nvPr/>
              </p:nvSpPr>
              <p:spPr bwMode="auto">
                <a:xfrm>
                  <a:off x="7858148" y="4500570"/>
                  <a:ext cx="500066" cy="71438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headEnd type="none" w="med" len="med"/>
                  <a:tailEnd type="none" w="med" len="med"/>
                </a:ln>
              </p:spPr>
              <p:style>
                <a:lnRef idx="0">
                  <a:schemeClr val="accent6"/>
                </a:lnRef>
                <a:fillRef idx="1003">
                  <a:schemeClr val="dk1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42" name="Groupe 67"/>
                <p:cNvGrpSpPr/>
                <p:nvPr/>
              </p:nvGrpSpPr>
              <p:grpSpPr>
                <a:xfrm>
                  <a:off x="7783717" y="4600914"/>
                  <a:ext cx="667200" cy="503059"/>
                  <a:chOff x="7783717" y="4600914"/>
                  <a:chExt cx="667200" cy="503059"/>
                </a:xfrm>
                <a:grpFill/>
              </p:grpSpPr>
              <p:sp>
                <p:nvSpPr>
                  <p:cNvPr id="287" name="Rectangle 286"/>
                  <p:cNvSpPr/>
                  <p:nvPr/>
                </p:nvSpPr>
                <p:spPr bwMode="auto">
                  <a:xfrm rot="5400000">
                    <a:off x="7569403" y="4818221"/>
                    <a:ext cx="500066" cy="71438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57150"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88" name="Rectangle 132"/>
                  <p:cNvSpPr/>
                  <p:nvPr/>
                </p:nvSpPr>
                <p:spPr bwMode="auto">
                  <a:xfrm rot="5400000">
                    <a:off x="8165165" y="4815228"/>
                    <a:ext cx="500066" cy="71438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57150"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2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244" name="ZoneTexte 243"/>
            <p:cNvSpPr txBox="1"/>
            <p:nvPr/>
          </p:nvSpPr>
          <p:spPr bwMode="auto">
            <a:xfrm flipH="1">
              <a:off x="8123639" y="778260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45" name="ZoneTexte 244"/>
            <p:cNvSpPr txBox="1"/>
            <p:nvPr/>
          </p:nvSpPr>
          <p:spPr bwMode="auto">
            <a:xfrm flipH="1">
              <a:off x="8273319" y="1141595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46" name="ZoneTexte 245"/>
            <p:cNvSpPr txBox="1"/>
            <p:nvPr/>
          </p:nvSpPr>
          <p:spPr bwMode="auto">
            <a:xfrm flipH="1">
              <a:off x="8280608" y="1661931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247" name="ZoneTexte 246"/>
            <p:cNvSpPr txBox="1"/>
            <p:nvPr/>
          </p:nvSpPr>
          <p:spPr bwMode="auto">
            <a:xfrm flipH="1">
              <a:off x="8152798" y="1846390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248" name="ZoneTexte 247"/>
            <p:cNvSpPr txBox="1"/>
            <p:nvPr/>
          </p:nvSpPr>
          <p:spPr bwMode="auto">
            <a:xfrm flipH="1">
              <a:off x="7997095" y="1652932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249" name="ZoneTexte 248"/>
            <p:cNvSpPr txBox="1"/>
            <p:nvPr/>
          </p:nvSpPr>
          <p:spPr bwMode="auto">
            <a:xfrm flipH="1">
              <a:off x="7997095" y="1156177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50" name="ZoneTexte 249"/>
            <p:cNvSpPr txBox="1"/>
            <p:nvPr/>
          </p:nvSpPr>
          <p:spPr bwMode="auto">
            <a:xfrm flipH="1">
              <a:off x="8130928" y="1284012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g</a:t>
              </a:r>
            </a:p>
          </p:txBody>
        </p:sp>
        <p:sp>
          <p:nvSpPr>
            <p:cNvPr id="251" name="ZoneTexte 250"/>
            <p:cNvSpPr txBox="1"/>
            <p:nvPr/>
          </p:nvSpPr>
          <p:spPr bwMode="auto">
            <a:xfrm rot="5400000">
              <a:off x="5727226" y="1538020"/>
              <a:ext cx="1210104" cy="34708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dirty="0">
                  <a:solidFill>
                    <a:schemeClr val="tx1"/>
                  </a:solidFill>
                </a:rPr>
                <a:t>74LS47</a:t>
              </a:r>
            </a:p>
          </p:txBody>
        </p:sp>
        <p:sp>
          <p:nvSpPr>
            <p:cNvPr id="252" name="ZoneTexte 99"/>
            <p:cNvSpPr txBox="1"/>
            <p:nvPr/>
          </p:nvSpPr>
          <p:spPr bwMode="auto">
            <a:xfrm>
              <a:off x="5995082" y="215881"/>
              <a:ext cx="854339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+5V</a:t>
              </a:r>
            </a:p>
          </p:txBody>
        </p:sp>
        <p:sp>
          <p:nvSpPr>
            <p:cNvPr id="253" name="ZoneTexte 252"/>
            <p:cNvSpPr txBox="1"/>
            <p:nvPr/>
          </p:nvSpPr>
          <p:spPr bwMode="auto">
            <a:xfrm>
              <a:off x="7860779" y="223195"/>
              <a:ext cx="854339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+5V</a:t>
              </a:r>
            </a:p>
          </p:txBody>
        </p:sp>
        <p:cxnSp>
          <p:nvCxnSpPr>
            <p:cNvPr id="254" name="Connecteur droit 253"/>
            <p:cNvCxnSpPr/>
            <p:nvPr/>
          </p:nvCxnSpPr>
          <p:spPr bwMode="auto">
            <a:xfrm rot="5400000">
              <a:off x="8047336" y="597066"/>
              <a:ext cx="213787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48" name="Groupe 347"/>
            <p:cNvGrpSpPr>
              <a:grpSpLocks/>
            </p:cNvGrpSpPr>
            <p:nvPr/>
          </p:nvGrpSpPr>
          <p:grpSpPr bwMode="auto">
            <a:xfrm>
              <a:off x="5398214" y="490172"/>
              <a:ext cx="1458711" cy="2230643"/>
              <a:chOff x="5398214" y="490172"/>
              <a:chExt cx="1458711" cy="2230643"/>
            </a:xfrm>
          </p:grpSpPr>
          <p:cxnSp>
            <p:nvCxnSpPr>
              <p:cNvPr id="256" name="Connecteur droit 255"/>
              <p:cNvCxnSpPr/>
              <p:nvPr/>
            </p:nvCxnSpPr>
            <p:spPr bwMode="auto">
              <a:xfrm>
                <a:off x="5398213" y="1337252"/>
                <a:ext cx="395446" cy="201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7" name="Connecteur droit 256"/>
              <p:cNvCxnSpPr/>
              <p:nvPr/>
            </p:nvCxnSpPr>
            <p:spPr bwMode="auto">
              <a:xfrm>
                <a:off x="5398213" y="1694237"/>
                <a:ext cx="395446" cy="2016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8" name="Connecteur droit 257"/>
              <p:cNvCxnSpPr/>
              <p:nvPr/>
            </p:nvCxnSpPr>
            <p:spPr bwMode="auto">
              <a:xfrm>
                <a:off x="5398213" y="2014916"/>
                <a:ext cx="395446" cy="201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9" name="Connecteur droit 258"/>
              <p:cNvCxnSpPr/>
              <p:nvPr/>
            </p:nvCxnSpPr>
            <p:spPr bwMode="auto">
              <a:xfrm>
                <a:off x="5398213" y="2329545"/>
                <a:ext cx="395446" cy="201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0" name="Rectangle 259"/>
              <p:cNvSpPr/>
              <p:nvPr/>
            </p:nvSpPr>
            <p:spPr bwMode="auto">
              <a:xfrm flipH="1">
                <a:off x="5785588" y="714044"/>
                <a:ext cx="980545" cy="1831304"/>
              </a:xfrm>
              <a:prstGeom prst="rect">
                <a:avLst/>
              </a:prstGeom>
              <a:noFill/>
              <a:ln w="317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1" name="Groupe 193"/>
              <p:cNvGrpSpPr>
                <a:grpSpLocks/>
              </p:cNvGrpSpPr>
              <p:nvPr/>
            </p:nvGrpSpPr>
            <p:grpSpPr bwMode="auto">
              <a:xfrm>
                <a:off x="6502217" y="841729"/>
                <a:ext cx="354708" cy="1551164"/>
                <a:chOff x="6295296" y="4342616"/>
                <a:chExt cx="355918" cy="1556159"/>
              </a:xfrm>
            </p:grpSpPr>
            <p:grpSp>
              <p:nvGrpSpPr>
                <p:cNvPr id="182" name="Groupe 17"/>
                <p:cNvGrpSpPr>
                  <a:grpSpLocks/>
                </p:cNvGrpSpPr>
                <p:nvPr/>
              </p:nvGrpSpPr>
              <p:grpSpPr bwMode="auto">
                <a:xfrm flipH="1">
                  <a:off x="6295296" y="4342616"/>
                  <a:ext cx="269422" cy="1556159"/>
                  <a:chOff x="2143101" y="4155961"/>
                  <a:chExt cx="304054" cy="1891578"/>
                </a:xfrm>
              </p:grpSpPr>
              <p:sp>
                <p:nvSpPr>
                  <p:cNvPr id="275" name="ZoneTexte 274"/>
                  <p:cNvSpPr txBox="1"/>
                  <p:nvPr/>
                </p:nvSpPr>
                <p:spPr>
                  <a:xfrm>
                    <a:off x="2159155" y="4155961"/>
                    <a:ext cx="288000" cy="423184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a</a:t>
                    </a:r>
                  </a:p>
                </p:txBody>
              </p:sp>
              <p:sp>
                <p:nvSpPr>
                  <p:cNvPr id="276" name="ZoneTexte 275"/>
                  <p:cNvSpPr txBox="1"/>
                  <p:nvPr/>
                </p:nvSpPr>
                <p:spPr>
                  <a:xfrm>
                    <a:off x="2159154" y="4403908"/>
                    <a:ext cx="288000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b</a:t>
                    </a:r>
                  </a:p>
                </p:txBody>
              </p:sp>
              <p:sp>
                <p:nvSpPr>
                  <p:cNvPr id="277" name="ZoneTexte 276"/>
                  <p:cNvSpPr txBox="1"/>
                  <p:nvPr/>
                </p:nvSpPr>
                <p:spPr>
                  <a:xfrm>
                    <a:off x="2159154" y="4641955"/>
                    <a:ext cx="288000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c</a:t>
                    </a:r>
                  </a:p>
                </p:txBody>
              </p:sp>
              <p:sp>
                <p:nvSpPr>
                  <p:cNvPr id="278" name="ZoneTexte 277"/>
                  <p:cNvSpPr txBox="1"/>
                  <p:nvPr/>
                </p:nvSpPr>
                <p:spPr>
                  <a:xfrm>
                    <a:off x="2159154" y="4900319"/>
                    <a:ext cx="288000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d</a:t>
                    </a:r>
                  </a:p>
                </p:txBody>
              </p:sp>
              <p:sp>
                <p:nvSpPr>
                  <p:cNvPr id="279" name="ZoneTexte 278"/>
                  <p:cNvSpPr txBox="1"/>
                  <p:nvPr/>
                </p:nvSpPr>
                <p:spPr>
                  <a:xfrm>
                    <a:off x="2159154" y="5138365"/>
                    <a:ext cx="288000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e</a:t>
                    </a:r>
                  </a:p>
                </p:txBody>
              </p:sp>
              <p:sp>
                <p:nvSpPr>
                  <p:cNvPr id="280" name="ZoneTexte 279"/>
                  <p:cNvSpPr txBox="1"/>
                  <p:nvPr/>
                </p:nvSpPr>
                <p:spPr>
                  <a:xfrm>
                    <a:off x="2143101" y="5386309"/>
                    <a:ext cx="287998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f</a:t>
                    </a:r>
                  </a:p>
                </p:txBody>
              </p:sp>
              <p:sp>
                <p:nvSpPr>
                  <p:cNvPr id="281" name="ZoneTexte 280"/>
                  <p:cNvSpPr txBox="1"/>
                  <p:nvPr/>
                </p:nvSpPr>
                <p:spPr>
                  <a:xfrm>
                    <a:off x="2159154" y="5624356"/>
                    <a:ext cx="288000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g</a:t>
                    </a:r>
                  </a:p>
                </p:txBody>
              </p:sp>
            </p:grpSp>
            <p:sp>
              <p:nvSpPr>
                <p:cNvPr id="268" name="Ellipse 267"/>
                <p:cNvSpPr>
                  <a:spLocks noChangeAspect="1"/>
                </p:cNvSpPr>
                <p:nvPr/>
              </p:nvSpPr>
              <p:spPr bwMode="auto">
                <a:xfrm flipH="1">
                  <a:off x="6568211" y="4493743"/>
                  <a:ext cx="76930" cy="68794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9" name="Ellipse 268"/>
                <p:cNvSpPr>
                  <a:spLocks noChangeAspect="1"/>
                </p:cNvSpPr>
                <p:nvPr/>
              </p:nvSpPr>
              <p:spPr bwMode="auto">
                <a:xfrm flipH="1">
                  <a:off x="6576309" y="4685960"/>
                  <a:ext cx="78955" cy="70818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0" name="Ellipse 269"/>
                <p:cNvSpPr>
                  <a:spLocks noChangeAspect="1"/>
                </p:cNvSpPr>
                <p:nvPr/>
              </p:nvSpPr>
              <p:spPr bwMode="auto">
                <a:xfrm flipH="1">
                  <a:off x="6572259" y="4914599"/>
                  <a:ext cx="76930" cy="70817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1" name="Ellipse 270"/>
                <p:cNvSpPr>
                  <a:spLocks noChangeAspect="1"/>
                </p:cNvSpPr>
                <p:nvPr/>
              </p:nvSpPr>
              <p:spPr bwMode="auto">
                <a:xfrm flipH="1">
                  <a:off x="6574285" y="5096701"/>
                  <a:ext cx="78953" cy="70817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2" name="Ellipse 271"/>
                <p:cNvSpPr>
                  <a:spLocks noChangeAspect="1"/>
                </p:cNvSpPr>
                <p:nvPr/>
              </p:nvSpPr>
              <p:spPr bwMode="auto">
                <a:xfrm flipH="1">
                  <a:off x="6572260" y="5290942"/>
                  <a:ext cx="72881" cy="70817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3" name="Ellipse 272"/>
                <p:cNvSpPr>
                  <a:spLocks noChangeAspect="1"/>
                </p:cNvSpPr>
                <p:nvPr/>
              </p:nvSpPr>
              <p:spPr bwMode="auto">
                <a:xfrm flipH="1">
                  <a:off x="6574285" y="5487207"/>
                  <a:ext cx="74905" cy="70818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4" name="Ellipse 273"/>
                <p:cNvSpPr>
                  <a:spLocks noChangeAspect="1"/>
                </p:cNvSpPr>
                <p:nvPr/>
              </p:nvSpPr>
              <p:spPr bwMode="auto">
                <a:xfrm flipH="1">
                  <a:off x="6564161" y="5687518"/>
                  <a:ext cx="76930" cy="70817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62" name="ZoneTexte 261"/>
              <p:cNvSpPr txBox="1"/>
              <p:nvPr/>
            </p:nvSpPr>
            <p:spPr bwMode="auto">
              <a:xfrm>
                <a:off x="5733228" y="1184487"/>
                <a:ext cx="477541" cy="57157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A0</a:t>
                </a:r>
              </a:p>
            </p:txBody>
          </p:sp>
          <p:sp>
            <p:nvSpPr>
              <p:cNvPr id="263" name="ZoneTexte 262"/>
              <p:cNvSpPr txBox="1"/>
              <p:nvPr/>
            </p:nvSpPr>
            <p:spPr bwMode="auto">
              <a:xfrm>
                <a:off x="5731745" y="1512217"/>
                <a:ext cx="496110" cy="336821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A1</a:t>
                </a:r>
              </a:p>
            </p:txBody>
          </p:sp>
          <p:sp>
            <p:nvSpPr>
              <p:cNvPr id="264" name="ZoneTexte 263"/>
              <p:cNvSpPr txBox="1"/>
              <p:nvPr/>
            </p:nvSpPr>
            <p:spPr bwMode="auto">
              <a:xfrm>
                <a:off x="5738612" y="1813264"/>
                <a:ext cx="477541" cy="57157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A2</a:t>
                </a:r>
              </a:p>
            </p:txBody>
          </p:sp>
          <p:sp>
            <p:nvSpPr>
              <p:cNvPr id="265" name="ZoneTexte 264"/>
              <p:cNvSpPr txBox="1"/>
              <p:nvPr/>
            </p:nvSpPr>
            <p:spPr bwMode="auto">
              <a:xfrm>
                <a:off x="5731745" y="2149242"/>
                <a:ext cx="477541" cy="57157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A3</a:t>
                </a:r>
              </a:p>
            </p:txBody>
          </p:sp>
          <p:cxnSp>
            <p:nvCxnSpPr>
              <p:cNvPr id="266" name="Connecteur droit 265"/>
              <p:cNvCxnSpPr/>
              <p:nvPr/>
            </p:nvCxnSpPr>
            <p:spPr bwMode="auto">
              <a:xfrm rot="5400000">
                <a:off x="6176029" y="596057"/>
                <a:ext cx="213787" cy="201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Rectangle 5"/>
          <p:cNvSpPr/>
          <p:nvPr/>
        </p:nvSpPr>
        <p:spPr bwMode="auto">
          <a:xfrm rot="16200000" flipH="1">
            <a:off x="3509963" y="2217738"/>
            <a:ext cx="762000" cy="1955800"/>
          </a:xfrm>
          <a:prstGeom prst="rect">
            <a:avLst/>
          </a:prstGeom>
          <a:noFill/>
          <a:ln w="317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 bwMode="auto">
          <a:xfrm rot="16200000">
            <a:off x="2979225" y="3093227"/>
            <a:ext cx="413325" cy="65865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2100"/>
              </a:lnSpc>
              <a:defRPr/>
            </a:pPr>
            <a:r>
              <a:rPr lang="fr-FR" sz="1050" b="0" dirty="0">
                <a:solidFill>
                  <a:schemeClr val="tx1"/>
                </a:solidFill>
              </a:rPr>
              <a:t>A0</a:t>
            </a:r>
          </a:p>
        </p:txBody>
      </p:sp>
      <p:sp>
        <p:nvSpPr>
          <p:cNvPr id="8" name="ZoneTexte 7"/>
          <p:cNvSpPr txBox="1"/>
          <p:nvPr/>
        </p:nvSpPr>
        <p:spPr bwMode="auto">
          <a:xfrm rot="16200000">
            <a:off x="3202953" y="3081497"/>
            <a:ext cx="413325" cy="65865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2100"/>
              </a:lnSpc>
              <a:defRPr/>
            </a:pPr>
            <a:r>
              <a:rPr lang="fr-FR" sz="1050" b="0" dirty="0">
                <a:solidFill>
                  <a:schemeClr val="tx1"/>
                </a:solidFill>
              </a:rPr>
              <a:t>A1</a:t>
            </a:r>
          </a:p>
        </p:txBody>
      </p:sp>
      <p:sp>
        <p:nvSpPr>
          <p:cNvPr id="9" name="ZoneTexte 8"/>
          <p:cNvSpPr txBox="1"/>
          <p:nvPr/>
        </p:nvSpPr>
        <p:spPr bwMode="auto">
          <a:xfrm rot="16200000">
            <a:off x="3315342" y="3250707"/>
            <a:ext cx="371030" cy="37752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2100"/>
              </a:lnSpc>
              <a:defRPr/>
            </a:pPr>
            <a:r>
              <a:rPr lang="fr-FR" sz="1050" b="0" dirty="0">
                <a:solidFill>
                  <a:schemeClr val="tx1"/>
                </a:solidFill>
              </a:rPr>
              <a:t>A2</a:t>
            </a:r>
          </a:p>
        </p:txBody>
      </p:sp>
      <p:sp>
        <p:nvSpPr>
          <p:cNvPr id="10" name="ZoneTexte 9"/>
          <p:cNvSpPr txBox="1"/>
          <p:nvPr/>
        </p:nvSpPr>
        <p:spPr bwMode="auto">
          <a:xfrm rot="16200000">
            <a:off x="3536779" y="3253408"/>
            <a:ext cx="376433" cy="37752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2100"/>
              </a:lnSpc>
              <a:defRPr/>
            </a:pPr>
            <a:r>
              <a:rPr lang="fr-FR" sz="1050" b="0" dirty="0">
                <a:solidFill>
                  <a:schemeClr val="tx1"/>
                </a:solidFill>
              </a:rPr>
              <a:t>A3</a:t>
            </a:r>
          </a:p>
        </p:txBody>
      </p:sp>
      <p:cxnSp>
        <p:nvCxnSpPr>
          <p:cNvPr id="11" name="Connecteur droit 10"/>
          <p:cNvCxnSpPr/>
          <p:nvPr/>
        </p:nvCxnSpPr>
        <p:spPr bwMode="auto">
          <a:xfrm>
            <a:off x="2746375" y="3127375"/>
            <a:ext cx="168275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 bwMode="auto">
          <a:xfrm rot="16200000">
            <a:off x="3963657" y="3200532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B0</a:t>
            </a:r>
          </a:p>
        </p:txBody>
      </p:sp>
      <p:sp>
        <p:nvSpPr>
          <p:cNvPr id="13" name="ZoneTexte 12"/>
          <p:cNvSpPr txBox="1"/>
          <p:nvPr/>
        </p:nvSpPr>
        <p:spPr bwMode="auto">
          <a:xfrm rot="16200000">
            <a:off x="4209677" y="3201699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14" name="ZoneTexte 13"/>
          <p:cNvSpPr txBox="1"/>
          <p:nvPr/>
        </p:nvSpPr>
        <p:spPr bwMode="auto">
          <a:xfrm rot="16200000">
            <a:off x="4339418" y="3276668"/>
            <a:ext cx="437325" cy="26507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15" name="ZoneTexte 14"/>
          <p:cNvSpPr txBox="1"/>
          <p:nvPr/>
        </p:nvSpPr>
        <p:spPr bwMode="auto">
          <a:xfrm rot="16200000">
            <a:off x="4659751" y="3193834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B3</a:t>
            </a:r>
          </a:p>
        </p:txBody>
      </p:sp>
      <p:sp>
        <p:nvSpPr>
          <p:cNvPr id="16" name="ZoneTexte 15"/>
          <p:cNvSpPr txBox="1"/>
          <p:nvPr/>
        </p:nvSpPr>
        <p:spPr bwMode="auto">
          <a:xfrm rot="16200000">
            <a:off x="3369059" y="2687202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S0</a:t>
            </a:r>
          </a:p>
        </p:txBody>
      </p:sp>
      <p:sp>
        <p:nvSpPr>
          <p:cNvPr id="17" name="ZoneTexte 16"/>
          <p:cNvSpPr txBox="1"/>
          <p:nvPr/>
        </p:nvSpPr>
        <p:spPr bwMode="auto">
          <a:xfrm rot="16200000">
            <a:off x="3642706" y="2688370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S1</a:t>
            </a:r>
          </a:p>
        </p:txBody>
      </p:sp>
      <p:sp>
        <p:nvSpPr>
          <p:cNvPr id="18" name="ZoneTexte 17"/>
          <p:cNvSpPr txBox="1"/>
          <p:nvPr/>
        </p:nvSpPr>
        <p:spPr bwMode="auto">
          <a:xfrm rot="16200000">
            <a:off x="3887490" y="2690831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S2</a:t>
            </a:r>
          </a:p>
        </p:txBody>
      </p:sp>
      <p:sp>
        <p:nvSpPr>
          <p:cNvPr id="19" name="ZoneTexte 18"/>
          <p:cNvSpPr txBox="1"/>
          <p:nvPr/>
        </p:nvSpPr>
        <p:spPr bwMode="auto">
          <a:xfrm rot="16200000">
            <a:off x="4136164" y="2696233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S3</a:t>
            </a:r>
          </a:p>
        </p:txBody>
      </p:sp>
      <p:sp>
        <p:nvSpPr>
          <p:cNvPr id="20" name="ZoneTexte 19"/>
          <p:cNvSpPr txBox="1"/>
          <p:nvPr/>
        </p:nvSpPr>
        <p:spPr bwMode="auto">
          <a:xfrm rot="16200000">
            <a:off x="2827573" y="2996194"/>
            <a:ext cx="375112" cy="2539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C3</a:t>
            </a:r>
          </a:p>
        </p:txBody>
      </p:sp>
      <p:sp>
        <p:nvSpPr>
          <p:cNvPr id="21" name="ZoneTexte 20"/>
          <p:cNvSpPr txBox="1"/>
          <p:nvPr/>
        </p:nvSpPr>
        <p:spPr bwMode="auto">
          <a:xfrm rot="16200000">
            <a:off x="4552388" y="2935530"/>
            <a:ext cx="440083" cy="2539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C0</a:t>
            </a:r>
          </a:p>
        </p:txBody>
      </p:sp>
      <p:cxnSp>
        <p:nvCxnSpPr>
          <p:cNvPr id="22" name="Connecteur droit 21"/>
          <p:cNvCxnSpPr/>
          <p:nvPr/>
        </p:nvCxnSpPr>
        <p:spPr bwMode="auto">
          <a:xfrm rot="16200000">
            <a:off x="2017712" y="4873626"/>
            <a:ext cx="2555875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 bwMode="auto">
          <a:xfrm rot="16200000">
            <a:off x="2237581" y="4861719"/>
            <a:ext cx="2592388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 bwMode="auto">
          <a:xfrm rot="16200000">
            <a:off x="2479675" y="4873626"/>
            <a:ext cx="2555875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 bwMode="auto">
          <a:xfrm rot="16200000">
            <a:off x="1781175" y="4868863"/>
            <a:ext cx="2555875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 bwMode="auto">
          <a:xfrm rot="10800000">
            <a:off x="3714750" y="3700463"/>
            <a:ext cx="84138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 rot="10800000">
            <a:off x="3489325" y="3698875"/>
            <a:ext cx="87313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 bwMode="auto">
          <a:xfrm rot="10800000">
            <a:off x="3251200" y="3698875"/>
            <a:ext cx="82550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 bwMode="auto">
          <a:xfrm rot="10800000">
            <a:off x="3017838" y="3698875"/>
            <a:ext cx="84137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cxnSp>
        <p:nvCxnSpPr>
          <p:cNvPr id="30" name="Connecteur droit 29"/>
          <p:cNvCxnSpPr/>
          <p:nvPr/>
        </p:nvCxnSpPr>
        <p:spPr bwMode="auto">
          <a:xfrm rot="5400000" flipH="1" flipV="1">
            <a:off x="3950494" y="3928269"/>
            <a:ext cx="715962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 bwMode="auto">
          <a:xfrm rot="16200000" flipV="1">
            <a:off x="4294981" y="3836194"/>
            <a:ext cx="503238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 bwMode="auto">
          <a:xfrm rot="16200000">
            <a:off x="4541838" y="3798888"/>
            <a:ext cx="457200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 bwMode="auto">
          <a:xfrm rot="16200000" flipV="1">
            <a:off x="3640138" y="4003675"/>
            <a:ext cx="863600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 bwMode="auto">
          <a:xfrm rot="10800000">
            <a:off x="4733925" y="3700463"/>
            <a:ext cx="84138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 rot="10800000">
            <a:off x="4508500" y="3698875"/>
            <a:ext cx="85725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 bwMode="auto">
          <a:xfrm rot="10800000">
            <a:off x="4262438" y="3698875"/>
            <a:ext cx="84137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 rot="10800000">
            <a:off x="4027488" y="3698875"/>
            <a:ext cx="85725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cxnSp>
        <p:nvCxnSpPr>
          <p:cNvPr id="38" name="Connecteur droit 37"/>
          <p:cNvCxnSpPr/>
          <p:nvPr/>
        </p:nvCxnSpPr>
        <p:spPr bwMode="auto">
          <a:xfrm>
            <a:off x="4868863" y="3109913"/>
            <a:ext cx="168275" cy="1587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 bwMode="auto">
          <a:xfrm>
            <a:off x="3409555" y="3036343"/>
            <a:ext cx="952468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300" dirty="0">
                <a:solidFill>
                  <a:schemeClr val="tx1"/>
                </a:solidFill>
              </a:rPr>
              <a:t>74LS83</a:t>
            </a:r>
          </a:p>
        </p:txBody>
      </p:sp>
      <p:grpSp>
        <p:nvGrpSpPr>
          <p:cNvPr id="183" name="Groupe 668"/>
          <p:cNvGrpSpPr>
            <a:grpSpLocks/>
          </p:cNvGrpSpPr>
          <p:nvPr/>
        </p:nvGrpSpPr>
        <p:grpSpPr bwMode="auto">
          <a:xfrm rot="-5400000">
            <a:off x="3353594" y="5337969"/>
            <a:ext cx="671513" cy="2225675"/>
            <a:chOff x="214282" y="1100900"/>
            <a:chExt cx="854339" cy="2827743"/>
          </a:xfrm>
        </p:grpSpPr>
        <p:sp>
          <p:nvSpPr>
            <p:cNvPr id="192" name="ZoneTexte 191"/>
            <p:cNvSpPr txBox="1"/>
            <p:nvPr/>
          </p:nvSpPr>
          <p:spPr bwMode="auto">
            <a:xfrm>
              <a:off x="214282" y="1100900"/>
              <a:ext cx="854339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+5V</a:t>
              </a:r>
            </a:p>
          </p:txBody>
        </p:sp>
        <p:grpSp>
          <p:nvGrpSpPr>
            <p:cNvPr id="185" name="Groupe 277"/>
            <p:cNvGrpSpPr>
              <a:grpSpLocks/>
            </p:cNvGrpSpPr>
            <p:nvPr/>
          </p:nvGrpSpPr>
          <p:grpSpPr bwMode="auto">
            <a:xfrm>
              <a:off x="732358" y="1831410"/>
              <a:ext cx="280101" cy="225306"/>
              <a:chOff x="1356748" y="1857523"/>
              <a:chExt cx="297990" cy="239700"/>
            </a:xfrm>
          </p:grpSpPr>
          <p:sp>
            <p:nvSpPr>
              <p:cNvPr id="231" name="Ellipse 230"/>
              <p:cNvSpPr>
                <a:spLocks noChangeAspect="1"/>
              </p:cNvSpPr>
              <p:nvPr/>
            </p:nvSpPr>
            <p:spPr bwMode="auto">
              <a:xfrm>
                <a:off x="1557630" y="2003033"/>
                <a:ext cx="90246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Ellipse 231"/>
              <p:cNvSpPr>
                <a:spLocks noChangeAspect="1"/>
              </p:cNvSpPr>
              <p:nvPr/>
            </p:nvSpPr>
            <p:spPr bwMode="auto">
              <a:xfrm>
                <a:off x="1351355" y="2003033"/>
                <a:ext cx="94543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Rectangle avec flèche vers le haut 232"/>
              <p:cNvSpPr>
                <a:spLocks/>
              </p:cNvSpPr>
              <p:nvPr/>
            </p:nvSpPr>
            <p:spPr bwMode="auto">
              <a:xfrm>
                <a:off x="1364246" y="1857119"/>
                <a:ext cx="270737" cy="92268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9" name="Groupe 283"/>
            <p:cNvGrpSpPr>
              <a:grpSpLocks/>
            </p:cNvGrpSpPr>
            <p:nvPr/>
          </p:nvGrpSpPr>
          <p:grpSpPr bwMode="auto">
            <a:xfrm>
              <a:off x="732358" y="2134627"/>
              <a:ext cx="280101" cy="225306"/>
              <a:chOff x="1356748" y="1857426"/>
              <a:chExt cx="297990" cy="239700"/>
            </a:xfrm>
          </p:grpSpPr>
          <p:sp>
            <p:nvSpPr>
              <p:cNvPr id="228" name="Ellipse 227"/>
              <p:cNvSpPr>
                <a:spLocks noChangeAspect="1"/>
              </p:cNvSpPr>
              <p:nvPr/>
            </p:nvSpPr>
            <p:spPr bwMode="auto">
              <a:xfrm>
                <a:off x="1557630" y="2002215"/>
                <a:ext cx="90246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Ellipse 228"/>
              <p:cNvSpPr>
                <a:spLocks noChangeAspect="1"/>
              </p:cNvSpPr>
              <p:nvPr/>
            </p:nvSpPr>
            <p:spPr bwMode="auto">
              <a:xfrm>
                <a:off x="1351355" y="2002216"/>
                <a:ext cx="94543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30" name="Rectangle avec flèche vers le haut 229"/>
              <p:cNvSpPr>
                <a:spLocks/>
              </p:cNvSpPr>
              <p:nvPr/>
            </p:nvSpPr>
            <p:spPr bwMode="auto">
              <a:xfrm>
                <a:off x="1364247" y="1858447"/>
                <a:ext cx="270737" cy="92270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3" name="Groupe 289"/>
            <p:cNvGrpSpPr>
              <a:grpSpLocks/>
            </p:cNvGrpSpPr>
            <p:nvPr/>
          </p:nvGrpSpPr>
          <p:grpSpPr bwMode="auto">
            <a:xfrm>
              <a:off x="732358" y="2418892"/>
              <a:ext cx="280101" cy="225307"/>
              <a:chOff x="1356748" y="1856846"/>
              <a:chExt cx="297990" cy="239701"/>
            </a:xfrm>
          </p:grpSpPr>
          <p:sp>
            <p:nvSpPr>
              <p:cNvPr id="225" name="Ellipse 224"/>
              <p:cNvSpPr>
                <a:spLocks noChangeAspect="1"/>
              </p:cNvSpPr>
              <p:nvPr/>
            </p:nvSpPr>
            <p:spPr bwMode="auto">
              <a:xfrm>
                <a:off x="1557631" y="2001765"/>
                <a:ext cx="90246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6" name="Ellipse 225"/>
              <p:cNvSpPr>
                <a:spLocks noChangeAspect="1"/>
              </p:cNvSpPr>
              <p:nvPr/>
            </p:nvSpPr>
            <p:spPr bwMode="auto">
              <a:xfrm>
                <a:off x="1351356" y="2001766"/>
                <a:ext cx="94543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Rectangle avec flèche vers le haut 226"/>
              <p:cNvSpPr>
                <a:spLocks/>
              </p:cNvSpPr>
              <p:nvPr/>
            </p:nvSpPr>
            <p:spPr bwMode="auto">
              <a:xfrm>
                <a:off x="1364248" y="1855853"/>
                <a:ext cx="270737" cy="92270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4" name="Groupe 274"/>
            <p:cNvGrpSpPr>
              <a:grpSpLocks/>
            </p:cNvGrpSpPr>
            <p:nvPr/>
          </p:nvGrpSpPr>
          <p:grpSpPr bwMode="auto">
            <a:xfrm>
              <a:off x="740785" y="1530294"/>
              <a:ext cx="294843" cy="225306"/>
              <a:chOff x="1359568" y="1856956"/>
              <a:chExt cx="313673" cy="239701"/>
            </a:xfrm>
          </p:grpSpPr>
          <p:sp>
            <p:nvSpPr>
              <p:cNvPr id="222" name="Ellipse 221"/>
              <p:cNvSpPr>
                <a:spLocks noChangeAspect="1"/>
              </p:cNvSpPr>
              <p:nvPr/>
            </p:nvSpPr>
            <p:spPr bwMode="auto">
              <a:xfrm>
                <a:off x="1560080" y="2005243"/>
                <a:ext cx="107435" cy="92269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3" name="Ellipse 222"/>
              <p:cNvSpPr>
                <a:spLocks noChangeAspect="1"/>
              </p:cNvSpPr>
              <p:nvPr/>
            </p:nvSpPr>
            <p:spPr bwMode="auto">
              <a:xfrm>
                <a:off x="1360252" y="2005244"/>
                <a:ext cx="92394" cy="92269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Rectangle avec flèche vers le haut 223"/>
              <p:cNvSpPr>
                <a:spLocks/>
              </p:cNvSpPr>
              <p:nvPr/>
            </p:nvSpPr>
            <p:spPr bwMode="auto">
              <a:xfrm>
                <a:off x="1373143" y="1857182"/>
                <a:ext cx="268587" cy="94415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5" name="Groupe 321"/>
            <p:cNvGrpSpPr>
              <a:grpSpLocks/>
            </p:cNvGrpSpPr>
            <p:nvPr/>
          </p:nvGrpSpPr>
          <p:grpSpPr bwMode="auto">
            <a:xfrm>
              <a:off x="732358" y="3115866"/>
              <a:ext cx="280101" cy="225305"/>
              <a:chOff x="1356748" y="1857614"/>
              <a:chExt cx="297990" cy="239699"/>
            </a:xfrm>
          </p:grpSpPr>
          <p:sp>
            <p:nvSpPr>
              <p:cNvPr id="219" name="Ellipse 218"/>
              <p:cNvSpPr>
                <a:spLocks noChangeAspect="1"/>
              </p:cNvSpPr>
              <p:nvPr/>
            </p:nvSpPr>
            <p:spPr bwMode="auto">
              <a:xfrm>
                <a:off x="1557629" y="2003476"/>
                <a:ext cx="90246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0" name="Ellipse 219"/>
              <p:cNvSpPr>
                <a:spLocks noChangeAspect="1"/>
              </p:cNvSpPr>
              <p:nvPr/>
            </p:nvSpPr>
            <p:spPr bwMode="auto">
              <a:xfrm>
                <a:off x="1351354" y="2003477"/>
                <a:ext cx="94543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1" name="Rectangle avec flèche vers le haut 220"/>
              <p:cNvSpPr>
                <a:spLocks/>
              </p:cNvSpPr>
              <p:nvPr/>
            </p:nvSpPr>
            <p:spPr bwMode="auto">
              <a:xfrm>
                <a:off x="1364246" y="1857563"/>
                <a:ext cx="270737" cy="92270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6" name="Groupe 316"/>
            <p:cNvGrpSpPr>
              <a:grpSpLocks/>
            </p:cNvGrpSpPr>
            <p:nvPr/>
          </p:nvGrpSpPr>
          <p:grpSpPr bwMode="auto">
            <a:xfrm>
              <a:off x="732358" y="3419080"/>
              <a:ext cx="280101" cy="225306"/>
              <a:chOff x="1356748" y="1857515"/>
              <a:chExt cx="297990" cy="239700"/>
            </a:xfrm>
          </p:grpSpPr>
          <p:sp>
            <p:nvSpPr>
              <p:cNvPr id="216" name="Ellipse 215"/>
              <p:cNvSpPr>
                <a:spLocks noChangeAspect="1"/>
              </p:cNvSpPr>
              <p:nvPr/>
            </p:nvSpPr>
            <p:spPr bwMode="auto">
              <a:xfrm>
                <a:off x="1557630" y="2002660"/>
                <a:ext cx="90246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7" name="Ellipse 216"/>
              <p:cNvSpPr>
                <a:spLocks noChangeAspect="1"/>
              </p:cNvSpPr>
              <p:nvPr/>
            </p:nvSpPr>
            <p:spPr bwMode="auto">
              <a:xfrm>
                <a:off x="1351355" y="2002660"/>
                <a:ext cx="94543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8" name="Rectangle avec flèche vers le haut 217"/>
              <p:cNvSpPr>
                <a:spLocks/>
              </p:cNvSpPr>
              <p:nvPr/>
            </p:nvSpPr>
            <p:spPr bwMode="auto">
              <a:xfrm>
                <a:off x="1364247" y="1856747"/>
                <a:ext cx="270737" cy="92270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7" name="Groupe 311"/>
            <p:cNvGrpSpPr>
              <a:grpSpLocks/>
            </p:cNvGrpSpPr>
            <p:nvPr/>
          </p:nvGrpSpPr>
          <p:grpSpPr bwMode="auto">
            <a:xfrm>
              <a:off x="732358" y="3703337"/>
              <a:ext cx="280101" cy="225306"/>
              <a:chOff x="1356748" y="1856936"/>
              <a:chExt cx="297990" cy="239701"/>
            </a:xfrm>
          </p:grpSpPr>
          <p:sp>
            <p:nvSpPr>
              <p:cNvPr id="213" name="Ellipse 212"/>
              <p:cNvSpPr>
                <a:spLocks noChangeAspect="1"/>
              </p:cNvSpPr>
              <p:nvPr/>
            </p:nvSpPr>
            <p:spPr bwMode="auto">
              <a:xfrm>
                <a:off x="1557631" y="2004368"/>
                <a:ext cx="90246" cy="9227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Ellipse 213"/>
              <p:cNvSpPr>
                <a:spLocks noChangeAspect="1"/>
              </p:cNvSpPr>
              <p:nvPr/>
            </p:nvSpPr>
            <p:spPr bwMode="auto">
              <a:xfrm>
                <a:off x="1351356" y="2004368"/>
                <a:ext cx="94543" cy="9227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Rectangle avec flèche vers le haut 214"/>
              <p:cNvSpPr>
                <a:spLocks/>
              </p:cNvSpPr>
              <p:nvPr/>
            </p:nvSpPr>
            <p:spPr bwMode="auto">
              <a:xfrm>
                <a:off x="1364246" y="1856307"/>
                <a:ext cx="270737" cy="94415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8" name="Groupe 306"/>
            <p:cNvGrpSpPr>
              <a:grpSpLocks/>
            </p:cNvGrpSpPr>
            <p:nvPr/>
          </p:nvGrpSpPr>
          <p:grpSpPr bwMode="auto">
            <a:xfrm>
              <a:off x="740785" y="2814748"/>
              <a:ext cx="294843" cy="225306"/>
              <a:chOff x="1359568" y="1857045"/>
              <a:chExt cx="313673" cy="239701"/>
            </a:xfrm>
          </p:grpSpPr>
          <p:sp>
            <p:nvSpPr>
              <p:cNvPr id="210" name="Ellipse 209"/>
              <p:cNvSpPr>
                <a:spLocks noChangeAspect="1"/>
              </p:cNvSpPr>
              <p:nvPr/>
            </p:nvSpPr>
            <p:spPr bwMode="auto">
              <a:xfrm>
                <a:off x="1560080" y="2003541"/>
                <a:ext cx="107435" cy="92269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Ellipse 210"/>
              <p:cNvSpPr>
                <a:spLocks noChangeAspect="1"/>
              </p:cNvSpPr>
              <p:nvPr/>
            </p:nvSpPr>
            <p:spPr bwMode="auto">
              <a:xfrm>
                <a:off x="1360252" y="2003542"/>
                <a:ext cx="92394" cy="92269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2" name="Rectangle avec flèche vers le haut 211"/>
              <p:cNvSpPr>
                <a:spLocks/>
              </p:cNvSpPr>
              <p:nvPr/>
            </p:nvSpPr>
            <p:spPr bwMode="auto">
              <a:xfrm>
                <a:off x="1373143" y="1857627"/>
                <a:ext cx="268587" cy="94415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01" name="Connecteur droit 200"/>
            <p:cNvCxnSpPr/>
            <p:nvPr/>
          </p:nvCxnSpPr>
          <p:spPr bwMode="auto">
            <a:xfrm rot="10800000" flipV="1">
              <a:off x="458668" y="1716065"/>
              <a:ext cx="27468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2" name="Connecteur droit 201"/>
            <p:cNvCxnSpPr/>
            <p:nvPr/>
          </p:nvCxnSpPr>
          <p:spPr bwMode="auto">
            <a:xfrm rot="10800000" flipV="1">
              <a:off x="452608" y="2024656"/>
              <a:ext cx="27468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3" name="Connecteur droit 202"/>
            <p:cNvCxnSpPr/>
            <p:nvPr/>
          </p:nvCxnSpPr>
          <p:spPr bwMode="auto">
            <a:xfrm rot="10800000" flipV="1">
              <a:off x="458668" y="2319129"/>
              <a:ext cx="27468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4" name="Connecteur droit 203"/>
            <p:cNvCxnSpPr/>
            <p:nvPr/>
          </p:nvCxnSpPr>
          <p:spPr bwMode="auto">
            <a:xfrm rot="10800000" flipV="1">
              <a:off x="458668" y="2597466"/>
              <a:ext cx="27468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5" name="Connecteur droit 204"/>
            <p:cNvCxnSpPr/>
            <p:nvPr/>
          </p:nvCxnSpPr>
          <p:spPr bwMode="auto">
            <a:xfrm rot="10800000" flipV="1">
              <a:off x="468766" y="2990768"/>
              <a:ext cx="27670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6" name="Connecteur droit 205"/>
            <p:cNvCxnSpPr/>
            <p:nvPr/>
          </p:nvCxnSpPr>
          <p:spPr bwMode="auto">
            <a:xfrm rot="10800000" flipV="1">
              <a:off x="462707" y="3301375"/>
              <a:ext cx="276700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7" name="Connecteur droit 206"/>
            <p:cNvCxnSpPr/>
            <p:nvPr/>
          </p:nvCxnSpPr>
          <p:spPr bwMode="auto">
            <a:xfrm rot="10800000" flipV="1">
              <a:off x="468766" y="3595848"/>
              <a:ext cx="27670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8" name="Connecteur droit 207"/>
            <p:cNvCxnSpPr/>
            <p:nvPr/>
          </p:nvCxnSpPr>
          <p:spPr bwMode="auto">
            <a:xfrm rot="5400000">
              <a:off x="-778715" y="2634777"/>
              <a:ext cx="2484864" cy="2019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9" name="Connecteur droit 208"/>
            <p:cNvCxnSpPr/>
            <p:nvPr/>
          </p:nvCxnSpPr>
          <p:spPr bwMode="auto">
            <a:xfrm rot="10800000" flipV="1">
              <a:off x="468766" y="3882253"/>
              <a:ext cx="27670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ZoneTexte 41"/>
          <p:cNvSpPr txBox="1"/>
          <p:nvPr/>
        </p:nvSpPr>
        <p:spPr bwMode="auto">
          <a:xfrm>
            <a:off x="1891587" y="3940846"/>
            <a:ext cx="952491" cy="27305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dirty="0">
                <a:solidFill>
                  <a:schemeClr val="tx1"/>
                </a:solidFill>
              </a:rPr>
              <a:t>74LS47</a:t>
            </a:r>
          </a:p>
        </p:txBody>
      </p:sp>
      <p:grpSp>
        <p:nvGrpSpPr>
          <p:cNvPr id="199" name="Groupe 820"/>
          <p:cNvGrpSpPr>
            <a:grpSpLocks/>
          </p:cNvGrpSpPr>
          <p:nvPr/>
        </p:nvGrpSpPr>
        <p:grpSpPr bwMode="auto">
          <a:xfrm rot="-5400000">
            <a:off x="1131094" y="3520281"/>
            <a:ext cx="2001838" cy="3248025"/>
            <a:chOff x="1988645" y="-1538906"/>
            <a:chExt cx="2543889" cy="4127355"/>
          </a:xfrm>
        </p:grpSpPr>
        <p:sp>
          <p:nvSpPr>
            <p:cNvPr id="44" name="ZoneTexte 43"/>
            <p:cNvSpPr txBox="1"/>
            <p:nvPr/>
          </p:nvSpPr>
          <p:spPr bwMode="auto">
            <a:xfrm rot="5400000">
              <a:off x="3893455" y="563134"/>
              <a:ext cx="854339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+5V</a:t>
              </a:r>
            </a:p>
          </p:txBody>
        </p:sp>
        <p:grpSp>
          <p:nvGrpSpPr>
            <p:cNvPr id="200" name="Groupe 819"/>
            <p:cNvGrpSpPr>
              <a:grpSpLocks/>
            </p:cNvGrpSpPr>
            <p:nvPr/>
          </p:nvGrpSpPr>
          <p:grpSpPr bwMode="auto">
            <a:xfrm>
              <a:off x="1988645" y="-1538906"/>
              <a:ext cx="2543889" cy="4127355"/>
              <a:chOff x="3174837" y="-1538906"/>
              <a:chExt cx="2543889" cy="4127355"/>
            </a:xfrm>
          </p:grpSpPr>
          <p:grpSp>
            <p:nvGrpSpPr>
              <p:cNvPr id="234" name="Groupe 818"/>
              <p:cNvGrpSpPr>
                <a:grpSpLocks/>
              </p:cNvGrpSpPr>
              <p:nvPr/>
            </p:nvGrpSpPr>
            <p:grpSpPr bwMode="auto">
              <a:xfrm>
                <a:off x="3358414" y="-1538906"/>
                <a:ext cx="2360312" cy="1625799"/>
                <a:chOff x="3358414" y="-1538906"/>
                <a:chExt cx="2360312" cy="1625799"/>
              </a:xfrm>
            </p:grpSpPr>
            <p:grpSp>
              <p:nvGrpSpPr>
                <p:cNvPr id="235" name="Groupe 817"/>
                <p:cNvGrpSpPr>
                  <a:grpSpLocks/>
                </p:cNvGrpSpPr>
                <p:nvPr/>
              </p:nvGrpSpPr>
              <p:grpSpPr bwMode="auto">
                <a:xfrm>
                  <a:off x="3642675" y="-552457"/>
                  <a:ext cx="1261037" cy="639350"/>
                  <a:chOff x="1932405" y="-516832"/>
                  <a:chExt cx="1458028" cy="639350"/>
                </a:xfrm>
              </p:grpSpPr>
              <p:cxnSp>
                <p:nvCxnSpPr>
                  <p:cNvPr id="105" name="Connecteur droit 104"/>
                  <p:cNvCxnSpPr/>
                  <p:nvPr/>
                </p:nvCxnSpPr>
                <p:spPr bwMode="auto">
                  <a:xfrm rot="16200000">
                    <a:off x="1891996" y="-195234"/>
                    <a:ext cx="629391" cy="2332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6" name="Rectangle 105"/>
                  <p:cNvSpPr/>
                  <p:nvPr/>
                </p:nvSpPr>
                <p:spPr bwMode="auto">
                  <a:xfrm>
                    <a:off x="2154210" y="-349400"/>
                    <a:ext cx="123622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07" name="Connecteur droit 106"/>
                  <p:cNvCxnSpPr/>
                  <p:nvPr/>
                </p:nvCxnSpPr>
                <p:spPr bwMode="auto">
                  <a:xfrm rot="16200000">
                    <a:off x="2124080" y="-198102"/>
                    <a:ext cx="629391" cy="0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8" name="Rectangle 107"/>
                  <p:cNvSpPr/>
                  <p:nvPr/>
                </p:nvSpPr>
                <p:spPr bwMode="auto">
                  <a:xfrm>
                    <a:off x="2396790" y="-349400"/>
                    <a:ext cx="104962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09" name="Connecteur droit 108"/>
                  <p:cNvCxnSpPr/>
                  <p:nvPr/>
                </p:nvCxnSpPr>
                <p:spPr bwMode="auto">
                  <a:xfrm rot="16200000">
                    <a:off x="2329182" y="-204313"/>
                    <a:ext cx="627373" cy="2333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0" name="Rectangle 109"/>
                  <p:cNvSpPr/>
                  <p:nvPr/>
                </p:nvSpPr>
                <p:spPr bwMode="auto">
                  <a:xfrm>
                    <a:off x="2599717" y="-351416"/>
                    <a:ext cx="123623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11" name="Connecteur droit 110"/>
                  <p:cNvCxnSpPr/>
                  <p:nvPr/>
                </p:nvCxnSpPr>
                <p:spPr bwMode="auto">
                  <a:xfrm rot="16200000">
                    <a:off x="2541439" y="-192208"/>
                    <a:ext cx="627373" cy="2332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2" name="Rectangle 111"/>
                  <p:cNvSpPr/>
                  <p:nvPr/>
                </p:nvSpPr>
                <p:spPr bwMode="auto">
                  <a:xfrm>
                    <a:off x="2804976" y="-351416"/>
                    <a:ext cx="125955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13" name="Connecteur droit 112"/>
                  <p:cNvCxnSpPr/>
                  <p:nvPr/>
                </p:nvCxnSpPr>
                <p:spPr bwMode="auto">
                  <a:xfrm rot="16200000">
                    <a:off x="2794672" y="-195234"/>
                    <a:ext cx="629391" cy="2333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4" name="Rectangle 113"/>
                  <p:cNvSpPr/>
                  <p:nvPr/>
                </p:nvSpPr>
                <p:spPr bwMode="auto">
                  <a:xfrm>
                    <a:off x="3045224" y="-349399"/>
                    <a:ext cx="121290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15" name="Connecteur droit 114"/>
                  <p:cNvCxnSpPr/>
                  <p:nvPr/>
                </p:nvCxnSpPr>
                <p:spPr bwMode="auto">
                  <a:xfrm rot="16200000">
                    <a:off x="3012760" y="-198102"/>
                    <a:ext cx="629391" cy="0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6" name="Rectangle 115"/>
                  <p:cNvSpPr/>
                  <p:nvPr/>
                </p:nvSpPr>
                <p:spPr bwMode="auto">
                  <a:xfrm>
                    <a:off x="3266811" y="-349399"/>
                    <a:ext cx="123623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17" name="Connecteur droit 116"/>
                  <p:cNvCxnSpPr/>
                  <p:nvPr/>
                </p:nvCxnSpPr>
                <p:spPr bwMode="auto">
                  <a:xfrm rot="16200000">
                    <a:off x="1678416" y="-192208"/>
                    <a:ext cx="627373" cy="2332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8" name="Rectangle 117"/>
                  <p:cNvSpPr/>
                  <p:nvPr/>
                </p:nvSpPr>
                <p:spPr bwMode="auto">
                  <a:xfrm>
                    <a:off x="1932623" y="-351416"/>
                    <a:ext cx="123623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36" name="Groupe 611"/>
                <p:cNvGrpSpPr>
                  <a:grpSpLocks/>
                </p:cNvGrpSpPr>
                <p:nvPr/>
              </p:nvGrpSpPr>
              <p:grpSpPr bwMode="auto">
                <a:xfrm rot="16200000" flipV="1">
                  <a:off x="3978804" y="-2159296"/>
                  <a:ext cx="1119532" cy="2360312"/>
                  <a:chOff x="3398147" y="2968408"/>
                  <a:chExt cx="1119905" cy="2359971"/>
                </a:xfrm>
              </p:grpSpPr>
              <p:sp>
                <p:nvSpPr>
                  <p:cNvPr id="76" name="Rectangle 75"/>
                  <p:cNvSpPr/>
                  <p:nvPr/>
                </p:nvSpPr>
                <p:spPr bwMode="auto">
                  <a:xfrm flipH="1">
                    <a:off x="3529257" y="3498898"/>
                    <a:ext cx="988796" cy="1829478"/>
                  </a:xfrm>
                  <a:prstGeom prst="rect">
                    <a:avLst/>
                  </a:prstGeom>
                  <a:noFill/>
                  <a:ln w="317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" name="ZoneTexte 76"/>
                  <p:cNvSpPr txBox="1"/>
                  <p:nvPr/>
                </p:nvSpPr>
                <p:spPr bwMode="auto">
                  <a:xfrm flipH="1">
                    <a:off x="3540560" y="3630840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a</a:t>
                    </a:r>
                  </a:p>
                </p:txBody>
              </p:sp>
              <p:sp>
                <p:nvSpPr>
                  <p:cNvPr id="78" name="ZoneTexte 77"/>
                  <p:cNvSpPr txBox="1"/>
                  <p:nvPr/>
                </p:nvSpPr>
                <p:spPr bwMode="auto">
                  <a:xfrm flipH="1">
                    <a:off x="3547876" y="3834165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b</a:t>
                    </a:r>
                  </a:p>
                </p:txBody>
              </p:sp>
              <p:sp>
                <p:nvSpPr>
                  <p:cNvPr id="79" name="ZoneTexte 78"/>
                  <p:cNvSpPr txBox="1"/>
                  <p:nvPr/>
                </p:nvSpPr>
                <p:spPr bwMode="auto">
                  <a:xfrm flipH="1">
                    <a:off x="3540560" y="4029372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c</a:t>
                    </a:r>
                  </a:p>
                </p:txBody>
              </p:sp>
              <p:sp>
                <p:nvSpPr>
                  <p:cNvPr id="80" name="ZoneTexte 79"/>
                  <p:cNvSpPr txBox="1"/>
                  <p:nvPr/>
                </p:nvSpPr>
                <p:spPr bwMode="auto">
                  <a:xfrm flipH="1">
                    <a:off x="3540560" y="4241239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d</a:t>
                    </a:r>
                  </a:p>
                </p:txBody>
              </p:sp>
              <p:sp>
                <p:nvSpPr>
                  <p:cNvPr id="81" name="ZoneTexte 80"/>
                  <p:cNvSpPr txBox="1"/>
                  <p:nvPr/>
                </p:nvSpPr>
                <p:spPr bwMode="auto">
                  <a:xfrm flipH="1">
                    <a:off x="3547876" y="4436447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e</a:t>
                    </a:r>
                  </a:p>
                </p:txBody>
              </p:sp>
              <p:sp>
                <p:nvSpPr>
                  <p:cNvPr id="82" name="ZoneTexte 81"/>
                  <p:cNvSpPr txBox="1"/>
                  <p:nvPr/>
                </p:nvSpPr>
                <p:spPr bwMode="auto">
                  <a:xfrm flipH="1">
                    <a:off x="3518608" y="4639771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f</a:t>
                    </a:r>
                  </a:p>
                </p:txBody>
              </p:sp>
              <p:sp>
                <p:nvSpPr>
                  <p:cNvPr id="83" name="ZoneTexte 82"/>
                  <p:cNvSpPr txBox="1"/>
                  <p:nvPr/>
                </p:nvSpPr>
                <p:spPr bwMode="auto">
                  <a:xfrm flipH="1">
                    <a:off x="3540560" y="4834978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g</a:t>
                    </a:r>
                  </a:p>
                </p:txBody>
              </p:sp>
              <p:grpSp>
                <p:nvGrpSpPr>
                  <p:cNvPr id="237" name="Groupe 6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816438" y="3811115"/>
                    <a:ext cx="557904" cy="1112414"/>
                    <a:chOff x="7783717" y="4500570"/>
                    <a:chExt cx="670193" cy="1336056"/>
                  </a:xfrm>
                  <a:solidFill>
                    <a:schemeClr val="accent1"/>
                  </a:solidFill>
                </p:grpSpPr>
                <p:sp>
                  <p:nvSpPr>
                    <p:cNvPr id="94" name="Rectangle 93"/>
                    <p:cNvSpPr/>
                    <p:nvPr/>
                  </p:nvSpPr>
                  <p:spPr bwMode="auto">
                    <a:xfrm>
                      <a:off x="7858148" y="5132879"/>
                      <a:ext cx="500066" cy="71438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238" name="Groupe 64"/>
                    <p:cNvGrpSpPr/>
                    <p:nvPr/>
                  </p:nvGrpSpPr>
                  <p:grpSpPr>
                    <a:xfrm>
                      <a:off x="7783717" y="4500570"/>
                      <a:ext cx="667200" cy="603403"/>
                      <a:chOff x="7783717" y="4500570"/>
                      <a:chExt cx="667200" cy="603403"/>
                    </a:xfrm>
                    <a:grpFill/>
                  </p:grpSpPr>
                  <p:sp>
                    <p:nvSpPr>
                      <p:cNvPr id="101" name="Rectangle 100"/>
                      <p:cNvSpPr/>
                      <p:nvPr/>
                    </p:nvSpPr>
                    <p:spPr bwMode="auto">
                      <a:xfrm>
                        <a:off x="7858148" y="4500570"/>
                        <a:ext cx="500066" cy="71438"/>
                      </a:xfrm>
                      <a:prstGeom prst="rect">
                        <a:avLst/>
                      </a:prstGeom>
                      <a:solidFill>
                        <a:schemeClr val="bg2">
                          <a:lumMod val="75000"/>
                        </a:schemeClr>
                      </a:solidFill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1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 sz="105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grpSp>
                    <p:nvGrpSpPr>
                      <p:cNvPr id="239" name="Groupe 71"/>
                      <p:cNvGrpSpPr/>
                      <p:nvPr/>
                    </p:nvGrpSpPr>
                    <p:grpSpPr>
                      <a:xfrm>
                        <a:off x="7783717" y="4600914"/>
                        <a:ext cx="667200" cy="503059"/>
                        <a:chOff x="7783717" y="4600914"/>
                        <a:chExt cx="667200" cy="503059"/>
                      </a:xfrm>
                      <a:grpFill/>
                    </p:grpSpPr>
                    <p:sp>
                      <p:nvSpPr>
                        <p:cNvPr id="103" name="Rectangle 102"/>
                        <p:cNvSpPr/>
                        <p:nvPr/>
                      </p:nvSpPr>
                      <p:spPr bwMode="auto">
                        <a:xfrm rot="5400000">
                          <a:off x="7569403" y="4818221"/>
                          <a:ext cx="500066" cy="71438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75000"/>
                          </a:schemeClr>
                        </a:solidFill>
                        <a:ln w="57150"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1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 sz="105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04" name="Rectangle 103"/>
                        <p:cNvSpPr/>
                        <p:nvPr/>
                      </p:nvSpPr>
                      <p:spPr bwMode="auto">
                        <a:xfrm rot="5400000">
                          <a:off x="8165165" y="4815228"/>
                          <a:ext cx="500066" cy="71438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75000"/>
                          </a:schemeClr>
                        </a:solidFill>
                        <a:ln w="57150"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2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 sz="105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240" name="Groupe 65"/>
                    <p:cNvGrpSpPr/>
                    <p:nvPr/>
                  </p:nvGrpSpPr>
                  <p:grpSpPr>
                    <a:xfrm rot="10800000">
                      <a:off x="7786710" y="5233223"/>
                      <a:ext cx="667200" cy="603403"/>
                      <a:chOff x="7783717" y="4500570"/>
                      <a:chExt cx="667200" cy="603403"/>
                    </a:xfrm>
                    <a:grpFill/>
                  </p:grpSpPr>
                  <p:sp>
                    <p:nvSpPr>
                      <p:cNvPr id="97" name="Rectangle 96"/>
                      <p:cNvSpPr/>
                      <p:nvPr/>
                    </p:nvSpPr>
                    <p:spPr bwMode="auto">
                      <a:xfrm>
                        <a:off x="7858148" y="4500570"/>
                        <a:ext cx="500066" cy="71438"/>
                      </a:xfrm>
                      <a:prstGeom prst="rect">
                        <a:avLst/>
                      </a:prstGeom>
                      <a:solidFill>
                        <a:schemeClr val="bg2">
                          <a:lumMod val="75000"/>
                        </a:schemeClr>
                      </a:solidFill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1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 sz="105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grpSp>
                    <p:nvGrpSpPr>
                      <p:cNvPr id="242" name="Groupe 67"/>
                      <p:cNvGrpSpPr/>
                      <p:nvPr/>
                    </p:nvGrpSpPr>
                    <p:grpSpPr>
                      <a:xfrm>
                        <a:off x="7783717" y="4600914"/>
                        <a:ext cx="667200" cy="503059"/>
                        <a:chOff x="7783717" y="4600914"/>
                        <a:chExt cx="667200" cy="503059"/>
                      </a:xfrm>
                      <a:grpFill/>
                    </p:grpSpPr>
                    <p:sp>
                      <p:nvSpPr>
                        <p:cNvPr id="99" name="Rectangle 98"/>
                        <p:cNvSpPr/>
                        <p:nvPr/>
                      </p:nvSpPr>
                      <p:spPr bwMode="auto">
                        <a:xfrm rot="5400000">
                          <a:off x="7569403" y="4818221"/>
                          <a:ext cx="500066" cy="71438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75000"/>
                          </a:schemeClr>
                        </a:solidFill>
                        <a:ln w="57150"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1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 sz="105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00" name="Rectangle 99"/>
                        <p:cNvSpPr/>
                        <p:nvPr/>
                      </p:nvSpPr>
                      <p:spPr bwMode="auto">
                        <a:xfrm rot="5400000">
                          <a:off x="8165165" y="4815228"/>
                          <a:ext cx="500066" cy="71438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75000"/>
                          </a:schemeClr>
                        </a:solidFill>
                        <a:ln w="57150"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2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 sz="105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85" name="ZoneTexte 84"/>
                  <p:cNvSpPr txBox="1"/>
                  <p:nvPr/>
                </p:nvSpPr>
                <p:spPr bwMode="auto">
                  <a:xfrm flipH="1">
                    <a:off x="3992003" y="3527317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a</a:t>
                    </a:r>
                  </a:p>
                </p:txBody>
              </p:sp>
              <p:sp>
                <p:nvSpPr>
                  <p:cNvPr id="86" name="ZoneTexte 85"/>
                  <p:cNvSpPr txBox="1"/>
                  <p:nvPr/>
                </p:nvSpPr>
                <p:spPr bwMode="auto">
                  <a:xfrm flipH="1">
                    <a:off x="4133903" y="3890649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b</a:t>
                    </a:r>
                  </a:p>
                </p:txBody>
              </p:sp>
              <p:sp>
                <p:nvSpPr>
                  <p:cNvPr id="87" name="ZoneTexte 86"/>
                  <p:cNvSpPr txBox="1"/>
                  <p:nvPr/>
                </p:nvSpPr>
                <p:spPr bwMode="auto">
                  <a:xfrm flipH="1">
                    <a:off x="4141193" y="4410985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c</a:t>
                    </a:r>
                  </a:p>
                </p:txBody>
              </p:sp>
              <p:sp>
                <p:nvSpPr>
                  <p:cNvPr id="88" name="ZoneTexte 87"/>
                  <p:cNvSpPr txBox="1"/>
                  <p:nvPr/>
                </p:nvSpPr>
                <p:spPr bwMode="auto">
                  <a:xfrm flipH="1">
                    <a:off x="3999209" y="4595444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d</a:t>
                    </a:r>
                  </a:p>
                </p:txBody>
              </p:sp>
              <p:sp>
                <p:nvSpPr>
                  <p:cNvPr id="89" name="ZoneTexte 88"/>
                  <p:cNvSpPr txBox="1"/>
                  <p:nvPr/>
                </p:nvSpPr>
                <p:spPr bwMode="auto">
                  <a:xfrm flipH="1">
                    <a:off x="3871854" y="4401987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e</a:t>
                    </a:r>
                  </a:p>
                </p:txBody>
              </p:sp>
              <p:sp>
                <p:nvSpPr>
                  <p:cNvPr id="90" name="ZoneTexte 89"/>
                  <p:cNvSpPr txBox="1"/>
                  <p:nvPr/>
                </p:nvSpPr>
                <p:spPr bwMode="auto">
                  <a:xfrm flipH="1">
                    <a:off x="3825336" y="3899711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f</a:t>
                    </a:r>
                  </a:p>
                </p:txBody>
              </p:sp>
              <p:sp>
                <p:nvSpPr>
                  <p:cNvPr id="91" name="ZoneTexte 90"/>
                  <p:cNvSpPr txBox="1"/>
                  <p:nvPr/>
                </p:nvSpPr>
                <p:spPr bwMode="auto">
                  <a:xfrm flipH="1">
                    <a:off x="4001425" y="4033065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g</a:t>
                    </a:r>
                  </a:p>
                </p:txBody>
              </p:sp>
              <p:sp>
                <p:nvSpPr>
                  <p:cNvPr id="92" name="ZoneTexte 91"/>
                  <p:cNvSpPr txBox="1"/>
                  <p:nvPr/>
                </p:nvSpPr>
                <p:spPr bwMode="auto">
                  <a:xfrm>
                    <a:off x="3398147" y="2968408"/>
                    <a:ext cx="854339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+5V</a:t>
                    </a:r>
                  </a:p>
                </p:txBody>
              </p:sp>
              <p:cxnSp>
                <p:nvCxnSpPr>
                  <p:cNvPr id="93" name="Connecteur droit 92"/>
                  <p:cNvCxnSpPr/>
                  <p:nvPr/>
                </p:nvCxnSpPr>
                <p:spPr bwMode="auto">
                  <a:xfrm rot="5400000">
                    <a:off x="3842087" y="3387960"/>
                    <a:ext cx="213809" cy="0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43" name="Groupe 612"/>
              <p:cNvGrpSpPr>
                <a:grpSpLocks/>
              </p:cNvGrpSpPr>
              <p:nvPr/>
            </p:nvGrpSpPr>
            <p:grpSpPr bwMode="auto">
              <a:xfrm rot="16200000" flipV="1">
                <a:off x="3021564" y="226170"/>
                <a:ext cx="2515552" cy="2209005"/>
                <a:chOff x="4342010" y="491322"/>
                <a:chExt cx="2515552" cy="2207956"/>
              </a:xfrm>
            </p:grpSpPr>
            <p:cxnSp>
              <p:nvCxnSpPr>
                <p:cNvPr id="48" name="Connecteur droit 47"/>
                <p:cNvCxnSpPr/>
                <p:nvPr/>
              </p:nvCxnSpPr>
              <p:spPr bwMode="auto">
                <a:xfrm>
                  <a:off x="5237683" y="1338209"/>
                  <a:ext cx="540631" cy="2017"/>
                </a:xfrm>
                <a:prstGeom prst="line">
                  <a:avLst/>
                </a:prstGeom>
                <a:ln>
                  <a:headEnd type="oval" w="sm" len="sm"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Connecteur droit 48"/>
                <p:cNvCxnSpPr/>
                <p:nvPr/>
              </p:nvCxnSpPr>
              <p:spPr bwMode="auto">
                <a:xfrm>
                  <a:off x="4927021" y="1693095"/>
                  <a:ext cx="831120" cy="2017"/>
                </a:xfrm>
                <a:prstGeom prst="line">
                  <a:avLst/>
                </a:prstGeom>
                <a:ln>
                  <a:headEnd type="oval" w="sm" len="sm"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Connecteur droit 49"/>
                <p:cNvCxnSpPr/>
                <p:nvPr/>
              </p:nvCxnSpPr>
              <p:spPr bwMode="auto">
                <a:xfrm>
                  <a:off x="4620395" y="2015719"/>
                  <a:ext cx="1153884" cy="2017"/>
                </a:xfrm>
                <a:prstGeom prst="line">
                  <a:avLst/>
                </a:prstGeom>
                <a:ln>
                  <a:headEnd type="oval" w="sm" len="sm"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Connecteur droit 50"/>
                <p:cNvCxnSpPr/>
                <p:nvPr/>
              </p:nvCxnSpPr>
              <p:spPr bwMode="auto">
                <a:xfrm>
                  <a:off x="4337975" y="2330277"/>
                  <a:ext cx="1440338" cy="2017"/>
                </a:xfrm>
                <a:prstGeom prst="line">
                  <a:avLst/>
                </a:prstGeom>
                <a:ln>
                  <a:headEnd type="oval" w="sm" len="sm"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2" name="Rectangle 51"/>
                <p:cNvSpPr/>
                <p:nvPr/>
              </p:nvSpPr>
              <p:spPr bwMode="auto">
                <a:xfrm flipH="1">
                  <a:off x="5766210" y="715142"/>
                  <a:ext cx="982415" cy="1830891"/>
                </a:xfrm>
                <a:prstGeom prst="rect">
                  <a:avLst/>
                </a:prstGeom>
                <a:noFill/>
                <a:ln w="317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55" name="Groupe 193"/>
                <p:cNvGrpSpPr>
                  <a:grpSpLocks/>
                </p:cNvGrpSpPr>
                <p:nvPr/>
              </p:nvGrpSpPr>
              <p:grpSpPr bwMode="auto">
                <a:xfrm>
                  <a:off x="6516360" y="818940"/>
                  <a:ext cx="341202" cy="1550933"/>
                  <a:chOff x="6309490" y="4319760"/>
                  <a:chExt cx="342366" cy="1555928"/>
                </a:xfrm>
              </p:grpSpPr>
              <p:grpSp>
                <p:nvGrpSpPr>
                  <p:cNvPr id="261" name="Groupe 17"/>
                  <p:cNvGrpSpPr>
                    <a:grpSpLocks/>
                  </p:cNvGrpSpPr>
                  <p:nvPr/>
                </p:nvGrpSpPr>
                <p:grpSpPr bwMode="auto">
                  <a:xfrm flipH="1">
                    <a:off x="6309490" y="4319760"/>
                    <a:ext cx="255209" cy="1555928"/>
                    <a:chOff x="2143114" y="4128177"/>
                    <a:chExt cx="288013" cy="1891297"/>
                  </a:xfrm>
                </p:grpSpPr>
                <p:sp>
                  <p:nvSpPr>
                    <p:cNvPr id="67" name="ZoneTexte 66"/>
                    <p:cNvSpPr txBox="1"/>
                    <p:nvPr/>
                  </p:nvSpPr>
                  <p:spPr>
                    <a:xfrm>
                      <a:off x="2143122" y="4128177"/>
                      <a:ext cx="288000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68" name="ZoneTexte 67"/>
                    <p:cNvSpPr txBox="1"/>
                    <p:nvPr/>
                  </p:nvSpPr>
                  <p:spPr>
                    <a:xfrm>
                      <a:off x="2143126" y="4415030"/>
                      <a:ext cx="288001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69" name="ZoneTexte 68"/>
                    <p:cNvSpPr txBox="1"/>
                    <p:nvPr/>
                  </p:nvSpPr>
                  <p:spPr>
                    <a:xfrm>
                      <a:off x="2143123" y="4637514"/>
                      <a:ext cx="287999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70" name="ZoneTexte 69"/>
                    <p:cNvSpPr txBox="1"/>
                    <p:nvPr/>
                  </p:nvSpPr>
                  <p:spPr>
                    <a:xfrm>
                      <a:off x="2143121" y="4895878"/>
                      <a:ext cx="288001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71" name="ZoneTexte 70"/>
                    <p:cNvSpPr txBox="1"/>
                    <p:nvPr/>
                  </p:nvSpPr>
                  <p:spPr>
                    <a:xfrm>
                      <a:off x="2143120" y="5133925"/>
                      <a:ext cx="287999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72" name="ZoneTexte 71"/>
                    <p:cNvSpPr txBox="1"/>
                    <p:nvPr/>
                  </p:nvSpPr>
                  <p:spPr>
                    <a:xfrm>
                      <a:off x="2143115" y="5381870"/>
                      <a:ext cx="287999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73" name="ZoneTexte 72"/>
                    <p:cNvSpPr txBox="1"/>
                    <p:nvPr/>
                  </p:nvSpPr>
                  <p:spPr>
                    <a:xfrm>
                      <a:off x="2143114" y="5596573"/>
                      <a:ext cx="287998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</p:grpSp>
              <p:sp>
                <p:nvSpPr>
                  <p:cNvPr id="60" name="Ellipse 59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4814" y="4484671"/>
                    <a:ext cx="76918" cy="70802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1" name="Ellipse 6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4814" y="4684938"/>
                    <a:ext cx="78942" cy="72824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2" name="Ellipse 6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54692" y="4905433"/>
                    <a:ext cx="76918" cy="68778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3" name="Ellipse 62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2910" y="5087494"/>
                    <a:ext cx="78942" cy="68778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4" name="Ellipse 63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54692" y="5263486"/>
                    <a:ext cx="76918" cy="68778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5" name="Ellipse 64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2910" y="5465775"/>
                    <a:ext cx="74893" cy="70801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6" name="Ellipse 65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6837" y="5651881"/>
                    <a:ext cx="74895" cy="72824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54" name="ZoneTexte 53"/>
                <p:cNvSpPr txBox="1"/>
                <p:nvPr/>
              </p:nvSpPr>
              <p:spPr bwMode="auto">
                <a:xfrm>
                  <a:off x="5624543" y="1161859"/>
                  <a:ext cx="525296" cy="57266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A0</a:t>
                  </a:r>
                </a:p>
              </p:txBody>
            </p:sp>
            <p:sp>
              <p:nvSpPr>
                <p:cNvPr id="55" name="ZoneTexte 54"/>
                <p:cNvSpPr txBox="1"/>
                <p:nvPr/>
              </p:nvSpPr>
              <p:spPr bwMode="auto">
                <a:xfrm>
                  <a:off x="5650222" y="1497307"/>
                  <a:ext cx="512211" cy="336595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A1</a:t>
                  </a:r>
                </a:p>
              </p:txBody>
            </p:sp>
            <p:sp>
              <p:nvSpPr>
                <p:cNvPr id="56" name="ZoneTexte 55"/>
                <p:cNvSpPr txBox="1"/>
                <p:nvPr/>
              </p:nvSpPr>
              <p:spPr bwMode="auto">
                <a:xfrm>
                  <a:off x="5629927" y="1790635"/>
                  <a:ext cx="525296" cy="57266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A2</a:t>
                  </a:r>
                </a:p>
              </p:txBody>
            </p:sp>
            <p:sp>
              <p:nvSpPr>
                <p:cNvPr id="57" name="ZoneTexte 56"/>
                <p:cNvSpPr txBox="1"/>
                <p:nvPr/>
              </p:nvSpPr>
              <p:spPr bwMode="auto">
                <a:xfrm>
                  <a:off x="5623059" y="2126612"/>
                  <a:ext cx="525296" cy="57266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A3</a:t>
                  </a:r>
                </a:p>
              </p:txBody>
            </p:sp>
            <p:cxnSp>
              <p:nvCxnSpPr>
                <p:cNvPr id="58" name="Connecteur droit 57"/>
                <p:cNvCxnSpPr/>
                <p:nvPr/>
              </p:nvCxnSpPr>
              <p:spPr bwMode="auto">
                <a:xfrm rot="5400000">
                  <a:off x="6174756" y="597182"/>
                  <a:ext cx="213738" cy="2018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67" name="Groupe 386"/>
          <p:cNvGrpSpPr>
            <a:grpSpLocks noChangeAspect="1"/>
          </p:cNvGrpSpPr>
          <p:nvPr/>
        </p:nvGrpSpPr>
        <p:grpSpPr bwMode="auto">
          <a:xfrm>
            <a:off x="5468938" y="3073400"/>
            <a:ext cx="1603375" cy="660400"/>
            <a:chOff x="5484137" y="2521376"/>
            <a:chExt cx="1823520" cy="752072"/>
          </a:xfrm>
        </p:grpSpPr>
        <p:sp>
          <p:nvSpPr>
            <p:cNvPr id="318" name="Rectangle 317"/>
            <p:cNvSpPr/>
            <p:nvPr/>
          </p:nvSpPr>
          <p:spPr bwMode="auto">
            <a:xfrm>
              <a:off x="5484137" y="2530416"/>
              <a:ext cx="1823520" cy="735801"/>
            </a:xfrm>
            <a:prstGeom prst="rect">
              <a:avLst/>
            </a:prstGeom>
            <a:noFill/>
            <a:ln w="285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grpSp>
          <p:nvGrpSpPr>
            <p:cNvPr id="283" name="Groupe 348"/>
            <p:cNvGrpSpPr>
              <a:grpSpLocks/>
            </p:cNvGrpSpPr>
            <p:nvPr/>
          </p:nvGrpSpPr>
          <p:grpSpPr bwMode="auto">
            <a:xfrm>
              <a:off x="5525696" y="2857496"/>
              <a:ext cx="618502" cy="415952"/>
              <a:chOff x="5525696" y="3084486"/>
              <a:chExt cx="618502" cy="415952"/>
            </a:xfrm>
          </p:grpSpPr>
          <p:cxnSp>
            <p:nvCxnSpPr>
              <p:cNvPr id="334" name="Connecteur en angle 333"/>
              <p:cNvCxnSpPr/>
              <p:nvPr/>
            </p:nvCxnSpPr>
            <p:spPr bwMode="auto">
              <a:xfrm>
                <a:off x="6072719" y="3285303"/>
                <a:ext cx="72219" cy="202481"/>
              </a:xfrm>
              <a:prstGeom prst="bentConnector3">
                <a:avLst>
                  <a:gd name="adj1" fmla="val 106974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84" name="Groupe 46"/>
              <p:cNvGrpSpPr>
                <a:grpSpLocks noChangeAspect="1"/>
              </p:cNvGrpSpPr>
              <p:nvPr/>
            </p:nvGrpSpPr>
            <p:grpSpPr bwMode="auto">
              <a:xfrm>
                <a:off x="5525696" y="3084486"/>
                <a:ext cx="576000" cy="415952"/>
                <a:chOff x="1734166" y="3233655"/>
                <a:chExt cx="1096433" cy="792000"/>
              </a:xfrm>
            </p:grpSpPr>
            <p:sp>
              <p:nvSpPr>
                <p:cNvPr id="329" name="Arc 328"/>
                <p:cNvSpPr/>
                <p:nvPr/>
              </p:nvSpPr>
              <p:spPr bwMode="auto">
                <a:xfrm rot="3003743">
                  <a:off x="1733465" y="3234564"/>
                  <a:ext cx="791727" cy="790454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/>
                </a:p>
              </p:txBody>
            </p:sp>
            <p:sp>
              <p:nvSpPr>
                <p:cNvPr id="331" name="Lune 330"/>
                <p:cNvSpPr/>
                <p:nvPr/>
              </p:nvSpPr>
              <p:spPr bwMode="auto">
                <a:xfrm rot="10800000">
                  <a:off x="2541740" y="3430140"/>
                  <a:ext cx="288688" cy="395862"/>
                </a:xfrm>
                <a:prstGeom prst="moon">
                  <a:avLst>
                    <a:gd name="adj" fmla="val 87500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43" name="Connecteur en angle 342"/>
              <p:cNvCxnSpPr/>
              <p:nvPr/>
            </p:nvCxnSpPr>
            <p:spPr bwMode="auto">
              <a:xfrm flipV="1">
                <a:off x="5626768" y="3236490"/>
                <a:ext cx="303318" cy="251294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8" name="Connecteur en angle 347"/>
              <p:cNvCxnSpPr/>
              <p:nvPr/>
            </p:nvCxnSpPr>
            <p:spPr bwMode="auto">
              <a:xfrm flipV="1">
                <a:off x="5865089" y="3354002"/>
                <a:ext cx="72219" cy="131973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86" name="Groupe 349"/>
            <p:cNvGrpSpPr>
              <a:grpSpLocks/>
            </p:cNvGrpSpPr>
            <p:nvPr/>
          </p:nvGrpSpPr>
          <p:grpSpPr bwMode="auto">
            <a:xfrm flipV="1">
              <a:off x="5778218" y="2521376"/>
              <a:ext cx="618502" cy="417600"/>
              <a:chOff x="5525696" y="3084486"/>
              <a:chExt cx="618502" cy="415952"/>
            </a:xfrm>
          </p:grpSpPr>
          <p:cxnSp>
            <p:nvCxnSpPr>
              <p:cNvPr id="351" name="Connecteur en angle 350"/>
              <p:cNvCxnSpPr/>
              <p:nvPr/>
            </p:nvCxnSpPr>
            <p:spPr bwMode="auto">
              <a:xfrm>
                <a:off x="6071156" y="3286151"/>
                <a:ext cx="72219" cy="201682"/>
              </a:xfrm>
              <a:prstGeom prst="bentConnector3">
                <a:avLst>
                  <a:gd name="adj1" fmla="val 106974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90" name="Groupe 46"/>
              <p:cNvGrpSpPr>
                <a:grpSpLocks noChangeAspect="1"/>
              </p:cNvGrpSpPr>
              <p:nvPr/>
            </p:nvGrpSpPr>
            <p:grpSpPr bwMode="auto">
              <a:xfrm>
                <a:off x="5525696" y="3084486"/>
                <a:ext cx="576000" cy="415952"/>
                <a:chOff x="1734166" y="3233655"/>
                <a:chExt cx="1096433" cy="792000"/>
              </a:xfrm>
            </p:grpSpPr>
            <p:sp>
              <p:nvSpPr>
                <p:cNvPr id="355" name="Arc 354"/>
                <p:cNvSpPr/>
                <p:nvPr/>
              </p:nvSpPr>
              <p:spPr bwMode="auto">
                <a:xfrm rot="3003743">
                  <a:off x="1730337" y="3237847"/>
                  <a:ext cx="792032" cy="783581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/>
                </a:p>
              </p:txBody>
            </p:sp>
            <p:sp>
              <p:nvSpPr>
                <p:cNvPr id="356" name="Lune 355"/>
                <p:cNvSpPr/>
                <p:nvPr/>
              </p:nvSpPr>
              <p:spPr bwMode="auto">
                <a:xfrm rot="10800000">
                  <a:off x="2531892" y="3429060"/>
                  <a:ext cx="288688" cy="397730"/>
                </a:xfrm>
                <a:prstGeom prst="moon">
                  <a:avLst>
                    <a:gd name="adj" fmla="val 87500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53" name="Connecteur en angle 352"/>
              <p:cNvCxnSpPr/>
              <p:nvPr/>
            </p:nvCxnSpPr>
            <p:spPr bwMode="auto">
              <a:xfrm flipV="1">
                <a:off x="5627011" y="3235730"/>
                <a:ext cx="301513" cy="252102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4" name="Connecteur en angle 353"/>
              <p:cNvCxnSpPr/>
              <p:nvPr/>
            </p:nvCxnSpPr>
            <p:spPr bwMode="auto">
              <a:xfrm flipV="1">
                <a:off x="5865333" y="3352778"/>
                <a:ext cx="72219" cy="133254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14" name="Groupe 356"/>
            <p:cNvGrpSpPr>
              <a:grpSpLocks/>
            </p:cNvGrpSpPr>
            <p:nvPr/>
          </p:nvGrpSpPr>
          <p:grpSpPr bwMode="auto">
            <a:xfrm flipV="1">
              <a:off x="6567206" y="2521376"/>
              <a:ext cx="618502" cy="417600"/>
              <a:chOff x="5525696" y="3084486"/>
              <a:chExt cx="618502" cy="415952"/>
            </a:xfrm>
          </p:grpSpPr>
          <p:cxnSp>
            <p:nvCxnSpPr>
              <p:cNvPr id="358" name="Connecteur en angle 357"/>
              <p:cNvCxnSpPr/>
              <p:nvPr/>
            </p:nvCxnSpPr>
            <p:spPr bwMode="auto">
              <a:xfrm>
                <a:off x="6071157" y="3286151"/>
                <a:ext cx="72219" cy="201682"/>
              </a:xfrm>
              <a:prstGeom prst="bentConnector3">
                <a:avLst>
                  <a:gd name="adj1" fmla="val 106974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15" name="Groupe 46"/>
              <p:cNvGrpSpPr>
                <a:grpSpLocks noChangeAspect="1"/>
              </p:cNvGrpSpPr>
              <p:nvPr/>
            </p:nvGrpSpPr>
            <p:grpSpPr bwMode="auto">
              <a:xfrm>
                <a:off x="5525696" y="3084486"/>
                <a:ext cx="576000" cy="415952"/>
                <a:chOff x="1734166" y="3233655"/>
                <a:chExt cx="1096433" cy="792000"/>
              </a:xfrm>
            </p:grpSpPr>
            <p:sp>
              <p:nvSpPr>
                <p:cNvPr id="362" name="Arc 361"/>
                <p:cNvSpPr/>
                <p:nvPr/>
              </p:nvSpPr>
              <p:spPr bwMode="auto">
                <a:xfrm rot="3003743">
                  <a:off x="1730340" y="3237847"/>
                  <a:ext cx="792032" cy="783581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/>
                </a:p>
              </p:txBody>
            </p:sp>
            <p:sp>
              <p:nvSpPr>
                <p:cNvPr id="363" name="Lune 362"/>
                <p:cNvSpPr/>
                <p:nvPr/>
              </p:nvSpPr>
              <p:spPr bwMode="auto">
                <a:xfrm rot="10800000">
                  <a:off x="2531894" y="3429060"/>
                  <a:ext cx="288688" cy="397730"/>
                </a:xfrm>
                <a:prstGeom prst="moon">
                  <a:avLst>
                    <a:gd name="adj" fmla="val 87500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60" name="Connecteur en angle 359"/>
              <p:cNvCxnSpPr/>
              <p:nvPr/>
            </p:nvCxnSpPr>
            <p:spPr bwMode="auto">
              <a:xfrm flipV="1">
                <a:off x="5627012" y="3235730"/>
                <a:ext cx="301512" cy="252102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1" name="Connecteur en angle 360"/>
              <p:cNvCxnSpPr/>
              <p:nvPr/>
            </p:nvCxnSpPr>
            <p:spPr bwMode="auto">
              <a:xfrm flipV="1">
                <a:off x="5865334" y="3352778"/>
                <a:ext cx="72219" cy="133254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16" name="Groupe 379"/>
            <p:cNvGrpSpPr>
              <a:grpSpLocks/>
            </p:cNvGrpSpPr>
            <p:nvPr/>
          </p:nvGrpSpPr>
          <p:grpSpPr bwMode="auto">
            <a:xfrm>
              <a:off x="6299154" y="2857496"/>
              <a:ext cx="618502" cy="415952"/>
              <a:chOff x="5525696" y="3084486"/>
              <a:chExt cx="618502" cy="415952"/>
            </a:xfrm>
          </p:grpSpPr>
          <p:cxnSp>
            <p:nvCxnSpPr>
              <p:cNvPr id="381" name="Connecteur en angle 380"/>
              <p:cNvCxnSpPr/>
              <p:nvPr/>
            </p:nvCxnSpPr>
            <p:spPr bwMode="auto">
              <a:xfrm>
                <a:off x="6072000" y="3285303"/>
                <a:ext cx="72219" cy="202481"/>
              </a:xfrm>
              <a:prstGeom prst="bentConnector3">
                <a:avLst>
                  <a:gd name="adj1" fmla="val 106974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17" name="Groupe 46"/>
              <p:cNvGrpSpPr>
                <a:grpSpLocks noChangeAspect="1"/>
              </p:cNvGrpSpPr>
              <p:nvPr/>
            </p:nvGrpSpPr>
            <p:grpSpPr bwMode="auto">
              <a:xfrm>
                <a:off x="5525696" y="3084486"/>
                <a:ext cx="576000" cy="415952"/>
                <a:chOff x="1734166" y="3233655"/>
                <a:chExt cx="1096433" cy="792000"/>
              </a:xfrm>
            </p:grpSpPr>
            <p:sp>
              <p:nvSpPr>
                <p:cNvPr id="385" name="Arc 384"/>
                <p:cNvSpPr/>
                <p:nvPr/>
              </p:nvSpPr>
              <p:spPr bwMode="auto">
                <a:xfrm rot="3003743">
                  <a:off x="1732097" y="3234564"/>
                  <a:ext cx="791727" cy="790454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/>
                </a:p>
              </p:txBody>
            </p:sp>
            <p:sp>
              <p:nvSpPr>
                <p:cNvPr id="386" name="Lune 385"/>
                <p:cNvSpPr/>
                <p:nvPr/>
              </p:nvSpPr>
              <p:spPr bwMode="auto">
                <a:xfrm rot="10800000">
                  <a:off x="2540372" y="3430140"/>
                  <a:ext cx="288688" cy="395862"/>
                </a:xfrm>
                <a:prstGeom prst="moon">
                  <a:avLst>
                    <a:gd name="adj" fmla="val 87500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83" name="Connecteur en angle 382"/>
              <p:cNvCxnSpPr/>
              <p:nvPr/>
            </p:nvCxnSpPr>
            <p:spPr bwMode="auto">
              <a:xfrm flipV="1">
                <a:off x="5626049" y="3236490"/>
                <a:ext cx="303318" cy="251294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4" name="Connecteur en angle 383"/>
              <p:cNvCxnSpPr/>
              <p:nvPr/>
            </p:nvCxnSpPr>
            <p:spPr bwMode="auto">
              <a:xfrm flipV="1">
                <a:off x="5864371" y="3354002"/>
                <a:ext cx="72219" cy="131973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89" name="Connecteur en angle 388"/>
          <p:cNvCxnSpPr/>
          <p:nvPr/>
        </p:nvCxnSpPr>
        <p:spPr bwMode="auto">
          <a:xfrm flipV="1">
            <a:off x="4778375" y="2325688"/>
            <a:ext cx="2174875" cy="1692275"/>
          </a:xfrm>
          <a:prstGeom prst="bentConnector3">
            <a:avLst>
              <a:gd name="adj1" fmla="val 17775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5" name="Connecteur droit 394"/>
          <p:cNvCxnSpPr/>
          <p:nvPr/>
        </p:nvCxnSpPr>
        <p:spPr bwMode="auto">
          <a:xfrm rot="5400000">
            <a:off x="6649244" y="2631282"/>
            <a:ext cx="611187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8" name="Connecteur en angle 397"/>
          <p:cNvCxnSpPr/>
          <p:nvPr/>
        </p:nvCxnSpPr>
        <p:spPr bwMode="auto">
          <a:xfrm flipV="1">
            <a:off x="4551363" y="2428875"/>
            <a:ext cx="1727200" cy="1655763"/>
          </a:xfrm>
          <a:prstGeom prst="bentConnector3">
            <a:avLst>
              <a:gd name="adj1" fmla="val 40374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1" name="Connecteur droit 400"/>
          <p:cNvCxnSpPr/>
          <p:nvPr/>
        </p:nvCxnSpPr>
        <p:spPr bwMode="auto">
          <a:xfrm rot="5400000">
            <a:off x="6026944" y="2680494"/>
            <a:ext cx="503238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2" name="Connecteur en angle 401"/>
          <p:cNvCxnSpPr/>
          <p:nvPr/>
        </p:nvCxnSpPr>
        <p:spPr bwMode="auto">
          <a:xfrm flipV="1">
            <a:off x="4310063" y="3857625"/>
            <a:ext cx="1728787" cy="431800"/>
          </a:xfrm>
          <a:prstGeom prst="bentConnector3">
            <a:avLst>
              <a:gd name="adj1" fmla="val 100087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5" name="Connecteur en angle 404"/>
          <p:cNvCxnSpPr/>
          <p:nvPr/>
        </p:nvCxnSpPr>
        <p:spPr bwMode="auto">
          <a:xfrm flipV="1">
            <a:off x="4071938" y="3857625"/>
            <a:ext cx="2663825" cy="576263"/>
          </a:xfrm>
          <a:prstGeom prst="bentConnector3">
            <a:avLst>
              <a:gd name="adj1" fmla="val 100087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7" name="Connecteur droit 406"/>
          <p:cNvCxnSpPr/>
          <p:nvPr/>
        </p:nvCxnSpPr>
        <p:spPr bwMode="auto">
          <a:xfrm rot="5400000" flipH="1" flipV="1">
            <a:off x="4168775" y="5570538"/>
            <a:ext cx="1187450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9" name="Connecteur en angle 408"/>
          <p:cNvCxnSpPr/>
          <p:nvPr/>
        </p:nvCxnSpPr>
        <p:spPr bwMode="auto">
          <a:xfrm flipV="1">
            <a:off x="4754563" y="3854450"/>
            <a:ext cx="1079500" cy="1116013"/>
          </a:xfrm>
          <a:prstGeom prst="bentConnector3">
            <a:avLst>
              <a:gd name="adj1" fmla="val 99733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2" name="Connecteur droit 411"/>
          <p:cNvCxnSpPr/>
          <p:nvPr/>
        </p:nvCxnSpPr>
        <p:spPr bwMode="auto">
          <a:xfrm rot="5400000" flipH="1" flipV="1">
            <a:off x="3890169" y="5490369"/>
            <a:ext cx="1331912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5" name="Connecteur en angle 414"/>
          <p:cNvCxnSpPr/>
          <p:nvPr/>
        </p:nvCxnSpPr>
        <p:spPr bwMode="auto">
          <a:xfrm flipV="1">
            <a:off x="4556125" y="3857625"/>
            <a:ext cx="1944688" cy="971550"/>
          </a:xfrm>
          <a:prstGeom prst="bentConnector3">
            <a:avLst>
              <a:gd name="adj1" fmla="val 99733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6" name="Connecteur droit 415"/>
          <p:cNvCxnSpPr/>
          <p:nvPr/>
        </p:nvCxnSpPr>
        <p:spPr bwMode="auto">
          <a:xfrm rot="5400000" flipH="1" flipV="1">
            <a:off x="3571875" y="5434013"/>
            <a:ext cx="1476375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9" name="Connecteur droit 418"/>
          <p:cNvCxnSpPr/>
          <p:nvPr/>
        </p:nvCxnSpPr>
        <p:spPr bwMode="auto">
          <a:xfrm rot="5400000" flipH="1" flipV="1">
            <a:off x="3297237" y="5357813"/>
            <a:ext cx="1547813" cy="1588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2" name="Connecteur en angle 421"/>
          <p:cNvCxnSpPr/>
          <p:nvPr/>
        </p:nvCxnSpPr>
        <p:spPr bwMode="auto">
          <a:xfrm flipV="1">
            <a:off x="4310063" y="2508250"/>
            <a:ext cx="2411412" cy="2195513"/>
          </a:xfrm>
          <a:prstGeom prst="bentConnector3">
            <a:avLst>
              <a:gd name="adj1" fmla="val 41565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5" name="Connecteur droit 424"/>
          <p:cNvCxnSpPr/>
          <p:nvPr/>
        </p:nvCxnSpPr>
        <p:spPr bwMode="auto">
          <a:xfrm rot="5400000">
            <a:off x="6499225" y="2724150"/>
            <a:ext cx="431800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6" name="Connecteur en angle 425"/>
          <p:cNvCxnSpPr/>
          <p:nvPr/>
        </p:nvCxnSpPr>
        <p:spPr bwMode="auto">
          <a:xfrm flipV="1">
            <a:off x="4071938" y="2619375"/>
            <a:ext cx="1958975" cy="1979613"/>
          </a:xfrm>
          <a:prstGeom prst="bentConnector3">
            <a:avLst>
              <a:gd name="adj1" fmla="val 67590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9" name="Connecteur droit 428"/>
          <p:cNvCxnSpPr/>
          <p:nvPr/>
        </p:nvCxnSpPr>
        <p:spPr bwMode="auto">
          <a:xfrm rot="5400000">
            <a:off x="5878513" y="2773363"/>
            <a:ext cx="323850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0" name="Connecteur en angle 429"/>
          <p:cNvCxnSpPr/>
          <p:nvPr/>
        </p:nvCxnSpPr>
        <p:spPr bwMode="auto">
          <a:xfrm flipV="1">
            <a:off x="4889500" y="2211388"/>
            <a:ext cx="2771775" cy="900112"/>
          </a:xfrm>
          <a:prstGeom prst="bentConnector3">
            <a:avLst>
              <a:gd name="adj1" fmla="val 7362"/>
            </a:avLst>
          </a:prstGeom>
          <a:ln w="15875">
            <a:headEnd type="none" w="med" len="med"/>
            <a:tail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6" name="Connecteur en angle 435"/>
          <p:cNvCxnSpPr/>
          <p:nvPr/>
        </p:nvCxnSpPr>
        <p:spPr bwMode="auto">
          <a:xfrm rot="5400000">
            <a:off x="7029451" y="2298700"/>
            <a:ext cx="107950" cy="1152525"/>
          </a:xfrm>
          <a:prstGeom prst="bentConnector3">
            <a:avLst>
              <a:gd name="adj1" fmla="val 1483"/>
            </a:avLst>
          </a:prstGeom>
          <a:ln w="15875"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7" name="Connecteur en angle 436"/>
          <p:cNvCxnSpPr/>
          <p:nvPr/>
        </p:nvCxnSpPr>
        <p:spPr bwMode="auto">
          <a:xfrm flipV="1">
            <a:off x="6286500" y="3127375"/>
            <a:ext cx="1368425" cy="792163"/>
          </a:xfrm>
          <a:prstGeom prst="bentConnector3">
            <a:avLst>
              <a:gd name="adj1" fmla="val 82522"/>
            </a:avLst>
          </a:prstGeom>
          <a:ln w="15875">
            <a:headEnd type="none" w="med" len="med"/>
            <a:tail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1" name="Connecteur en angle 440"/>
          <p:cNvCxnSpPr/>
          <p:nvPr/>
        </p:nvCxnSpPr>
        <p:spPr bwMode="auto">
          <a:xfrm flipV="1">
            <a:off x="5580063" y="3500438"/>
            <a:ext cx="2087562" cy="500062"/>
          </a:xfrm>
          <a:prstGeom prst="bentConnector3">
            <a:avLst>
              <a:gd name="adj1" fmla="val 91413"/>
            </a:avLst>
          </a:prstGeom>
          <a:ln w="15875">
            <a:headEnd type="none" w="med" len="med"/>
            <a:tail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0" name="Connecteur en angle 449"/>
          <p:cNvCxnSpPr/>
          <p:nvPr/>
        </p:nvCxnSpPr>
        <p:spPr bwMode="auto">
          <a:xfrm rot="5400000">
            <a:off x="6616701" y="1898650"/>
            <a:ext cx="252412" cy="1836737"/>
          </a:xfrm>
          <a:prstGeom prst="bentConnector3">
            <a:avLst>
              <a:gd name="adj1" fmla="val 1483"/>
            </a:avLst>
          </a:prstGeom>
          <a:ln w="15875"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1" name="Connecteur droit 450"/>
          <p:cNvCxnSpPr/>
          <p:nvPr/>
        </p:nvCxnSpPr>
        <p:spPr bwMode="auto">
          <a:xfrm rot="5400000">
            <a:off x="5515769" y="3925094"/>
            <a:ext cx="144462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2" name="Connecteur droit 451"/>
          <p:cNvCxnSpPr/>
          <p:nvPr/>
        </p:nvCxnSpPr>
        <p:spPr bwMode="auto">
          <a:xfrm rot="5400000">
            <a:off x="6250781" y="3885407"/>
            <a:ext cx="71437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7" name="ZoneTexte 456"/>
          <p:cNvSpPr txBox="1"/>
          <p:nvPr/>
        </p:nvSpPr>
        <p:spPr>
          <a:xfrm>
            <a:off x="8072462" y="2453010"/>
            <a:ext cx="357190" cy="2616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100" dirty="0">
                <a:solidFill>
                  <a:schemeClr val="tx1"/>
                </a:solidFill>
              </a:rPr>
              <a:t>0V</a:t>
            </a:r>
          </a:p>
        </p:txBody>
      </p:sp>
      <p:cxnSp>
        <p:nvCxnSpPr>
          <p:cNvPr id="458" name="Connecteur droit 457"/>
          <p:cNvCxnSpPr/>
          <p:nvPr/>
        </p:nvCxnSpPr>
        <p:spPr bwMode="auto">
          <a:xfrm rot="5400000">
            <a:off x="8216107" y="2999581"/>
            <a:ext cx="571500" cy="1587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9" name="ZoneTexte 458"/>
          <p:cNvSpPr txBox="1"/>
          <p:nvPr/>
        </p:nvSpPr>
        <p:spPr>
          <a:xfrm>
            <a:off x="8303472" y="2452216"/>
            <a:ext cx="357190" cy="2616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100" dirty="0">
                <a:solidFill>
                  <a:schemeClr val="tx1"/>
                </a:solidFill>
              </a:rPr>
              <a:t>5V</a:t>
            </a:r>
          </a:p>
        </p:txBody>
      </p:sp>
      <p:cxnSp>
        <p:nvCxnSpPr>
          <p:cNvPr id="461" name="Connecteur droit 460"/>
          <p:cNvCxnSpPr/>
          <p:nvPr/>
        </p:nvCxnSpPr>
        <p:spPr bwMode="auto">
          <a:xfrm rot="10800000">
            <a:off x="8032750" y="2857500"/>
            <a:ext cx="468313" cy="1588"/>
          </a:xfrm>
          <a:prstGeom prst="line">
            <a:avLst/>
          </a:prstGeom>
          <a:ln w="15875"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19" name="Groupe 389"/>
          <p:cNvGrpSpPr>
            <a:grpSpLocks/>
          </p:cNvGrpSpPr>
          <p:nvPr/>
        </p:nvGrpSpPr>
        <p:grpSpPr bwMode="auto">
          <a:xfrm>
            <a:off x="5530850" y="2935288"/>
            <a:ext cx="130175" cy="922337"/>
            <a:chOff x="5531223" y="2934686"/>
            <a:chExt cx="130252" cy="922942"/>
          </a:xfrm>
        </p:grpSpPr>
        <p:sp>
          <p:nvSpPr>
            <p:cNvPr id="387" name="Parenthèse fermante 386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388" name="Parenthèse fermante 387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0" name="Groupe 390"/>
          <p:cNvGrpSpPr>
            <a:grpSpLocks/>
          </p:cNvGrpSpPr>
          <p:nvPr/>
        </p:nvGrpSpPr>
        <p:grpSpPr bwMode="auto">
          <a:xfrm>
            <a:off x="5767388" y="2935288"/>
            <a:ext cx="130175" cy="922337"/>
            <a:chOff x="5531223" y="2934686"/>
            <a:chExt cx="130252" cy="922942"/>
          </a:xfrm>
        </p:grpSpPr>
        <p:sp>
          <p:nvSpPr>
            <p:cNvPr id="392" name="Parenthèse fermante 391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393" name="Parenthèse fermante 392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1" name="Groupe 393"/>
          <p:cNvGrpSpPr>
            <a:grpSpLocks/>
          </p:cNvGrpSpPr>
          <p:nvPr/>
        </p:nvGrpSpPr>
        <p:grpSpPr bwMode="auto">
          <a:xfrm>
            <a:off x="5967413" y="2935288"/>
            <a:ext cx="130175" cy="922337"/>
            <a:chOff x="5531223" y="2934686"/>
            <a:chExt cx="130252" cy="922942"/>
          </a:xfrm>
        </p:grpSpPr>
        <p:sp>
          <p:nvSpPr>
            <p:cNvPr id="396" name="Parenthèse fermante 395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397" name="Parenthèse fermante 396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2" name="Groupe 398"/>
          <p:cNvGrpSpPr>
            <a:grpSpLocks/>
          </p:cNvGrpSpPr>
          <p:nvPr/>
        </p:nvGrpSpPr>
        <p:grpSpPr bwMode="auto">
          <a:xfrm>
            <a:off x="6203950" y="2935288"/>
            <a:ext cx="131763" cy="922337"/>
            <a:chOff x="5531223" y="2934686"/>
            <a:chExt cx="130252" cy="922942"/>
          </a:xfrm>
        </p:grpSpPr>
        <p:sp>
          <p:nvSpPr>
            <p:cNvPr id="400" name="Parenthèse fermante 399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403" name="Parenthèse fermante 402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3" name="Groupe 403"/>
          <p:cNvGrpSpPr>
            <a:grpSpLocks/>
          </p:cNvGrpSpPr>
          <p:nvPr/>
        </p:nvGrpSpPr>
        <p:grpSpPr bwMode="auto">
          <a:xfrm>
            <a:off x="6442075" y="2935288"/>
            <a:ext cx="130175" cy="922337"/>
            <a:chOff x="5531223" y="2934686"/>
            <a:chExt cx="130252" cy="922942"/>
          </a:xfrm>
        </p:grpSpPr>
        <p:sp>
          <p:nvSpPr>
            <p:cNvPr id="406" name="Parenthèse fermante 405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408" name="Parenthèse fermante 407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4" name="Groupe 409"/>
          <p:cNvGrpSpPr>
            <a:grpSpLocks/>
          </p:cNvGrpSpPr>
          <p:nvPr/>
        </p:nvGrpSpPr>
        <p:grpSpPr bwMode="auto">
          <a:xfrm>
            <a:off x="6678613" y="2935288"/>
            <a:ext cx="131762" cy="922337"/>
            <a:chOff x="5531223" y="2934686"/>
            <a:chExt cx="130252" cy="922942"/>
          </a:xfrm>
        </p:grpSpPr>
        <p:sp>
          <p:nvSpPr>
            <p:cNvPr id="411" name="Parenthèse fermante 410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413" name="Parenthèse fermante 412"/>
            <p:cNvSpPr/>
            <p:nvPr/>
          </p:nvSpPr>
          <p:spPr bwMode="auto">
            <a:xfrm rot="5400000">
              <a:off x="5524071" y="3720224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5" name="Groupe 413"/>
          <p:cNvGrpSpPr>
            <a:grpSpLocks/>
          </p:cNvGrpSpPr>
          <p:nvPr/>
        </p:nvGrpSpPr>
        <p:grpSpPr bwMode="auto">
          <a:xfrm>
            <a:off x="6880225" y="2935288"/>
            <a:ext cx="130175" cy="922337"/>
            <a:chOff x="5531223" y="2934686"/>
            <a:chExt cx="130252" cy="922942"/>
          </a:xfrm>
        </p:grpSpPr>
        <p:sp>
          <p:nvSpPr>
            <p:cNvPr id="417" name="Parenthèse fermante 416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418" name="Parenthèse fermante 417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sp>
        <p:nvSpPr>
          <p:cNvPr id="424" name="ZoneTexte 423"/>
          <p:cNvSpPr txBox="1"/>
          <p:nvPr/>
        </p:nvSpPr>
        <p:spPr bwMode="auto">
          <a:xfrm>
            <a:off x="5857884" y="3292298"/>
            <a:ext cx="952468" cy="24622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solidFill>
                  <a:schemeClr val="tx1"/>
                </a:solidFill>
              </a:rPr>
              <a:t>74LS86</a:t>
            </a:r>
          </a:p>
        </p:txBody>
      </p:sp>
      <p:cxnSp>
        <p:nvCxnSpPr>
          <p:cNvPr id="399" name="Connecteur droit 398"/>
          <p:cNvCxnSpPr/>
          <p:nvPr/>
        </p:nvCxnSpPr>
        <p:spPr bwMode="auto">
          <a:xfrm rot="5400000">
            <a:off x="6893719" y="2845594"/>
            <a:ext cx="1547812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4" name="Connecteur droit 403"/>
          <p:cNvCxnSpPr/>
          <p:nvPr/>
        </p:nvCxnSpPr>
        <p:spPr bwMode="auto">
          <a:xfrm>
            <a:off x="7667625" y="3000375"/>
            <a:ext cx="214313" cy="1588"/>
          </a:xfrm>
          <a:prstGeom prst="line">
            <a:avLst/>
          </a:prstGeom>
          <a:ln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0" name="Connecteur droit 409"/>
          <p:cNvCxnSpPr/>
          <p:nvPr/>
        </p:nvCxnSpPr>
        <p:spPr bwMode="auto">
          <a:xfrm rot="5400000">
            <a:off x="7984332" y="2999581"/>
            <a:ext cx="571500" cy="1587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4" name="Connecteur droit 413"/>
          <p:cNvCxnSpPr/>
          <p:nvPr/>
        </p:nvCxnSpPr>
        <p:spPr bwMode="auto">
          <a:xfrm rot="10800000">
            <a:off x="8054975" y="3143250"/>
            <a:ext cx="215900" cy="1588"/>
          </a:xfrm>
          <a:prstGeom prst="line">
            <a:avLst/>
          </a:prstGeom>
          <a:ln w="15875"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0" name="Connecteur droit 419"/>
          <p:cNvCxnSpPr/>
          <p:nvPr/>
        </p:nvCxnSpPr>
        <p:spPr bwMode="auto">
          <a:xfrm rot="5400000" flipH="1" flipV="1">
            <a:off x="7866063" y="2857500"/>
            <a:ext cx="142875" cy="142875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1" name="Ellipse 420"/>
          <p:cNvSpPr/>
          <p:nvPr/>
        </p:nvSpPr>
        <p:spPr bwMode="auto">
          <a:xfrm>
            <a:off x="8008938" y="2825750"/>
            <a:ext cx="71437" cy="71438"/>
          </a:xfrm>
          <a:prstGeom prst="ellips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423" name="Ellipse 422"/>
          <p:cNvSpPr/>
          <p:nvPr/>
        </p:nvSpPr>
        <p:spPr bwMode="auto">
          <a:xfrm>
            <a:off x="8064500" y="3111500"/>
            <a:ext cx="71438" cy="71438"/>
          </a:xfrm>
          <a:prstGeom prst="ellips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427" name="Connecteur droit 426"/>
          <p:cNvCxnSpPr>
            <a:endCxn id="423" idx="1"/>
          </p:cNvCxnSpPr>
          <p:nvPr/>
        </p:nvCxnSpPr>
        <p:spPr bwMode="auto">
          <a:xfrm>
            <a:off x="7858125" y="3000375"/>
            <a:ext cx="217488" cy="120650"/>
          </a:xfrm>
          <a:prstGeom prst="line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8" name="ZoneTexte 427"/>
          <p:cNvSpPr txBox="1"/>
          <p:nvPr/>
        </p:nvSpPr>
        <p:spPr>
          <a:xfrm rot="16200000">
            <a:off x="7511970" y="2203541"/>
            <a:ext cx="85725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sz="1400" dirty="0">
                <a:solidFill>
                  <a:schemeClr val="tx1"/>
                </a:solidFill>
              </a:rPr>
              <a:t>طارح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431" name="ZoneTexte 430"/>
          <p:cNvSpPr txBox="1"/>
          <p:nvPr/>
        </p:nvSpPr>
        <p:spPr>
          <a:xfrm rot="5400000">
            <a:off x="7583408" y="3417988"/>
            <a:ext cx="857256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sz="1400" dirty="0">
                <a:solidFill>
                  <a:schemeClr val="tx1"/>
                </a:solidFill>
              </a:rPr>
              <a:t>جامع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432" name="Ellipse 431"/>
          <p:cNvSpPr/>
          <p:nvPr/>
        </p:nvSpPr>
        <p:spPr bwMode="auto">
          <a:xfrm>
            <a:off x="7850188" y="2954338"/>
            <a:ext cx="71437" cy="71437"/>
          </a:xfrm>
          <a:prstGeom prst="ellips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315"/>
          <p:cNvGrpSpPr>
            <a:grpSpLocks/>
          </p:cNvGrpSpPr>
          <p:nvPr/>
        </p:nvGrpSpPr>
        <p:grpSpPr bwMode="auto">
          <a:xfrm>
            <a:off x="4071938" y="4175125"/>
            <a:ext cx="5000625" cy="1997075"/>
            <a:chOff x="4214809" y="3961427"/>
            <a:chExt cx="5000661" cy="1996595"/>
          </a:xfrm>
        </p:grpSpPr>
        <p:cxnSp>
          <p:nvCxnSpPr>
            <p:cNvPr id="119" name="Connecteur droit 118"/>
            <p:cNvCxnSpPr/>
            <p:nvPr/>
          </p:nvCxnSpPr>
          <p:spPr bwMode="auto">
            <a:xfrm>
              <a:off x="7951811" y="4759748"/>
              <a:ext cx="481015" cy="1587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0" name="Rectangle 119"/>
            <p:cNvSpPr/>
            <p:nvPr/>
          </p:nvSpPr>
          <p:spPr bwMode="auto">
            <a:xfrm rot="5400000">
              <a:off x="8139941" y="4633541"/>
              <a:ext cx="84117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21" name="Connecteur droit 120"/>
            <p:cNvCxnSpPr/>
            <p:nvPr/>
          </p:nvCxnSpPr>
          <p:spPr bwMode="auto">
            <a:xfrm>
              <a:off x="7956573" y="4929569"/>
              <a:ext cx="481016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2" name="Rectangle 121"/>
            <p:cNvSpPr/>
            <p:nvPr/>
          </p:nvSpPr>
          <p:spPr bwMode="auto">
            <a:xfrm rot="5400000">
              <a:off x="8139147" y="4812092"/>
              <a:ext cx="85704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23" name="Connecteur droit 122"/>
            <p:cNvCxnSpPr/>
            <p:nvPr/>
          </p:nvCxnSpPr>
          <p:spPr bwMode="auto">
            <a:xfrm>
              <a:off x="7959748" y="5086694"/>
              <a:ext cx="479428" cy="1587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4" name="Rectangle 123"/>
            <p:cNvSpPr/>
            <p:nvPr/>
          </p:nvSpPr>
          <p:spPr bwMode="auto">
            <a:xfrm rot="5400000">
              <a:off x="8140735" y="4962868"/>
              <a:ext cx="85704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25" name="Connecteur droit 124"/>
            <p:cNvCxnSpPr/>
            <p:nvPr/>
          </p:nvCxnSpPr>
          <p:spPr bwMode="auto">
            <a:xfrm>
              <a:off x="7959748" y="5237470"/>
              <a:ext cx="479428" cy="1588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6" name="Rectangle 125"/>
            <p:cNvSpPr/>
            <p:nvPr/>
          </p:nvSpPr>
          <p:spPr bwMode="auto">
            <a:xfrm rot="5400000">
              <a:off x="8140735" y="5105708"/>
              <a:ext cx="85704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27" name="Connecteur droit 126"/>
            <p:cNvCxnSpPr/>
            <p:nvPr/>
          </p:nvCxnSpPr>
          <p:spPr bwMode="auto">
            <a:xfrm>
              <a:off x="7951811" y="5407292"/>
              <a:ext cx="481015" cy="1587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8" name="Rectangle 127"/>
            <p:cNvSpPr/>
            <p:nvPr/>
          </p:nvSpPr>
          <p:spPr bwMode="auto">
            <a:xfrm rot="5400000">
              <a:off x="8139941" y="5271563"/>
              <a:ext cx="84117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29" name="Connecteur droit 128"/>
            <p:cNvCxnSpPr/>
            <p:nvPr/>
          </p:nvCxnSpPr>
          <p:spPr bwMode="auto">
            <a:xfrm>
              <a:off x="7959748" y="5556482"/>
              <a:ext cx="482603" cy="1587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0" name="Rectangle 129"/>
            <p:cNvSpPr/>
            <p:nvPr/>
          </p:nvSpPr>
          <p:spPr bwMode="auto">
            <a:xfrm rot="5400000">
              <a:off x="8139941" y="5423926"/>
              <a:ext cx="84117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31" name="Connecteur droit 130"/>
            <p:cNvCxnSpPr/>
            <p:nvPr/>
          </p:nvCxnSpPr>
          <p:spPr bwMode="auto">
            <a:xfrm>
              <a:off x="7959748" y="4601036"/>
              <a:ext cx="479428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2" name="Rectangle 131"/>
            <p:cNvSpPr/>
            <p:nvPr/>
          </p:nvSpPr>
          <p:spPr bwMode="auto">
            <a:xfrm rot="5400000">
              <a:off x="8141529" y="4482764"/>
              <a:ext cx="84118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sp>
          <p:nvSpPr>
            <p:cNvPr id="133" name="ZoneTexte 132"/>
            <p:cNvSpPr txBox="1"/>
            <p:nvPr/>
          </p:nvSpPr>
          <p:spPr bwMode="auto">
            <a:xfrm>
              <a:off x="7143401" y="4365709"/>
              <a:ext cx="952491" cy="273056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dirty="0">
                  <a:solidFill>
                    <a:schemeClr val="tx1"/>
                  </a:solidFill>
                </a:rPr>
                <a:t>74LS47</a:t>
              </a:r>
            </a:p>
          </p:txBody>
        </p:sp>
        <p:sp>
          <p:nvSpPr>
            <p:cNvPr id="134" name="ZoneTexte 133"/>
            <p:cNvSpPr txBox="1"/>
            <p:nvPr/>
          </p:nvSpPr>
          <p:spPr bwMode="auto">
            <a:xfrm>
              <a:off x="7286304" y="3961428"/>
              <a:ext cx="672347" cy="273056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+5V</a:t>
              </a:r>
            </a:p>
          </p:txBody>
        </p:sp>
        <p:grpSp>
          <p:nvGrpSpPr>
            <p:cNvPr id="3" name="Groupe 591"/>
            <p:cNvGrpSpPr>
              <a:grpSpLocks/>
            </p:cNvGrpSpPr>
            <p:nvPr/>
          </p:nvGrpSpPr>
          <p:grpSpPr bwMode="auto">
            <a:xfrm>
              <a:off x="8399259" y="3961427"/>
              <a:ext cx="816211" cy="1835171"/>
              <a:chOff x="3478887" y="2980253"/>
              <a:chExt cx="1037145" cy="2332323"/>
            </a:xfrm>
          </p:grpSpPr>
          <p:sp>
            <p:nvSpPr>
              <p:cNvPr id="163" name="Rectangle 162"/>
              <p:cNvSpPr/>
              <p:nvPr/>
            </p:nvSpPr>
            <p:spPr bwMode="auto">
              <a:xfrm flipH="1">
                <a:off x="3529609" y="3480487"/>
                <a:ext cx="986423" cy="1831502"/>
              </a:xfrm>
              <a:prstGeom prst="rect">
                <a:avLst/>
              </a:prstGeom>
              <a:noFill/>
              <a:ln w="317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164" name="ZoneTexte 163"/>
              <p:cNvSpPr txBox="1"/>
              <p:nvPr/>
            </p:nvSpPr>
            <p:spPr bwMode="auto">
              <a:xfrm flipH="1">
                <a:off x="3478887" y="3605283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165" name="ZoneTexte 164"/>
              <p:cNvSpPr txBox="1"/>
              <p:nvPr/>
            </p:nvSpPr>
            <p:spPr bwMode="auto">
              <a:xfrm flipH="1">
                <a:off x="3478887" y="3808607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166" name="ZoneTexte 165"/>
              <p:cNvSpPr txBox="1"/>
              <p:nvPr/>
            </p:nvSpPr>
            <p:spPr bwMode="auto">
              <a:xfrm flipH="1">
                <a:off x="3478887" y="4003814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167" name="ZoneTexte 166"/>
              <p:cNvSpPr txBox="1"/>
              <p:nvPr/>
            </p:nvSpPr>
            <p:spPr bwMode="auto">
              <a:xfrm flipH="1">
                <a:off x="3478887" y="4215682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168" name="ZoneTexte 167"/>
              <p:cNvSpPr txBox="1"/>
              <p:nvPr/>
            </p:nvSpPr>
            <p:spPr bwMode="auto">
              <a:xfrm flipH="1">
                <a:off x="3478887" y="4410889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169" name="ZoneTexte 168"/>
              <p:cNvSpPr txBox="1"/>
              <p:nvPr/>
            </p:nvSpPr>
            <p:spPr bwMode="auto">
              <a:xfrm flipH="1">
                <a:off x="3478887" y="4614215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sp>
            <p:nvSpPr>
              <p:cNvPr id="170" name="ZoneTexte 169"/>
              <p:cNvSpPr txBox="1"/>
              <p:nvPr/>
            </p:nvSpPr>
            <p:spPr bwMode="auto">
              <a:xfrm flipH="1">
                <a:off x="3478887" y="4809420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  <p:grpSp>
            <p:nvGrpSpPr>
              <p:cNvPr id="4" name="Groupe 62"/>
              <p:cNvGrpSpPr>
                <a:grpSpLocks noChangeAspect="1"/>
              </p:cNvGrpSpPr>
              <p:nvPr/>
            </p:nvGrpSpPr>
            <p:grpSpPr bwMode="auto">
              <a:xfrm>
                <a:off x="3816439" y="3811115"/>
                <a:ext cx="557904" cy="1112414"/>
                <a:chOff x="7783717" y="4500570"/>
                <a:chExt cx="670193" cy="1336056"/>
              </a:xfrm>
              <a:solidFill>
                <a:schemeClr val="accent1"/>
              </a:solidFill>
            </p:grpSpPr>
            <p:sp>
              <p:nvSpPr>
                <p:cNvPr id="181" name="Rectangle 180"/>
                <p:cNvSpPr/>
                <p:nvPr/>
              </p:nvSpPr>
              <p:spPr bwMode="auto">
                <a:xfrm>
                  <a:off x="7858148" y="5132879"/>
                  <a:ext cx="500066" cy="71438"/>
                </a:xfrm>
                <a:prstGeom prst="rect">
                  <a:avLst/>
                </a:prstGeom>
                <a:solidFill>
                  <a:srgbClr val="FF0000"/>
                </a:solidFill>
                <a:ln w="57150">
                  <a:headEnd type="none" w="med" len="med"/>
                  <a:tailEnd type="none" w="med" len="med"/>
                </a:ln>
              </p:spPr>
              <p:style>
                <a:lnRef idx="0">
                  <a:schemeClr val="accent6"/>
                </a:lnRef>
                <a:fillRef idx="1003">
                  <a:schemeClr val="dk1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5" name="Groupe 64"/>
                <p:cNvGrpSpPr/>
                <p:nvPr/>
              </p:nvGrpSpPr>
              <p:grpSpPr>
                <a:xfrm>
                  <a:off x="7783717" y="4500570"/>
                  <a:ext cx="667200" cy="603403"/>
                  <a:chOff x="7783717" y="4500570"/>
                  <a:chExt cx="667200" cy="603403"/>
                </a:xfrm>
                <a:grpFill/>
              </p:grpSpPr>
              <p:sp>
                <p:nvSpPr>
                  <p:cNvPr id="188" name="Rectangle 187"/>
                  <p:cNvSpPr/>
                  <p:nvPr/>
                </p:nvSpPr>
                <p:spPr bwMode="auto">
                  <a:xfrm>
                    <a:off x="7858148" y="4500570"/>
                    <a:ext cx="500066" cy="71438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40" name="Groupe 71"/>
                  <p:cNvGrpSpPr/>
                  <p:nvPr/>
                </p:nvGrpSpPr>
                <p:grpSpPr>
                  <a:xfrm>
                    <a:off x="7783717" y="4600914"/>
                    <a:ext cx="667200" cy="503059"/>
                    <a:chOff x="7783717" y="4600914"/>
                    <a:chExt cx="667200" cy="503059"/>
                  </a:xfrm>
                  <a:grpFill/>
                </p:grpSpPr>
                <p:sp>
                  <p:nvSpPr>
                    <p:cNvPr id="190" name="Rectangle 189"/>
                    <p:cNvSpPr/>
                    <p:nvPr/>
                  </p:nvSpPr>
                  <p:spPr bwMode="auto">
                    <a:xfrm rot="5400000">
                      <a:off x="7569403" y="4818221"/>
                      <a:ext cx="500066" cy="71438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91" name="Rectangle 190"/>
                    <p:cNvSpPr/>
                    <p:nvPr/>
                  </p:nvSpPr>
                  <p:spPr bwMode="auto">
                    <a:xfrm rot="5400000">
                      <a:off x="8165165" y="4815228"/>
                      <a:ext cx="500066" cy="7143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2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41" name="Groupe 65"/>
                <p:cNvGrpSpPr/>
                <p:nvPr/>
              </p:nvGrpSpPr>
              <p:grpSpPr>
                <a:xfrm rot="10800000">
                  <a:off x="7786710" y="5233223"/>
                  <a:ext cx="667200" cy="603403"/>
                  <a:chOff x="7783717" y="4500570"/>
                  <a:chExt cx="667200" cy="603403"/>
                </a:xfrm>
                <a:grpFill/>
              </p:grpSpPr>
              <p:sp>
                <p:nvSpPr>
                  <p:cNvPr id="184" name="Rectangle 183"/>
                  <p:cNvSpPr/>
                  <p:nvPr/>
                </p:nvSpPr>
                <p:spPr bwMode="auto">
                  <a:xfrm>
                    <a:off x="7858148" y="4500570"/>
                    <a:ext cx="500066" cy="71438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43" name="Groupe 67"/>
                  <p:cNvGrpSpPr/>
                  <p:nvPr/>
                </p:nvGrpSpPr>
                <p:grpSpPr>
                  <a:xfrm>
                    <a:off x="7783717" y="4600914"/>
                    <a:ext cx="667200" cy="503059"/>
                    <a:chOff x="7783717" y="4600914"/>
                    <a:chExt cx="667200" cy="503059"/>
                  </a:xfrm>
                  <a:grpFill/>
                </p:grpSpPr>
                <p:sp>
                  <p:nvSpPr>
                    <p:cNvPr id="186" name="Rectangle 185"/>
                    <p:cNvSpPr/>
                    <p:nvPr/>
                  </p:nvSpPr>
                  <p:spPr bwMode="auto">
                    <a:xfrm rot="5400000">
                      <a:off x="7569403" y="4818221"/>
                      <a:ext cx="500066" cy="7143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7" name="Rectangle 186"/>
                    <p:cNvSpPr/>
                    <p:nvPr/>
                  </p:nvSpPr>
                  <p:spPr bwMode="auto">
                    <a:xfrm rot="5400000">
                      <a:off x="8165165" y="4815228"/>
                      <a:ext cx="500066" cy="71438"/>
                    </a:xfrm>
                    <a:prstGeom prst="rect">
                      <a:avLst/>
                    </a:prstGeom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2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172" name="ZoneTexte 171"/>
              <p:cNvSpPr txBox="1"/>
              <p:nvPr/>
            </p:nvSpPr>
            <p:spPr bwMode="auto">
              <a:xfrm flipH="1">
                <a:off x="3880642" y="3536742"/>
                <a:ext cx="254328" cy="347028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173" name="ZoneTexte 172"/>
              <p:cNvSpPr txBox="1"/>
              <p:nvPr/>
            </p:nvSpPr>
            <p:spPr bwMode="auto">
              <a:xfrm flipH="1">
                <a:off x="4086654" y="3890629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174" name="ZoneTexte 173"/>
              <p:cNvSpPr txBox="1"/>
              <p:nvPr/>
            </p:nvSpPr>
            <p:spPr bwMode="auto">
              <a:xfrm flipH="1">
                <a:off x="4079774" y="4410965"/>
                <a:ext cx="254328" cy="347028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175" name="ZoneTexte 174"/>
              <p:cNvSpPr txBox="1"/>
              <p:nvPr/>
            </p:nvSpPr>
            <p:spPr bwMode="auto">
              <a:xfrm flipH="1">
                <a:off x="3894811" y="4595423"/>
                <a:ext cx="254328" cy="347028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176" name="ZoneTexte 175"/>
              <p:cNvSpPr txBox="1"/>
              <p:nvPr/>
            </p:nvSpPr>
            <p:spPr bwMode="auto">
              <a:xfrm flipH="1">
                <a:off x="3796266" y="4408715"/>
                <a:ext cx="254328" cy="347028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177" name="ZoneTexte 176"/>
              <p:cNvSpPr txBox="1"/>
              <p:nvPr/>
            </p:nvSpPr>
            <p:spPr bwMode="auto">
              <a:xfrm flipH="1">
                <a:off x="3796266" y="3911960"/>
                <a:ext cx="254328" cy="347028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sp>
            <p:nvSpPr>
              <p:cNvPr id="178" name="ZoneTexte 177"/>
              <p:cNvSpPr txBox="1"/>
              <p:nvPr/>
            </p:nvSpPr>
            <p:spPr bwMode="auto">
              <a:xfrm flipH="1">
                <a:off x="3944264" y="4033045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  <p:sp>
            <p:nvSpPr>
              <p:cNvPr id="179" name="ZoneTexte 178"/>
              <p:cNvSpPr txBox="1"/>
              <p:nvPr/>
            </p:nvSpPr>
            <p:spPr bwMode="auto">
              <a:xfrm>
                <a:off x="3659484" y="2980253"/>
                <a:ext cx="854340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cxnSp>
            <p:nvCxnSpPr>
              <p:cNvPr id="180" name="Connecteur droit 179"/>
              <p:cNvCxnSpPr/>
              <p:nvPr/>
            </p:nvCxnSpPr>
            <p:spPr bwMode="auto">
              <a:xfrm rot="5400000">
                <a:off x="3863469" y="3364506"/>
                <a:ext cx="215826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37" name="Connecteur droit 136"/>
            <p:cNvCxnSpPr/>
            <p:nvPr/>
          </p:nvCxnSpPr>
          <p:spPr bwMode="auto">
            <a:xfrm>
              <a:off x="4913314" y="4858149"/>
              <a:ext cx="2195528" cy="0"/>
            </a:xfrm>
            <a:prstGeom prst="line">
              <a:avLst/>
            </a:prstGeom>
            <a:ln>
              <a:headEnd type="oval" w="sm" len="sm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Connecteur droit 137"/>
            <p:cNvCxnSpPr/>
            <p:nvPr/>
          </p:nvCxnSpPr>
          <p:spPr bwMode="auto">
            <a:xfrm>
              <a:off x="4702175" y="5126372"/>
              <a:ext cx="2411430" cy="0"/>
            </a:xfrm>
            <a:prstGeom prst="line">
              <a:avLst/>
            </a:prstGeom>
            <a:ln>
              <a:headEnd type="oval" w="sm" len="sm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9" name="Connecteur droit 138"/>
            <p:cNvCxnSpPr/>
            <p:nvPr/>
          </p:nvCxnSpPr>
          <p:spPr bwMode="auto">
            <a:xfrm>
              <a:off x="4448173" y="5393008"/>
              <a:ext cx="2663844" cy="0"/>
            </a:xfrm>
            <a:prstGeom prst="line">
              <a:avLst/>
            </a:prstGeom>
            <a:ln>
              <a:headEnd type="oval" w="sm" len="sm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Connecteur droit 139"/>
            <p:cNvCxnSpPr/>
            <p:nvPr/>
          </p:nvCxnSpPr>
          <p:spPr bwMode="auto">
            <a:xfrm>
              <a:off x="4214809" y="5640598"/>
              <a:ext cx="2879746" cy="1588"/>
            </a:xfrm>
            <a:prstGeom prst="line">
              <a:avLst/>
            </a:prstGeom>
            <a:ln>
              <a:headEnd type="oval" w="sm" len="sm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1" name="Rectangle 140"/>
            <p:cNvSpPr/>
            <p:nvPr/>
          </p:nvSpPr>
          <p:spPr bwMode="auto">
            <a:xfrm flipH="1">
              <a:off x="7105667" y="4355032"/>
              <a:ext cx="773119" cy="1441104"/>
            </a:xfrm>
            <a:prstGeom prst="rect">
              <a:avLst/>
            </a:prstGeom>
            <a:noFill/>
            <a:ln w="317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grpSp>
          <p:nvGrpSpPr>
            <p:cNvPr id="45" name="Groupe 17"/>
            <p:cNvGrpSpPr>
              <a:grpSpLocks/>
            </p:cNvGrpSpPr>
            <p:nvPr/>
          </p:nvGrpSpPr>
          <p:grpSpPr bwMode="auto">
            <a:xfrm flipH="1">
              <a:off x="7668589" y="4491839"/>
              <a:ext cx="200155" cy="1220518"/>
              <a:chOff x="2153788" y="4190283"/>
              <a:chExt cx="288002" cy="1891577"/>
            </a:xfrm>
          </p:grpSpPr>
          <p:sp>
            <p:nvSpPr>
              <p:cNvPr id="156" name="ZoneTexte 155"/>
              <p:cNvSpPr txBox="1"/>
              <p:nvPr/>
            </p:nvSpPr>
            <p:spPr>
              <a:xfrm>
                <a:off x="2153788" y="4190283"/>
                <a:ext cx="287997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157" name="ZoneTexte 156"/>
              <p:cNvSpPr txBox="1"/>
              <p:nvPr/>
            </p:nvSpPr>
            <p:spPr>
              <a:xfrm>
                <a:off x="2153789" y="4438230"/>
                <a:ext cx="287998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158" name="ZoneTexte 157"/>
              <p:cNvSpPr txBox="1"/>
              <p:nvPr/>
            </p:nvSpPr>
            <p:spPr>
              <a:xfrm>
                <a:off x="2153789" y="4676273"/>
                <a:ext cx="288000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159" name="ZoneTexte 158"/>
              <p:cNvSpPr txBox="1"/>
              <p:nvPr/>
            </p:nvSpPr>
            <p:spPr>
              <a:xfrm>
                <a:off x="2153791" y="4934641"/>
                <a:ext cx="287998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160" name="ZoneTexte 159"/>
              <p:cNvSpPr txBox="1"/>
              <p:nvPr/>
            </p:nvSpPr>
            <p:spPr>
              <a:xfrm>
                <a:off x="2153792" y="5172685"/>
                <a:ext cx="287998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161" name="ZoneTexte 160"/>
              <p:cNvSpPr txBox="1"/>
              <p:nvPr/>
            </p:nvSpPr>
            <p:spPr>
              <a:xfrm>
                <a:off x="2153789" y="5420632"/>
                <a:ext cx="287998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sp>
            <p:nvSpPr>
              <p:cNvPr id="162" name="ZoneTexte 161"/>
              <p:cNvSpPr txBox="1"/>
              <p:nvPr/>
            </p:nvSpPr>
            <p:spPr>
              <a:xfrm>
                <a:off x="2153789" y="5658677"/>
                <a:ext cx="287998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</p:grpSp>
        <p:sp>
          <p:nvSpPr>
            <p:cNvPr id="149" name="Ellipse 148"/>
            <p:cNvSpPr>
              <a:spLocks noChangeAspect="1"/>
            </p:cNvSpPr>
            <p:nvPr/>
          </p:nvSpPr>
          <p:spPr bwMode="auto">
            <a:xfrm flipH="1">
              <a:off x="7889897" y="4572468"/>
              <a:ext cx="57150" cy="58723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0" name="Ellipse 149"/>
            <p:cNvSpPr>
              <a:spLocks noChangeAspect="1"/>
            </p:cNvSpPr>
            <p:nvPr/>
          </p:nvSpPr>
          <p:spPr bwMode="auto">
            <a:xfrm flipH="1">
              <a:off x="7891485" y="4728006"/>
              <a:ext cx="61912" cy="57136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1" name="Ellipse 150"/>
            <p:cNvSpPr>
              <a:spLocks noChangeAspect="1"/>
            </p:cNvSpPr>
            <p:nvPr/>
          </p:nvSpPr>
          <p:spPr bwMode="auto">
            <a:xfrm flipH="1">
              <a:off x="7893072" y="4905763"/>
              <a:ext cx="60325" cy="52374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2" name="Ellipse 151"/>
            <p:cNvSpPr>
              <a:spLocks noChangeAspect="1"/>
            </p:cNvSpPr>
            <p:nvPr/>
          </p:nvSpPr>
          <p:spPr bwMode="auto">
            <a:xfrm flipH="1">
              <a:off x="7889897" y="5061301"/>
              <a:ext cx="61913" cy="53962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3" name="Ellipse 152"/>
            <p:cNvSpPr>
              <a:spLocks noChangeAspect="1"/>
            </p:cNvSpPr>
            <p:nvPr/>
          </p:nvSpPr>
          <p:spPr bwMode="auto">
            <a:xfrm flipH="1">
              <a:off x="7893072" y="5212076"/>
              <a:ext cx="60325" cy="53962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4" name="Ellipse 153"/>
            <p:cNvSpPr>
              <a:spLocks noChangeAspect="1"/>
            </p:cNvSpPr>
            <p:nvPr/>
          </p:nvSpPr>
          <p:spPr bwMode="auto">
            <a:xfrm flipH="1">
              <a:off x="7889897" y="5383485"/>
              <a:ext cx="57150" cy="55550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5" name="Ellipse 154"/>
            <p:cNvSpPr>
              <a:spLocks noChangeAspect="1"/>
            </p:cNvSpPr>
            <p:nvPr/>
          </p:nvSpPr>
          <p:spPr bwMode="auto">
            <a:xfrm flipH="1">
              <a:off x="7891485" y="5532674"/>
              <a:ext cx="58737" cy="55550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43" name="ZoneTexte 142"/>
            <p:cNvSpPr txBox="1"/>
            <p:nvPr/>
          </p:nvSpPr>
          <p:spPr bwMode="auto">
            <a:xfrm>
              <a:off x="7060880" y="4735293"/>
              <a:ext cx="450978" cy="44973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B0</a:t>
              </a:r>
            </a:p>
          </p:txBody>
        </p:sp>
        <p:sp>
          <p:nvSpPr>
            <p:cNvPr id="144" name="ZoneTexte 143"/>
            <p:cNvSpPr txBox="1"/>
            <p:nvPr/>
          </p:nvSpPr>
          <p:spPr bwMode="auto">
            <a:xfrm>
              <a:off x="7059713" y="5000598"/>
              <a:ext cx="450978" cy="44973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B1</a:t>
              </a:r>
            </a:p>
          </p:txBody>
        </p:sp>
        <p:sp>
          <p:nvSpPr>
            <p:cNvPr id="145" name="ZoneTexte 144"/>
            <p:cNvSpPr txBox="1"/>
            <p:nvPr/>
          </p:nvSpPr>
          <p:spPr bwMode="auto">
            <a:xfrm>
              <a:off x="7065117" y="5237476"/>
              <a:ext cx="450978" cy="44973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B2</a:t>
              </a:r>
            </a:p>
          </p:txBody>
        </p:sp>
        <p:sp>
          <p:nvSpPr>
            <p:cNvPr id="146" name="ZoneTexte 145"/>
            <p:cNvSpPr txBox="1"/>
            <p:nvPr/>
          </p:nvSpPr>
          <p:spPr bwMode="auto">
            <a:xfrm>
              <a:off x="7059713" y="5508284"/>
              <a:ext cx="450978" cy="44973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B3</a:t>
              </a:r>
            </a:p>
          </p:txBody>
        </p:sp>
        <p:cxnSp>
          <p:nvCxnSpPr>
            <p:cNvPr id="147" name="Connecteur droit 146"/>
            <p:cNvCxnSpPr/>
            <p:nvPr/>
          </p:nvCxnSpPr>
          <p:spPr bwMode="auto">
            <a:xfrm rot="5400000">
              <a:off x="7413666" y="4262979"/>
              <a:ext cx="169821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6" name="Groupe 481"/>
          <p:cNvGrpSpPr>
            <a:grpSpLocks/>
          </p:cNvGrpSpPr>
          <p:nvPr/>
        </p:nvGrpSpPr>
        <p:grpSpPr bwMode="auto">
          <a:xfrm rot="-5400000">
            <a:off x="2252663" y="533400"/>
            <a:ext cx="2609850" cy="1971675"/>
            <a:chOff x="5398214" y="215881"/>
            <a:chExt cx="3316904" cy="2504934"/>
          </a:xfrm>
        </p:grpSpPr>
        <p:grpSp>
          <p:nvGrpSpPr>
            <p:cNvPr id="47" name="Groupe 236"/>
            <p:cNvGrpSpPr>
              <a:grpSpLocks/>
            </p:cNvGrpSpPr>
            <p:nvPr/>
          </p:nvGrpSpPr>
          <p:grpSpPr bwMode="auto">
            <a:xfrm>
              <a:off x="6840784" y="1169901"/>
              <a:ext cx="861506" cy="108910"/>
              <a:chOff x="6642898" y="4478602"/>
              <a:chExt cx="864447" cy="109272"/>
            </a:xfrm>
          </p:grpSpPr>
          <p:cxnSp>
            <p:nvCxnSpPr>
              <p:cNvPr id="312" name="Connecteur droit 311"/>
              <p:cNvCxnSpPr/>
              <p:nvPr/>
            </p:nvCxnSpPr>
            <p:spPr bwMode="auto">
              <a:xfrm>
                <a:off x="6646948" y="4535215"/>
                <a:ext cx="864448" cy="2023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3" name="Rectangle 239"/>
              <p:cNvSpPr/>
              <p:nvPr/>
            </p:nvSpPr>
            <p:spPr bwMode="auto">
              <a:xfrm rot="5400000">
                <a:off x="7074135" y="4371233"/>
                <a:ext cx="109272" cy="323915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3" name="Groupe 239"/>
            <p:cNvGrpSpPr>
              <a:grpSpLocks/>
            </p:cNvGrpSpPr>
            <p:nvPr/>
          </p:nvGrpSpPr>
          <p:grpSpPr bwMode="auto">
            <a:xfrm>
              <a:off x="6857605" y="1383935"/>
              <a:ext cx="861366" cy="107378"/>
              <a:chOff x="6644045" y="4466232"/>
              <a:chExt cx="864307" cy="107735"/>
            </a:xfrm>
          </p:grpSpPr>
          <p:cxnSp>
            <p:nvCxnSpPr>
              <p:cNvPr id="310" name="Connecteur droit 236"/>
              <p:cNvCxnSpPr/>
              <p:nvPr/>
            </p:nvCxnSpPr>
            <p:spPr bwMode="auto">
              <a:xfrm>
                <a:off x="6647412" y="4524619"/>
                <a:ext cx="864449" cy="2024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1" name="Rectangle 237"/>
              <p:cNvSpPr/>
              <p:nvPr/>
            </p:nvSpPr>
            <p:spPr bwMode="auto">
              <a:xfrm rot="5400000">
                <a:off x="7064477" y="4356591"/>
                <a:ext cx="107248" cy="325939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9" name="Groupe 242"/>
            <p:cNvGrpSpPr>
              <a:grpSpLocks/>
            </p:cNvGrpSpPr>
            <p:nvPr/>
          </p:nvGrpSpPr>
          <p:grpSpPr bwMode="auto">
            <a:xfrm>
              <a:off x="6848857" y="1593343"/>
              <a:ext cx="861507" cy="106894"/>
              <a:chOff x="6643131" y="4467759"/>
              <a:chExt cx="864448" cy="106894"/>
            </a:xfrm>
          </p:grpSpPr>
          <p:cxnSp>
            <p:nvCxnSpPr>
              <p:cNvPr id="308" name="Connecteur droit 234"/>
              <p:cNvCxnSpPr/>
              <p:nvPr/>
            </p:nvCxnSpPr>
            <p:spPr bwMode="auto">
              <a:xfrm>
                <a:off x="6647177" y="4516213"/>
                <a:ext cx="86444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9" name="Rectangle 235"/>
              <p:cNvSpPr/>
              <p:nvPr/>
            </p:nvSpPr>
            <p:spPr bwMode="auto">
              <a:xfrm rot="5400000">
                <a:off x="7074542" y="4360310"/>
                <a:ext cx="106893" cy="321890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4" name="Groupe 245"/>
            <p:cNvGrpSpPr>
              <a:grpSpLocks/>
            </p:cNvGrpSpPr>
            <p:nvPr/>
          </p:nvGrpSpPr>
          <p:grpSpPr bwMode="auto">
            <a:xfrm>
              <a:off x="6848856" y="1789026"/>
              <a:ext cx="861507" cy="108911"/>
              <a:chOff x="6643130" y="4465900"/>
              <a:chExt cx="864448" cy="108911"/>
            </a:xfrm>
          </p:grpSpPr>
          <p:cxnSp>
            <p:nvCxnSpPr>
              <p:cNvPr id="306" name="Connecteur droit 232"/>
              <p:cNvCxnSpPr/>
              <p:nvPr/>
            </p:nvCxnSpPr>
            <p:spPr bwMode="auto">
              <a:xfrm>
                <a:off x="6647178" y="4508256"/>
                <a:ext cx="86444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7" name="Rectangle 233"/>
              <p:cNvSpPr/>
              <p:nvPr/>
            </p:nvSpPr>
            <p:spPr bwMode="auto">
              <a:xfrm rot="5400000">
                <a:off x="7073534" y="4359411"/>
                <a:ext cx="108910" cy="321890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5" name="Groupe 248"/>
            <p:cNvGrpSpPr>
              <a:grpSpLocks/>
            </p:cNvGrpSpPr>
            <p:nvPr/>
          </p:nvGrpSpPr>
          <p:grpSpPr bwMode="auto">
            <a:xfrm>
              <a:off x="6840756" y="1967206"/>
              <a:ext cx="861366" cy="107377"/>
              <a:chOff x="6642874" y="4465804"/>
              <a:chExt cx="864307" cy="107734"/>
            </a:xfrm>
          </p:grpSpPr>
          <p:cxnSp>
            <p:nvCxnSpPr>
              <p:cNvPr id="304" name="Connecteur droit 303"/>
              <p:cNvCxnSpPr/>
              <p:nvPr/>
            </p:nvCxnSpPr>
            <p:spPr bwMode="auto">
              <a:xfrm>
                <a:off x="6646952" y="4523791"/>
                <a:ext cx="864449" cy="2023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5" name="Rectangle 231"/>
              <p:cNvSpPr/>
              <p:nvPr/>
            </p:nvSpPr>
            <p:spPr bwMode="auto">
              <a:xfrm rot="5400000">
                <a:off x="7074140" y="4357785"/>
                <a:ext cx="109273" cy="323915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4" name="Groupe 251"/>
            <p:cNvGrpSpPr>
              <a:grpSpLocks/>
            </p:cNvGrpSpPr>
            <p:nvPr/>
          </p:nvGrpSpPr>
          <p:grpSpPr bwMode="auto">
            <a:xfrm>
              <a:off x="6856930" y="2160128"/>
              <a:ext cx="861508" cy="109767"/>
              <a:chOff x="6643364" y="4472011"/>
              <a:chExt cx="864449" cy="110132"/>
            </a:xfrm>
          </p:grpSpPr>
          <p:cxnSp>
            <p:nvCxnSpPr>
              <p:cNvPr id="302" name="Connecteur droit 301"/>
              <p:cNvCxnSpPr/>
              <p:nvPr/>
            </p:nvCxnSpPr>
            <p:spPr bwMode="auto">
              <a:xfrm>
                <a:off x="6647408" y="4530696"/>
                <a:ext cx="864448" cy="2023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3" name="Rectangle 302"/>
              <p:cNvSpPr/>
              <p:nvPr/>
            </p:nvSpPr>
            <p:spPr bwMode="auto">
              <a:xfrm rot="5400000">
                <a:off x="7063460" y="4363678"/>
                <a:ext cx="109273" cy="325939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5" name="Groupe 235"/>
            <p:cNvGrpSpPr>
              <a:grpSpLocks/>
            </p:cNvGrpSpPr>
            <p:nvPr/>
          </p:nvGrpSpPr>
          <p:grpSpPr bwMode="auto">
            <a:xfrm>
              <a:off x="6849180" y="964910"/>
              <a:ext cx="861366" cy="107377"/>
              <a:chOff x="6643459" y="4466656"/>
              <a:chExt cx="864307" cy="107734"/>
            </a:xfrm>
          </p:grpSpPr>
          <p:cxnSp>
            <p:nvCxnSpPr>
              <p:cNvPr id="300" name="Connecteur droit 299"/>
              <p:cNvCxnSpPr/>
              <p:nvPr/>
            </p:nvCxnSpPr>
            <p:spPr bwMode="auto">
              <a:xfrm>
                <a:off x="6647183" y="4526585"/>
                <a:ext cx="864449" cy="2023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1" name="Rectangle 145"/>
              <p:cNvSpPr/>
              <p:nvPr/>
            </p:nvSpPr>
            <p:spPr bwMode="auto">
              <a:xfrm rot="5400000">
                <a:off x="7073357" y="4359569"/>
                <a:ext cx="109273" cy="321890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1" name="Rectangle 71"/>
            <p:cNvSpPr/>
            <p:nvPr/>
          </p:nvSpPr>
          <p:spPr bwMode="auto">
            <a:xfrm flipH="1">
              <a:off x="7712379" y="714044"/>
              <a:ext cx="988615" cy="1831304"/>
            </a:xfrm>
            <a:prstGeom prst="rect">
              <a:avLst/>
            </a:prstGeom>
            <a:noFill/>
            <a:ln w="317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grpSp>
          <p:nvGrpSpPr>
            <p:cNvPr id="96" name="Groupe 17"/>
            <p:cNvGrpSpPr>
              <a:grpSpLocks/>
            </p:cNvGrpSpPr>
            <p:nvPr/>
          </p:nvGrpSpPr>
          <p:grpSpPr bwMode="auto">
            <a:xfrm flipH="1">
              <a:off x="7665552" y="840905"/>
              <a:ext cx="268498" cy="1551163"/>
              <a:chOff x="2127062" y="4214820"/>
              <a:chExt cx="304046" cy="1891579"/>
            </a:xfrm>
          </p:grpSpPr>
          <p:sp>
            <p:nvSpPr>
              <p:cNvPr id="293" name="ZoneTexte 292"/>
              <p:cNvSpPr txBox="1"/>
              <p:nvPr/>
            </p:nvSpPr>
            <p:spPr>
              <a:xfrm>
                <a:off x="2143108" y="4214820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294" name="ZoneTexte 293"/>
              <p:cNvSpPr txBox="1"/>
              <p:nvPr/>
            </p:nvSpPr>
            <p:spPr>
              <a:xfrm>
                <a:off x="2143108" y="4462766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295" name="ZoneTexte 139"/>
              <p:cNvSpPr txBox="1"/>
              <p:nvPr/>
            </p:nvSpPr>
            <p:spPr>
              <a:xfrm>
                <a:off x="2143108" y="4700813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296" name="ZoneTexte 295"/>
              <p:cNvSpPr txBox="1"/>
              <p:nvPr/>
            </p:nvSpPr>
            <p:spPr>
              <a:xfrm>
                <a:off x="2143108" y="4959177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297" name="ZoneTexte 296"/>
              <p:cNvSpPr txBox="1"/>
              <p:nvPr/>
            </p:nvSpPr>
            <p:spPr>
              <a:xfrm>
                <a:off x="2143108" y="5197223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298" name="ZoneTexte 297"/>
              <p:cNvSpPr txBox="1"/>
              <p:nvPr/>
            </p:nvSpPr>
            <p:spPr>
              <a:xfrm>
                <a:off x="2127062" y="5445166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sp>
            <p:nvSpPr>
              <p:cNvPr id="299" name="ZoneTexte 298"/>
              <p:cNvSpPr txBox="1"/>
              <p:nvPr/>
            </p:nvSpPr>
            <p:spPr>
              <a:xfrm>
                <a:off x="2143108" y="5683215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</p:grpSp>
        <p:grpSp>
          <p:nvGrpSpPr>
            <p:cNvPr id="98" name="Groupe 62"/>
            <p:cNvGrpSpPr>
              <a:grpSpLocks noChangeAspect="1"/>
            </p:cNvGrpSpPr>
            <p:nvPr/>
          </p:nvGrpSpPr>
          <p:grpSpPr bwMode="auto">
            <a:xfrm>
              <a:off x="8003105" y="1026624"/>
              <a:ext cx="557904" cy="1112414"/>
              <a:chOff x="7783717" y="4500570"/>
              <a:chExt cx="670193" cy="1336056"/>
            </a:xfrm>
            <a:solidFill>
              <a:schemeClr val="accent1"/>
            </a:solidFill>
          </p:grpSpPr>
          <p:sp>
            <p:nvSpPr>
              <p:cNvPr id="282" name="Rectangle 281"/>
              <p:cNvSpPr/>
              <p:nvPr/>
            </p:nvSpPr>
            <p:spPr bwMode="auto">
              <a:xfrm>
                <a:off x="7858148" y="5132879"/>
                <a:ext cx="500066" cy="71438"/>
              </a:xfrm>
              <a:prstGeom prst="rect">
                <a:avLst/>
              </a:prstGeom>
              <a:solidFill>
                <a:srgbClr val="FF0000"/>
              </a:solidFill>
              <a:ln w="57150">
                <a:headEnd type="none" w="med" len="med"/>
                <a:tailEnd type="none" w="med" len="med"/>
              </a:ln>
            </p:spPr>
            <p:style>
              <a:lnRef idx="0">
                <a:schemeClr val="accent6"/>
              </a:lnRef>
              <a:fillRef idx="1003">
                <a:schemeClr val="dk1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02" name="Groupe 64"/>
              <p:cNvGrpSpPr/>
              <p:nvPr/>
            </p:nvGrpSpPr>
            <p:grpSpPr>
              <a:xfrm>
                <a:off x="7783717" y="4500570"/>
                <a:ext cx="667200" cy="603403"/>
                <a:chOff x="7783717" y="4500570"/>
                <a:chExt cx="667200" cy="603403"/>
              </a:xfrm>
              <a:grpFill/>
            </p:grpSpPr>
            <p:sp>
              <p:nvSpPr>
                <p:cNvPr id="289" name="Rectangle 133"/>
                <p:cNvSpPr/>
                <p:nvPr/>
              </p:nvSpPr>
              <p:spPr bwMode="auto">
                <a:xfrm>
                  <a:off x="7858148" y="4500570"/>
                  <a:ext cx="500066" cy="71438"/>
                </a:xfrm>
                <a:prstGeom prst="rect">
                  <a:avLst/>
                </a:prstGeom>
                <a:solidFill>
                  <a:srgbClr val="FF0000"/>
                </a:solidFill>
                <a:ln>
                  <a:headEnd type="none" w="med" len="med"/>
                  <a:tailEnd type="none" w="med" len="med"/>
                </a:ln>
              </p:spPr>
              <p:style>
                <a:lnRef idx="0">
                  <a:schemeClr val="accent6"/>
                </a:lnRef>
                <a:fillRef idx="1003">
                  <a:schemeClr val="dk1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35" name="Groupe 71"/>
                <p:cNvGrpSpPr/>
                <p:nvPr/>
              </p:nvGrpSpPr>
              <p:grpSpPr>
                <a:xfrm>
                  <a:off x="7783717" y="4600914"/>
                  <a:ext cx="667200" cy="503059"/>
                  <a:chOff x="7783717" y="4600914"/>
                  <a:chExt cx="667200" cy="503059"/>
                </a:xfrm>
                <a:grpFill/>
              </p:grpSpPr>
              <p:sp>
                <p:nvSpPr>
                  <p:cNvPr id="291" name="Rectangle 290"/>
                  <p:cNvSpPr/>
                  <p:nvPr/>
                </p:nvSpPr>
                <p:spPr bwMode="auto">
                  <a:xfrm rot="5400000">
                    <a:off x="7569403" y="4818221"/>
                    <a:ext cx="500066" cy="71438"/>
                  </a:xfrm>
                  <a:prstGeom prst="rect">
                    <a:avLst/>
                  </a:prstGeom>
                  <a:solidFill>
                    <a:srgbClr val="FF0000"/>
                  </a:solidFill>
                  <a:ln w="57150"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92" name="Rectangle 291"/>
                  <p:cNvSpPr/>
                  <p:nvPr/>
                </p:nvSpPr>
                <p:spPr bwMode="auto">
                  <a:xfrm rot="5400000">
                    <a:off x="8165165" y="4815228"/>
                    <a:ext cx="500066" cy="71438"/>
                  </a:xfrm>
                  <a:prstGeom prst="rect">
                    <a:avLst/>
                  </a:prstGeom>
                  <a:solidFill>
                    <a:srgbClr val="FF0000"/>
                  </a:solidFill>
                  <a:ln w="57150"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2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6" name="Groupe 65"/>
              <p:cNvGrpSpPr/>
              <p:nvPr/>
            </p:nvGrpSpPr>
            <p:grpSpPr>
              <a:xfrm rot="10800000">
                <a:off x="7786710" y="5233223"/>
                <a:ext cx="667200" cy="603403"/>
                <a:chOff x="7783717" y="4500570"/>
                <a:chExt cx="667200" cy="603403"/>
              </a:xfrm>
              <a:grpFill/>
            </p:grpSpPr>
            <p:sp>
              <p:nvSpPr>
                <p:cNvPr id="285" name="Rectangle 284"/>
                <p:cNvSpPr/>
                <p:nvPr/>
              </p:nvSpPr>
              <p:spPr bwMode="auto">
                <a:xfrm>
                  <a:off x="7858148" y="4500570"/>
                  <a:ext cx="500066" cy="71438"/>
                </a:xfrm>
                <a:prstGeom prst="rect">
                  <a:avLst/>
                </a:prstGeom>
                <a:solidFill>
                  <a:srgbClr val="FF0000"/>
                </a:solidFill>
                <a:ln>
                  <a:headEnd type="none" w="med" len="med"/>
                  <a:tailEnd type="none" w="med" len="med"/>
                </a:ln>
              </p:spPr>
              <p:style>
                <a:lnRef idx="0">
                  <a:schemeClr val="accent6"/>
                </a:lnRef>
                <a:fillRef idx="1003">
                  <a:schemeClr val="dk1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42" name="Groupe 67"/>
                <p:cNvGrpSpPr/>
                <p:nvPr/>
              </p:nvGrpSpPr>
              <p:grpSpPr>
                <a:xfrm>
                  <a:off x="7783717" y="4600914"/>
                  <a:ext cx="667200" cy="503059"/>
                  <a:chOff x="7783717" y="4600914"/>
                  <a:chExt cx="667200" cy="503059"/>
                </a:xfrm>
                <a:grpFill/>
              </p:grpSpPr>
              <p:sp>
                <p:nvSpPr>
                  <p:cNvPr id="287" name="Rectangle 286"/>
                  <p:cNvSpPr/>
                  <p:nvPr/>
                </p:nvSpPr>
                <p:spPr bwMode="auto">
                  <a:xfrm rot="5400000">
                    <a:off x="7569403" y="4818221"/>
                    <a:ext cx="500066" cy="71438"/>
                  </a:xfrm>
                  <a:prstGeom prst="rect">
                    <a:avLst/>
                  </a:prstGeom>
                  <a:solidFill>
                    <a:srgbClr val="FF0000"/>
                  </a:solidFill>
                  <a:ln w="57150"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88" name="Rectangle 132"/>
                  <p:cNvSpPr/>
                  <p:nvPr/>
                </p:nvSpPr>
                <p:spPr bwMode="auto">
                  <a:xfrm rot="5400000">
                    <a:off x="8165165" y="4815228"/>
                    <a:ext cx="500066" cy="71438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57150"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2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244" name="ZoneTexte 243"/>
            <p:cNvSpPr txBox="1"/>
            <p:nvPr/>
          </p:nvSpPr>
          <p:spPr bwMode="auto">
            <a:xfrm flipH="1">
              <a:off x="8123639" y="778260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45" name="ZoneTexte 244"/>
            <p:cNvSpPr txBox="1"/>
            <p:nvPr/>
          </p:nvSpPr>
          <p:spPr bwMode="auto">
            <a:xfrm flipH="1">
              <a:off x="8273319" y="1141595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46" name="ZoneTexte 245"/>
            <p:cNvSpPr txBox="1"/>
            <p:nvPr/>
          </p:nvSpPr>
          <p:spPr bwMode="auto">
            <a:xfrm flipH="1">
              <a:off x="8280608" y="1661931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247" name="ZoneTexte 246"/>
            <p:cNvSpPr txBox="1"/>
            <p:nvPr/>
          </p:nvSpPr>
          <p:spPr bwMode="auto">
            <a:xfrm flipH="1">
              <a:off x="8152798" y="1846390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248" name="ZoneTexte 247"/>
            <p:cNvSpPr txBox="1"/>
            <p:nvPr/>
          </p:nvSpPr>
          <p:spPr bwMode="auto">
            <a:xfrm flipH="1">
              <a:off x="7997095" y="1652932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249" name="ZoneTexte 248"/>
            <p:cNvSpPr txBox="1"/>
            <p:nvPr/>
          </p:nvSpPr>
          <p:spPr bwMode="auto">
            <a:xfrm flipH="1">
              <a:off x="7997095" y="1156177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50" name="ZoneTexte 249"/>
            <p:cNvSpPr txBox="1"/>
            <p:nvPr/>
          </p:nvSpPr>
          <p:spPr bwMode="auto">
            <a:xfrm flipH="1">
              <a:off x="8130928" y="1284012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g</a:t>
              </a:r>
            </a:p>
          </p:txBody>
        </p:sp>
        <p:sp>
          <p:nvSpPr>
            <p:cNvPr id="251" name="ZoneTexte 250"/>
            <p:cNvSpPr txBox="1"/>
            <p:nvPr/>
          </p:nvSpPr>
          <p:spPr bwMode="auto">
            <a:xfrm rot="5400000">
              <a:off x="5727226" y="1538020"/>
              <a:ext cx="1210104" cy="34708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dirty="0">
                  <a:solidFill>
                    <a:schemeClr val="tx1"/>
                  </a:solidFill>
                </a:rPr>
                <a:t>74LS47</a:t>
              </a:r>
            </a:p>
          </p:txBody>
        </p:sp>
        <p:sp>
          <p:nvSpPr>
            <p:cNvPr id="252" name="ZoneTexte 99"/>
            <p:cNvSpPr txBox="1"/>
            <p:nvPr/>
          </p:nvSpPr>
          <p:spPr bwMode="auto">
            <a:xfrm>
              <a:off x="5995082" y="215881"/>
              <a:ext cx="854339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+5V</a:t>
              </a:r>
            </a:p>
          </p:txBody>
        </p:sp>
        <p:sp>
          <p:nvSpPr>
            <p:cNvPr id="253" name="ZoneTexte 252"/>
            <p:cNvSpPr txBox="1"/>
            <p:nvPr/>
          </p:nvSpPr>
          <p:spPr bwMode="auto">
            <a:xfrm>
              <a:off x="7860779" y="223195"/>
              <a:ext cx="854339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+5V</a:t>
              </a:r>
            </a:p>
          </p:txBody>
        </p:sp>
        <p:cxnSp>
          <p:nvCxnSpPr>
            <p:cNvPr id="254" name="Connecteur droit 253"/>
            <p:cNvCxnSpPr/>
            <p:nvPr/>
          </p:nvCxnSpPr>
          <p:spPr bwMode="auto">
            <a:xfrm rot="5400000">
              <a:off x="8047336" y="597066"/>
              <a:ext cx="213787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48" name="Groupe 347"/>
            <p:cNvGrpSpPr>
              <a:grpSpLocks/>
            </p:cNvGrpSpPr>
            <p:nvPr/>
          </p:nvGrpSpPr>
          <p:grpSpPr bwMode="auto">
            <a:xfrm>
              <a:off x="5398214" y="490172"/>
              <a:ext cx="1458711" cy="2230643"/>
              <a:chOff x="5398214" y="490172"/>
              <a:chExt cx="1458711" cy="2230643"/>
            </a:xfrm>
          </p:grpSpPr>
          <p:cxnSp>
            <p:nvCxnSpPr>
              <p:cNvPr id="256" name="Connecteur droit 255"/>
              <p:cNvCxnSpPr/>
              <p:nvPr/>
            </p:nvCxnSpPr>
            <p:spPr bwMode="auto">
              <a:xfrm>
                <a:off x="5398213" y="1337252"/>
                <a:ext cx="395446" cy="201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7" name="Connecteur droit 256"/>
              <p:cNvCxnSpPr/>
              <p:nvPr/>
            </p:nvCxnSpPr>
            <p:spPr bwMode="auto">
              <a:xfrm>
                <a:off x="5398213" y="1694237"/>
                <a:ext cx="395446" cy="2016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8" name="Connecteur droit 257"/>
              <p:cNvCxnSpPr/>
              <p:nvPr/>
            </p:nvCxnSpPr>
            <p:spPr bwMode="auto">
              <a:xfrm>
                <a:off x="5398213" y="2014916"/>
                <a:ext cx="395446" cy="201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9" name="Connecteur droit 258"/>
              <p:cNvCxnSpPr/>
              <p:nvPr/>
            </p:nvCxnSpPr>
            <p:spPr bwMode="auto">
              <a:xfrm>
                <a:off x="5398213" y="2329545"/>
                <a:ext cx="395446" cy="201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0" name="Rectangle 259"/>
              <p:cNvSpPr/>
              <p:nvPr/>
            </p:nvSpPr>
            <p:spPr bwMode="auto">
              <a:xfrm flipH="1">
                <a:off x="5785588" y="714044"/>
                <a:ext cx="980545" cy="1831304"/>
              </a:xfrm>
              <a:prstGeom prst="rect">
                <a:avLst/>
              </a:prstGeom>
              <a:noFill/>
              <a:ln w="317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1" name="Groupe 193"/>
              <p:cNvGrpSpPr>
                <a:grpSpLocks/>
              </p:cNvGrpSpPr>
              <p:nvPr/>
            </p:nvGrpSpPr>
            <p:grpSpPr bwMode="auto">
              <a:xfrm>
                <a:off x="6502217" y="841729"/>
                <a:ext cx="354708" cy="1551164"/>
                <a:chOff x="6295296" y="4342616"/>
                <a:chExt cx="355918" cy="1556159"/>
              </a:xfrm>
            </p:grpSpPr>
            <p:grpSp>
              <p:nvGrpSpPr>
                <p:cNvPr id="182" name="Groupe 17"/>
                <p:cNvGrpSpPr>
                  <a:grpSpLocks/>
                </p:cNvGrpSpPr>
                <p:nvPr/>
              </p:nvGrpSpPr>
              <p:grpSpPr bwMode="auto">
                <a:xfrm flipH="1">
                  <a:off x="6295296" y="4342616"/>
                  <a:ext cx="269422" cy="1556159"/>
                  <a:chOff x="2143101" y="4155961"/>
                  <a:chExt cx="304054" cy="1891578"/>
                </a:xfrm>
              </p:grpSpPr>
              <p:sp>
                <p:nvSpPr>
                  <p:cNvPr id="275" name="ZoneTexte 274"/>
                  <p:cNvSpPr txBox="1"/>
                  <p:nvPr/>
                </p:nvSpPr>
                <p:spPr>
                  <a:xfrm>
                    <a:off x="2159155" y="4155961"/>
                    <a:ext cx="288000" cy="423184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a</a:t>
                    </a:r>
                  </a:p>
                </p:txBody>
              </p:sp>
              <p:sp>
                <p:nvSpPr>
                  <p:cNvPr id="276" name="ZoneTexte 275"/>
                  <p:cNvSpPr txBox="1"/>
                  <p:nvPr/>
                </p:nvSpPr>
                <p:spPr>
                  <a:xfrm>
                    <a:off x="2159154" y="4403908"/>
                    <a:ext cx="288000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b</a:t>
                    </a:r>
                  </a:p>
                </p:txBody>
              </p:sp>
              <p:sp>
                <p:nvSpPr>
                  <p:cNvPr id="277" name="ZoneTexte 276"/>
                  <p:cNvSpPr txBox="1"/>
                  <p:nvPr/>
                </p:nvSpPr>
                <p:spPr>
                  <a:xfrm>
                    <a:off x="2159154" y="4641955"/>
                    <a:ext cx="288000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c</a:t>
                    </a:r>
                  </a:p>
                </p:txBody>
              </p:sp>
              <p:sp>
                <p:nvSpPr>
                  <p:cNvPr id="278" name="ZoneTexte 277"/>
                  <p:cNvSpPr txBox="1"/>
                  <p:nvPr/>
                </p:nvSpPr>
                <p:spPr>
                  <a:xfrm>
                    <a:off x="2159154" y="4900319"/>
                    <a:ext cx="288000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d</a:t>
                    </a:r>
                  </a:p>
                </p:txBody>
              </p:sp>
              <p:sp>
                <p:nvSpPr>
                  <p:cNvPr id="279" name="ZoneTexte 278"/>
                  <p:cNvSpPr txBox="1"/>
                  <p:nvPr/>
                </p:nvSpPr>
                <p:spPr>
                  <a:xfrm>
                    <a:off x="2159154" y="5138365"/>
                    <a:ext cx="288000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e</a:t>
                    </a:r>
                  </a:p>
                </p:txBody>
              </p:sp>
              <p:sp>
                <p:nvSpPr>
                  <p:cNvPr id="280" name="ZoneTexte 279"/>
                  <p:cNvSpPr txBox="1"/>
                  <p:nvPr/>
                </p:nvSpPr>
                <p:spPr>
                  <a:xfrm>
                    <a:off x="2143101" y="5386309"/>
                    <a:ext cx="287998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f</a:t>
                    </a:r>
                  </a:p>
                </p:txBody>
              </p:sp>
              <p:sp>
                <p:nvSpPr>
                  <p:cNvPr id="281" name="ZoneTexte 280"/>
                  <p:cNvSpPr txBox="1"/>
                  <p:nvPr/>
                </p:nvSpPr>
                <p:spPr>
                  <a:xfrm>
                    <a:off x="2159154" y="5624356"/>
                    <a:ext cx="288000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g</a:t>
                    </a:r>
                  </a:p>
                </p:txBody>
              </p:sp>
            </p:grpSp>
            <p:sp>
              <p:nvSpPr>
                <p:cNvPr id="268" name="Ellipse 267"/>
                <p:cNvSpPr>
                  <a:spLocks noChangeAspect="1"/>
                </p:cNvSpPr>
                <p:nvPr/>
              </p:nvSpPr>
              <p:spPr bwMode="auto">
                <a:xfrm flipH="1">
                  <a:off x="6568211" y="4493743"/>
                  <a:ext cx="76930" cy="68794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9" name="Ellipse 268"/>
                <p:cNvSpPr>
                  <a:spLocks noChangeAspect="1"/>
                </p:cNvSpPr>
                <p:nvPr/>
              </p:nvSpPr>
              <p:spPr bwMode="auto">
                <a:xfrm flipH="1">
                  <a:off x="6576309" y="4685960"/>
                  <a:ext cx="78955" cy="70818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0" name="Ellipse 269"/>
                <p:cNvSpPr>
                  <a:spLocks noChangeAspect="1"/>
                </p:cNvSpPr>
                <p:nvPr/>
              </p:nvSpPr>
              <p:spPr bwMode="auto">
                <a:xfrm flipH="1">
                  <a:off x="6572259" y="4914599"/>
                  <a:ext cx="76930" cy="70817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1" name="Ellipse 270"/>
                <p:cNvSpPr>
                  <a:spLocks noChangeAspect="1"/>
                </p:cNvSpPr>
                <p:nvPr/>
              </p:nvSpPr>
              <p:spPr bwMode="auto">
                <a:xfrm flipH="1">
                  <a:off x="6574285" y="5096701"/>
                  <a:ext cx="78953" cy="70817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2" name="Ellipse 271"/>
                <p:cNvSpPr>
                  <a:spLocks noChangeAspect="1"/>
                </p:cNvSpPr>
                <p:nvPr/>
              </p:nvSpPr>
              <p:spPr bwMode="auto">
                <a:xfrm flipH="1">
                  <a:off x="6572260" y="5290942"/>
                  <a:ext cx="72881" cy="70817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3" name="Ellipse 272"/>
                <p:cNvSpPr>
                  <a:spLocks noChangeAspect="1"/>
                </p:cNvSpPr>
                <p:nvPr/>
              </p:nvSpPr>
              <p:spPr bwMode="auto">
                <a:xfrm flipH="1">
                  <a:off x="6574285" y="5487207"/>
                  <a:ext cx="74905" cy="70818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4" name="Ellipse 273"/>
                <p:cNvSpPr>
                  <a:spLocks noChangeAspect="1"/>
                </p:cNvSpPr>
                <p:nvPr/>
              </p:nvSpPr>
              <p:spPr bwMode="auto">
                <a:xfrm flipH="1">
                  <a:off x="6564161" y="5687518"/>
                  <a:ext cx="76930" cy="70817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62" name="ZoneTexte 261"/>
              <p:cNvSpPr txBox="1"/>
              <p:nvPr/>
            </p:nvSpPr>
            <p:spPr bwMode="auto">
              <a:xfrm>
                <a:off x="5733228" y="1184487"/>
                <a:ext cx="477541" cy="57157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A0</a:t>
                </a:r>
              </a:p>
            </p:txBody>
          </p:sp>
          <p:sp>
            <p:nvSpPr>
              <p:cNvPr id="263" name="ZoneTexte 262"/>
              <p:cNvSpPr txBox="1"/>
              <p:nvPr/>
            </p:nvSpPr>
            <p:spPr bwMode="auto">
              <a:xfrm>
                <a:off x="5731745" y="1512217"/>
                <a:ext cx="496110" cy="336821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A1</a:t>
                </a:r>
              </a:p>
            </p:txBody>
          </p:sp>
          <p:sp>
            <p:nvSpPr>
              <p:cNvPr id="264" name="ZoneTexte 263"/>
              <p:cNvSpPr txBox="1"/>
              <p:nvPr/>
            </p:nvSpPr>
            <p:spPr bwMode="auto">
              <a:xfrm>
                <a:off x="5738612" y="1813264"/>
                <a:ext cx="477541" cy="57157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A2</a:t>
                </a:r>
              </a:p>
            </p:txBody>
          </p:sp>
          <p:sp>
            <p:nvSpPr>
              <p:cNvPr id="265" name="ZoneTexte 264"/>
              <p:cNvSpPr txBox="1"/>
              <p:nvPr/>
            </p:nvSpPr>
            <p:spPr bwMode="auto">
              <a:xfrm>
                <a:off x="5731745" y="2149242"/>
                <a:ext cx="477541" cy="57157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A3</a:t>
                </a:r>
              </a:p>
            </p:txBody>
          </p:sp>
          <p:cxnSp>
            <p:nvCxnSpPr>
              <p:cNvPr id="266" name="Connecteur droit 265"/>
              <p:cNvCxnSpPr/>
              <p:nvPr/>
            </p:nvCxnSpPr>
            <p:spPr bwMode="auto">
              <a:xfrm rot="5400000">
                <a:off x="6176029" y="596057"/>
                <a:ext cx="213787" cy="201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Rectangle 5"/>
          <p:cNvSpPr/>
          <p:nvPr/>
        </p:nvSpPr>
        <p:spPr bwMode="auto">
          <a:xfrm rot="16200000" flipH="1">
            <a:off x="3509963" y="2217738"/>
            <a:ext cx="762000" cy="1955800"/>
          </a:xfrm>
          <a:prstGeom prst="rect">
            <a:avLst/>
          </a:prstGeom>
          <a:noFill/>
          <a:ln w="317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 bwMode="auto">
          <a:xfrm rot="16200000">
            <a:off x="2979225" y="3093227"/>
            <a:ext cx="413325" cy="65865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2100"/>
              </a:lnSpc>
              <a:defRPr/>
            </a:pPr>
            <a:r>
              <a:rPr lang="fr-FR" sz="1050" b="0" dirty="0">
                <a:solidFill>
                  <a:schemeClr val="tx1"/>
                </a:solidFill>
              </a:rPr>
              <a:t>A0</a:t>
            </a:r>
          </a:p>
        </p:txBody>
      </p:sp>
      <p:sp>
        <p:nvSpPr>
          <p:cNvPr id="8" name="ZoneTexte 7"/>
          <p:cNvSpPr txBox="1"/>
          <p:nvPr/>
        </p:nvSpPr>
        <p:spPr bwMode="auto">
          <a:xfrm rot="16200000">
            <a:off x="3202953" y="3081497"/>
            <a:ext cx="413325" cy="65865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2100"/>
              </a:lnSpc>
              <a:defRPr/>
            </a:pPr>
            <a:r>
              <a:rPr lang="fr-FR" sz="1050" b="0" dirty="0">
                <a:solidFill>
                  <a:schemeClr val="tx1"/>
                </a:solidFill>
              </a:rPr>
              <a:t>A1</a:t>
            </a:r>
          </a:p>
        </p:txBody>
      </p:sp>
      <p:sp>
        <p:nvSpPr>
          <p:cNvPr id="9" name="ZoneTexte 8"/>
          <p:cNvSpPr txBox="1"/>
          <p:nvPr/>
        </p:nvSpPr>
        <p:spPr bwMode="auto">
          <a:xfrm rot="16200000">
            <a:off x="3315342" y="3250707"/>
            <a:ext cx="371030" cy="37752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2100"/>
              </a:lnSpc>
              <a:defRPr/>
            </a:pPr>
            <a:r>
              <a:rPr lang="fr-FR" sz="1050" b="0" dirty="0">
                <a:solidFill>
                  <a:schemeClr val="tx1"/>
                </a:solidFill>
              </a:rPr>
              <a:t>A2</a:t>
            </a:r>
          </a:p>
        </p:txBody>
      </p:sp>
      <p:sp>
        <p:nvSpPr>
          <p:cNvPr id="10" name="ZoneTexte 9"/>
          <p:cNvSpPr txBox="1"/>
          <p:nvPr/>
        </p:nvSpPr>
        <p:spPr bwMode="auto">
          <a:xfrm rot="16200000">
            <a:off x="3536779" y="3253408"/>
            <a:ext cx="376433" cy="37752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2100"/>
              </a:lnSpc>
              <a:defRPr/>
            </a:pPr>
            <a:r>
              <a:rPr lang="fr-FR" sz="1050" b="0" dirty="0">
                <a:solidFill>
                  <a:schemeClr val="tx1"/>
                </a:solidFill>
              </a:rPr>
              <a:t>A3</a:t>
            </a:r>
          </a:p>
        </p:txBody>
      </p:sp>
      <p:cxnSp>
        <p:nvCxnSpPr>
          <p:cNvPr id="11" name="Connecteur droit 10"/>
          <p:cNvCxnSpPr/>
          <p:nvPr/>
        </p:nvCxnSpPr>
        <p:spPr bwMode="auto">
          <a:xfrm>
            <a:off x="2746375" y="3127375"/>
            <a:ext cx="168275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 bwMode="auto">
          <a:xfrm rot="16200000">
            <a:off x="3963657" y="3200532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B0</a:t>
            </a:r>
          </a:p>
        </p:txBody>
      </p:sp>
      <p:sp>
        <p:nvSpPr>
          <p:cNvPr id="13" name="ZoneTexte 12"/>
          <p:cNvSpPr txBox="1"/>
          <p:nvPr/>
        </p:nvSpPr>
        <p:spPr bwMode="auto">
          <a:xfrm rot="16200000">
            <a:off x="4209677" y="3201699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14" name="ZoneTexte 13"/>
          <p:cNvSpPr txBox="1"/>
          <p:nvPr/>
        </p:nvSpPr>
        <p:spPr bwMode="auto">
          <a:xfrm rot="16200000">
            <a:off x="4339418" y="3276668"/>
            <a:ext cx="437325" cy="26507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15" name="ZoneTexte 14"/>
          <p:cNvSpPr txBox="1"/>
          <p:nvPr/>
        </p:nvSpPr>
        <p:spPr bwMode="auto">
          <a:xfrm rot="16200000">
            <a:off x="4659751" y="3193834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B3</a:t>
            </a:r>
          </a:p>
        </p:txBody>
      </p:sp>
      <p:sp>
        <p:nvSpPr>
          <p:cNvPr id="16" name="ZoneTexte 15"/>
          <p:cNvSpPr txBox="1"/>
          <p:nvPr/>
        </p:nvSpPr>
        <p:spPr bwMode="auto">
          <a:xfrm rot="16200000">
            <a:off x="3369059" y="2687202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S0</a:t>
            </a:r>
          </a:p>
        </p:txBody>
      </p:sp>
      <p:sp>
        <p:nvSpPr>
          <p:cNvPr id="17" name="ZoneTexte 16"/>
          <p:cNvSpPr txBox="1"/>
          <p:nvPr/>
        </p:nvSpPr>
        <p:spPr bwMode="auto">
          <a:xfrm rot="16200000">
            <a:off x="3642706" y="2688370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S1</a:t>
            </a:r>
          </a:p>
        </p:txBody>
      </p:sp>
      <p:sp>
        <p:nvSpPr>
          <p:cNvPr id="18" name="ZoneTexte 17"/>
          <p:cNvSpPr txBox="1"/>
          <p:nvPr/>
        </p:nvSpPr>
        <p:spPr bwMode="auto">
          <a:xfrm rot="16200000">
            <a:off x="3887490" y="2690831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S2</a:t>
            </a:r>
          </a:p>
        </p:txBody>
      </p:sp>
      <p:sp>
        <p:nvSpPr>
          <p:cNvPr id="19" name="ZoneTexte 18"/>
          <p:cNvSpPr txBox="1"/>
          <p:nvPr/>
        </p:nvSpPr>
        <p:spPr bwMode="auto">
          <a:xfrm rot="16200000">
            <a:off x="4136164" y="2696233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S3</a:t>
            </a:r>
          </a:p>
        </p:txBody>
      </p:sp>
      <p:sp>
        <p:nvSpPr>
          <p:cNvPr id="20" name="ZoneTexte 19"/>
          <p:cNvSpPr txBox="1"/>
          <p:nvPr/>
        </p:nvSpPr>
        <p:spPr bwMode="auto">
          <a:xfrm rot="16200000">
            <a:off x="2827573" y="2996194"/>
            <a:ext cx="375112" cy="2539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C3</a:t>
            </a:r>
          </a:p>
        </p:txBody>
      </p:sp>
      <p:sp>
        <p:nvSpPr>
          <p:cNvPr id="21" name="ZoneTexte 20"/>
          <p:cNvSpPr txBox="1"/>
          <p:nvPr/>
        </p:nvSpPr>
        <p:spPr bwMode="auto">
          <a:xfrm rot="16200000">
            <a:off x="4552388" y="2935530"/>
            <a:ext cx="440083" cy="2539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C0</a:t>
            </a:r>
          </a:p>
        </p:txBody>
      </p:sp>
      <p:cxnSp>
        <p:nvCxnSpPr>
          <p:cNvPr id="22" name="Connecteur droit 21"/>
          <p:cNvCxnSpPr/>
          <p:nvPr/>
        </p:nvCxnSpPr>
        <p:spPr bwMode="auto">
          <a:xfrm rot="16200000">
            <a:off x="2017712" y="4873626"/>
            <a:ext cx="2555875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 bwMode="auto">
          <a:xfrm rot="16200000">
            <a:off x="2237581" y="4861719"/>
            <a:ext cx="2592388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 bwMode="auto">
          <a:xfrm rot="16200000">
            <a:off x="2479675" y="4873626"/>
            <a:ext cx="2555875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 bwMode="auto">
          <a:xfrm rot="16200000">
            <a:off x="1781175" y="4868863"/>
            <a:ext cx="2555875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 bwMode="auto">
          <a:xfrm rot="10800000">
            <a:off x="3714750" y="3700463"/>
            <a:ext cx="84138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 rot="10800000">
            <a:off x="3489325" y="3698875"/>
            <a:ext cx="87313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 bwMode="auto">
          <a:xfrm rot="10800000">
            <a:off x="3251200" y="3698875"/>
            <a:ext cx="82550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 bwMode="auto">
          <a:xfrm rot="10800000">
            <a:off x="3017838" y="3698875"/>
            <a:ext cx="84137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cxnSp>
        <p:nvCxnSpPr>
          <p:cNvPr id="30" name="Connecteur droit 29"/>
          <p:cNvCxnSpPr/>
          <p:nvPr/>
        </p:nvCxnSpPr>
        <p:spPr bwMode="auto">
          <a:xfrm rot="5400000" flipH="1" flipV="1">
            <a:off x="3950494" y="3928269"/>
            <a:ext cx="715962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 bwMode="auto">
          <a:xfrm rot="16200000" flipV="1">
            <a:off x="4294981" y="3836194"/>
            <a:ext cx="503238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 bwMode="auto">
          <a:xfrm rot="16200000">
            <a:off x="4541838" y="3798888"/>
            <a:ext cx="457200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 bwMode="auto">
          <a:xfrm rot="16200000" flipV="1">
            <a:off x="3640138" y="4003675"/>
            <a:ext cx="863600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 bwMode="auto">
          <a:xfrm rot="10800000">
            <a:off x="4733925" y="3700463"/>
            <a:ext cx="84138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 rot="10800000">
            <a:off x="4508500" y="3698875"/>
            <a:ext cx="85725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 bwMode="auto">
          <a:xfrm rot="10800000">
            <a:off x="4262438" y="3698875"/>
            <a:ext cx="84137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 rot="10800000">
            <a:off x="4027488" y="3698875"/>
            <a:ext cx="85725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cxnSp>
        <p:nvCxnSpPr>
          <p:cNvPr id="38" name="Connecteur droit 37"/>
          <p:cNvCxnSpPr/>
          <p:nvPr/>
        </p:nvCxnSpPr>
        <p:spPr bwMode="auto">
          <a:xfrm>
            <a:off x="4868863" y="3109913"/>
            <a:ext cx="168275" cy="1587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 bwMode="auto">
          <a:xfrm>
            <a:off x="3409555" y="3036343"/>
            <a:ext cx="952468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300" dirty="0">
                <a:solidFill>
                  <a:schemeClr val="tx1"/>
                </a:solidFill>
              </a:rPr>
              <a:t>74LS83</a:t>
            </a:r>
          </a:p>
        </p:txBody>
      </p:sp>
      <p:grpSp>
        <p:nvGrpSpPr>
          <p:cNvPr id="183" name="Groupe 668"/>
          <p:cNvGrpSpPr>
            <a:grpSpLocks/>
          </p:cNvGrpSpPr>
          <p:nvPr/>
        </p:nvGrpSpPr>
        <p:grpSpPr bwMode="auto">
          <a:xfrm rot="-5400000">
            <a:off x="3353594" y="5337969"/>
            <a:ext cx="671513" cy="2225675"/>
            <a:chOff x="214282" y="1100900"/>
            <a:chExt cx="854339" cy="2827743"/>
          </a:xfrm>
        </p:grpSpPr>
        <p:sp>
          <p:nvSpPr>
            <p:cNvPr id="192" name="ZoneTexte 191"/>
            <p:cNvSpPr txBox="1"/>
            <p:nvPr/>
          </p:nvSpPr>
          <p:spPr bwMode="auto">
            <a:xfrm>
              <a:off x="214282" y="1100900"/>
              <a:ext cx="854339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+5V</a:t>
              </a:r>
            </a:p>
          </p:txBody>
        </p:sp>
        <p:grpSp>
          <p:nvGrpSpPr>
            <p:cNvPr id="185" name="Groupe 277"/>
            <p:cNvGrpSpPr>
              <a:grpSpLocks/>
            </p:cNvGrpSpPr>
            <p:nvPr/>
          </p:nvGrpSpPr>
          <p:grpSpPr bwMode="auto">
            <a:xfrm>
              <a:off x="732358" y="1831410"/>
              <a:ext cx="280101" cy="225306"/>
              <a:chOff x="1356748" y="1857523"/>
              <a:chExt cx="297990" cy="239700"/>
            </a:xfrm>
          </p:grpSpPr>
          <p:sp>
            <p:nvSpPr>
              <p:cNvPr id="231" name="Ellipse 230"/>
              <p:cNvSpPr>
                <a:spLocks noChangeAspect="1"/>
              </p:cNvSpPr>
              <p:nvPr/>
            </p:nvSpPr>
            <p:spPr bwMode="auto">
              <a:xfrm>
                <a:off x="1557630" y="2003033"/>
                <a:ext cx="90246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Ellipse 231"/>
              <p:cNvSpPr>
                <a:spLocks noChangeAspect="1"/>
              </p:cNvSpPr>
              <p:nvPr/>
            </p:nvSpPr>
            <p:spPr bwMode="auto">
              <a:xfrm>
                <a:off x="1351355" y="2003033"/>
                <a:ext cx="94543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Rectangle avec flèche vers le haut 232"/>
              <p:cNvSpPr>
                <a:spLocks/>
              </p:cNvSpPr>
              <p:nvPr/>
            </p:nvSpPr>
            <p:spPr bwMode="auto">
              <a:xfrm>
                <a:off x="1364246" y="1857119"/>
                <a:ext cx="270737" cy="92268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9" name="Groupe 283"/>
            <p:cNvGrpSpPr>
              <a:grpSpLocks/>
            </p:cNvGrpSpPr>
            <p:nvPr/>
          </p:nvGrpSpPr>
          <p:grpSpPr bwMode="auto">
            <a:xfrm>
              <a:off x="732358" y="2134627"/>
              <a:ext cx="280101" cy="225306"/>
              <a:chOff x="1356748" y="1857426"/>
              <a:chExt cx="297990" cy="239700"/>
            </a:xfrm>
          </p:grpSpPr>
          <p:sp>
            <p:nvSpPr>
              <p:cNvPr id="228" name="Ellipse 227"/>
              <p:cNvSpPr>
                <a:spLocks noChangeAspect="1"/>
              </p:cNvSpPr>
              <p:nvPr/>
            </p:nvSpPr>
            <p:spPr bwMode="auto">
              <a:xfrm>
                <a:off x="1557630" y="2002215"/>
                <a:ext cx="90246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Ellipse 228"/>
              <p:cNvSpPr>
                <a:spLocks noChangeAspect="1"/>
              </p:cNvSpPr>
              <p:nvPr/>
            </p:nvSpPr>
            <p:spPr bwMode="auto">
              <a:xfrm>
                <a:off x="1351355" y="2002216"/>
                <a:ext cx="94543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30" name="Rectangle avec flèche vers le haut 229"/>
              <p:cNvSpPr>
                <a:spLocks/>
              </p:cNvSpPr>
              <p:nvPr/>
            </p:nvSpPr>
            <p:spPr bwMode="auto">
              <a:xfrm>
                <a:off x="1364247" y="1858447"/>
                <a:ext cx="270737" cy="92270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3" name="Groupe 289"/>
            <p:cNvGrpSpPr>
              <a:grpSpLocks/>
            </p:cNvGrpSpPr>
            <p:nvPr/>
          </p:nvGrpSpPr>
          <p:grpSpPr bwMode="auto">
            <a:xfrm>
              <a:off x="732358" y="2418892"/>
              <a:ext cx="280101" cy="225307"/>
              <a:chOff x="1356748" y="1856846"/>
              <a:chExt cx="297990" cy="239701"/>
            </a:xfrm>
          </p:grpSpPr>
          <p:sp>
            <p:nvSpPr>
              <p:cNvPr id="225" name="Ellipse 224"/>
              <p:cNvSpPr>
                <a:spLocks noChangeAspect="1"/>
              </p:cNvSpPr>
              <p:nvPr/>
            </p:nvSpPr>
            <p:spPr bwMode="auto">
              <a:xfrm>
                <a:off x="1557631" y="2001765"/>
                <a:ext cx="90246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6" name="Ellipse 225"/>
              <p:cNvSpPr>
                <a:spLocks noChangeAspect="1"/>
              </p:cNvSpPr>
              <p:nvPr/>
            </p:nvSpPr>
            <p:spPr bwMode="auto">
              <a:xfrm>
                <a:off x="1351356" y="2001766"/>
                <a:ext cx="94543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Rectangle avec flèche vers le haut 226"/>
              <p:cNvSpPr>
                <a:spLocks/>
              </p:cNvSpPr>
              <p:nvPr/>
            </p:nvSpPr>
            <p:spPr bwMode="auto">
              <a:xfrm>
                <a:off x="1364248" y="1855853"/>
                <a:ext cx="270737" cy="92270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4" name="Groupe 274"/>
            <p:cNvGrpSpPr>
              <a:grpSpLocks/>
            </p:cNvGrpSpPr>
            <p:nvPr/>
          </p:nvGrpSpPr>
          <p:grpSpPr bwMode="auto">
            <a:xfrm>
              <a:off x="740785" y="1530294"/>
              <a:ext cx="294843" cy="225306"/>
              <a:chOff x="1359568" y="1856956"/>
              <a:chExt cx="313673" cy="239701"/>
            </a:xfrm>
          </p:grpSpPr>
          <p:sp>
            <p:nvSpPr>
              <p:cNvPr id="222" name="Ellipse 221"/>
              <p:cNvSpPr>
                <a:spLocks noChangeAspect="1"/>
              </p:cNvSpPr>
              <p:nvPr/>
            </p:nvSpPr>
            <p:spPr bwMode="auto">
              <a:xfrm>
                <a:off x="1560080" y="2005243"/>
                <a:ext cx="107435" cy="92269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3" name="Ellipse 222"/>
              <p:cNvSpPr>
                <a:spLocks noChangeAspect="1"/>
              </p:cNvSpPr>
              <p:nvPr/>
            </p:nvSpPr>
            <p:spPr bwMode="auto">
              <a:xfrm>
                <a:off x="1360252" y="2005244"/>
                <a:ext cx="92394" cy="92269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Rectangle avec flèche vers le haut 223"/>
              <p:cNvSpPr>
                <a:spLocks/>
              </p:cNvSpPr>
              <p:nvPr/>
            </p:nvSpPr>
            <p:spPr bwMode="auto">
              <a:xfrm>
                <a:off x="1373143" y="1857182"/>
                <a:ext cx="268587" cy="94415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5" name="Groupe 321"/>
            <p:cNvGrpSpPr>
              <a:grpSpLocks/>
            </p:cNvGrpSpPr>
            <p:nvPr/>
          </p:nvGrpSpPr>
          <p:grpSpPr bwMode="auto">
            <a:xfrm>
              <a:off x="732358" y="3115866"/>
              <a:ext cx="280101" cy="225305"/>
              <a:chOff x="1356748" y="1857614"/>
              <a:chExt cx="297990" cy="239699"/>
            </a:xfrm>
          </p:grpSpPr>
          <p:sp>
            <p:nvSpPr>
              <p:cNvPr id="219" name="Ellipse 218"/>
              <p:cNvSpPr>
                <a:spLocks noChangeAspect="1"/>
              </p:cNvSpPr>
              <p:nvPr/>
            </p:nvSpPr>
            <p:spPr bwMode="auto">
              <a:xfrm>
                <a:off x="1557629" y="2003476"/>
                <a:ext cx="90246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0" name="Ellipse 219"/>
              <p:cNvSpPr>
                <a:spLocks noChangeAspect="1"/>
              </p:cNvSpPr>
              <p:nvPr/>
            </p:nvSpPr>
            <p:spPr bwMode="auto">
              <a:xfrm>
                <a:off x="1351354" y="2003477"/>
                <a:ext cx="94543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1" name="Rectangle avec flèche vers le haut 220"/>
              <p:cNvSpPr>
                <a:spLocks/>
              </p:cNvSpPr>
              <p:nvPr/>
            </p:nvSpPr>
            <p:spPr bwMode="auto">
              <a:xfrm>
                <a:off x="1364246" y="1857563"/>
                <a:ext cx="270737" cy="92270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6" name="Groupe 316"/>
            <p:cNvGrpSpPr>
              <a:grpSpLocks/>
            </p:cNvGrpSpPr>
            <p:nvPr/>
          </p:nvGrpSpPr>
          <p:grpSpPr bwMode="auto">
            <a:xfrm>
              <a:off x="732358" y="3419080"/>
              <a:ext cx="280101" cy="225306"/>
              <a:chOff x="1356748" y="1857515"/>
              <a:chExt cx="297990" cy="239700"/>
            </a:xfrm>
          </p:grpSpPr>
          <p:sp>
            <p:nvSpPr>
              <p:cNvPr id="216" name="Ellipse 215"/>
              <p:cNvSpPr>
                <a:spLocks noChangeAspect="1"/>
              </p:cNvSpPr>
              <p:nvPr/>
            </p:nvSpPr>
            <p:spPr bwMode="auto">
              <a:xfrm>
                <a:off x="1557630" y="2002660"/>
                <a:ext cx="90246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7" name="Ellipse 216"/>
              <p:cNvSpPr>
                <a:spLocks noChangeAspect="1"/>
              </p:cNvSpPr>
              <p:nvPr/>
            </p:nvSpPr>
            <p:spPr bwMode="auto">
              <a:xfrm>
                <a:off x="1351355" y="2002660"/>
                <a:ext cx="94543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8" name="Rectangle avec flèche vers le haut 217"/>
              <p:cNvSpPr>
                <a:spLocks/>
              </p:cNvSpPr>
              <p:nvPr/>
            </p:nvSpPr>
            <p:spPr bwMode="auto">
              <a:xfrm>
                <a:off x="1364247" y="1856747"/>
                <a:ext cx="270737" cy="92270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7" name="Groupe 311"/>
            <p:cNvGrpSpPr>
              <a:grpSpLocks/>
            </p:cNvGrpSpPr>
            <p:nvPr/>
          </p:nvGrpSpPr>
          <p:grpSpPr bwMode="auto">
            <a:xfrm>
              <a:off x="732358" y="3703337"/>
              <a:ext cx="280101" cy="225306"/>
              <a:chOff x="1356748" y="1856936"/>
              <a:chExt cx="297990" cy="239701"/>
            </a:xfrm>
          </p:grpSpPr>
          <p:sp>
            <p:nvSpPr>
              <p:cNvPr id="213" name="Ellipse 212"/>
              <p:cNvSpPr>
                <a:spLocks noChangeAspect="1"/>
              </p:cNvSpPr>
              <p:nvPr/>
            </p:nvSpPr>
            <p:spPr bwMode="auto">
              <a:xfrm>
                <a:off x="1557631" y="2004368"/>
                <a:ext cx="90246" cy="9227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Ellipse 213"/>
              <p:cNvSpPr>
                <a:spLocks noChangeAspect="1"/>
              </p:cNvSpPr>
              <p:nvPr/>
            </p:nvSpPr>
            <p:spPr bwMode="auto">
              <a:xfrm>
                <a:off x="1351356" y="2004368"/>
                <a:ext cx="94543" cy="9227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Rectangle avec flèche vers le haut 214"/>
              <p:cNvSpPr>
                <a:spLocks/>
              </p:cNvSpPr>
              <p:nvPr/>
            </p:nvSpPr>
            <p:spPr bwMode="auto">
              <a:xfrm>
                <a:off x="1364246" y="1856307"/>
                <a:ext cx="270737" cy="94415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8" name="Groupe 306"/>
            <p:cNvGrpSpPr>
              <a:grpSpLocks/>
            </p:cNvGrpSpPr>
            <p:nvPr/>
          </p:nvGrpSpPr>
          <p:grpSpPr bwMode="auto">
            <a:xfrm>
              <a:off x="740785" y="2814748"/>
              <a:ext cx="294843" cy="225306"/>
              <a:chOff x="1359568" y="1857045"/>
              <a:chExt cx="313673" cy="239701"/>
            </a:xfrm>
          </p:grpSpPr>
          <p:sp>
            <p:nvSpPr>
              <p:cNvPr id="210" name="Ellipse 209"/>
              <p:cNvSpPr>
                <a:spLocks noChangeAspect="1"/>
              </p:cNvSpPr>
              <p:nvPr/>
            </p:nvSpPr>
            <p:spPr bwMode="auto">
              <a:xfrm>
                <a:off x="1560080" y="2003541"/>
                <a:ext cx="107435" cy="92269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Ellipse 210"/>
              <p:cNvSpPr>
                <a:spLocks noChangeAspect="1"/>
              </p:cNvSpPr>
              <p:nvPr/>
            </p:nvSpPr>
            <p:spPr bwMode="auto">
              <a:xfrm>
                <a:off x="1360252" y="2003542"/>
                <a:ext cx="92394" cy="92269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2" name="Rectangle avec flèche vers le haut 211"/>
              <p:cNvSpPr>
                <a:spLocks/>
              </p:cNvSpPr>
              <p:nvPr/>
            </p:nvSpPr>
            <p:spPr bwMode="auto">
              <a:xfrm>
                <a:off x="1373143" y="1857627"/>
                <a:ext cx="268587" cy="94415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01" name="Connecteur droit 200"/>
            <p:cNvCxnSpPr/>
            <p:nvPr/>
          </p:nvCxnSpPr>
          <p:spPr bwMode="auto">
            <a:xfrm rot="10800000" flipV="1">
              <a:off x="458668" y="1716065"/>
              <a:ext cx="27468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2" name="Connecteur droit 201"/>
            <p:cNvCxnSpPr/>
            <p:nvPr/>
          </p:nvCxnSpPr>
          <p:spPr bwMode="auto">
            <a:xfrm rot="10800000" flipV="1">
              <a:off x="452608" y="2024656"/>
              <a:ext cx="27468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3" name="Connecteur droit 202"/>
            <p:cNvCxnSpPr/>
            <p:nvPr/>
          </p:nvCxnSpPr>
          <p:spPr bwMode="auto">
            <a:xfrm rot="10800000" flipV="1">
              <a:off x="458668" y="2319129"/>
              <a:ext cx="27468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4" name="Connecteur droit 203"/>
            <p:cNvCxnSpPr/>
            <p:nvPr/>
          </p:nvCxnSpPr>
          <p:spPr bwMode="auto">
            <a:xfrm rot="10800000" flipV="1">
              <a:off x="458668" y="2597466"/>
              <a:ext cx="27468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5" name="Connecteur droit 204"/>
            <p:cNvCxnSpPr/>
            <p:nvPr/>
          </p:nvCxnSpPr>
          <p:spPr bwMode="auto">
            <a:xfrm rot="10800000" flipV="1">
              <a:off x="468766" y="2990768"/>
              <a:ext cx="27670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6" name="Connecteur droit 205"/>
            <p:cNvCxnSpPr/>
            <p:nvPr/>
          </p:nvCxnSpPr>
          <p:spPr bwMode="auto">
            <a:xfrm rot="10800000" flipV="1">
              <a:off x="462707" y="3301375"/>
              <a:ext cx="276700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7" name="Connecteur droit 206"/>
            <p:cNvCxnSpPr/>
            <p:nvPr/>
          </p:nvCxnSpPr>
          <p:spPr bwMode="auto">
            <a:xfrm rot="10800000" flipV="1">
              <a:off x="468766" y="3595848"/>
              <a:ext cx="27670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8" name="Connecteur droit 207"/>
            <p:cNvCxnSpPr/>
            <p:nvPr/>
          </p:nvCxnSpPr>
          <p:spPr bwMode="auto">
            <a:xfrm rot="5400000">
              <a:off x="-778715" y="2634777"/>
              <a:ext cx="2484864" cy="2019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9" name="Connecteur droit 208"/>
            <p:cNvCxnSpPr/>
            <p:nvPr/>
          </p:nvCxnSpPr>
          <p:spPr bwMode="auto">
            <a:xfrm rot="10800000" flipV="1">
              <a:off x="468766" y="3882253"/>
              <a:ext cx="27670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ZoneTexte 41"/>
          <p:cNvSpPr txBox="1"/>
          <p:nvPr/>
        </p:nvSpPr>
        <p:spPr bwMode="auto">
          <a:xfrm>
            <a:off x="1891587" y="3940846"/>
            <a:ext cx="952491" cy="27305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dirty="0">
                <a:solidFill>
                  <a:schemeClr val="tx1"/>
                </a:solidFill>
              </a:rPr>
              <a:t>74LS47</a:t>
            </a:r>
          </a:p>
        </p:txBody>
      </p:sp>
      <p:grpSp>
        <p:nvGrpSpPr>
          <p:cNvPr id="199" name="Groupe 820"/>
          <p:cNvGrpSpPr>
            <a:grpSpLocks/>
          </p:cNvGrpSpPr>
          <p:nvPr/>
        </p:nvGrpSpPr>
        <p:grpSpPr bwMode="auto">
          <a:xfrm rot="-5400000">
            <a:off x="1131094" y="3520281"/>
            <a:ext cx="2001838" cy="3248025"/>
            <a:chOff x="1988645" y="-1538906"/>
            <a:chExt cx="2543889" cy="4127355"/>
          </a:xfrm>
        </p:grpSpPr>
        <p:sp>
          <p:nvSpPr>
            <p:cNvPr id="44" name="ZoneTexte 43"/>
            <p:cNvSpPr txBox="1"/>
            <p:nvPr/>
          </p:nvSpPr>
          <p:spPr bwMode="auto">
            <a:xfrm rot="5400000">
              <a:off x="3893455" y="563134"/>
              <a:ext cx="854339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+5V</a:t>
              </a:r>
            </a:p>
          </p:txBody>
        </p:sp>
        <p:grpSp>
          <p:nvGrpSpPr>
            <p:cNvPr id="200" name="Groupe 819"/>
            <p:cNvGrpSpPr>
              <a:grpSpLocks/>
            </p:cNvGrpSpPr>
            <p:nvPr/>
          </p:nvGrpSpPr>
          <p:grpSpPr bwMode="auto">
            <a:xfrm>
              <a:off x="1988645" y="-1538906"/>
              <a:ext cx="2543889" cy="4127355"/>
              <a:chOff x="3174837" y="-1538906"/>
              <a:chExt cx="2543889" cy="4127355"/>
            </a:xfrm>
          </p:grpSpPr>
          <p:grpSp>
            <p:nvGrpSpPr>
              <p:cNvPr id="234" name="Groupe 818"/>
              <p:cNvGrpSpPr>
                <a:grpSpLocks/>
              </p:cNvGrpSpPr>
              <p:nvPr/>
            </p:nvGrpSpPr>
            <p:grpSpPr bwMode="auto">
              <a:xfrm>
                <a:off x="3358414" y="-1538906"/>
                <a:ext cx="2360312" cy="1625799"/>
                <a:chOff x="3358414" y="-1538906"/>
                <a:chExt cx="2360312" cy="1625799"/>
              </a:xfrm>
            </p:grpSpPr>
            <p:grpSp>
              <p:nvGrpSpPr>
                <p:cNvPr id="235" name="Groupe 817"/>
                <p:cNvGrpSpPr>
                  <a:grpSpLocks/>
                </p:cNvGrpSpPr>
                <p:nvPr/>
              </p:nvGrpSpPr>
              <p:grpSpPr bwMode="auto">
                <a:xfrm>
                  <a:off x="3642675" y="-552457"/>
                  <a:ext cx="1261037" cy="639350"/>
                  <a:chOff x="1932405" y="-516832"/>
                  <a:chExt cx="1458028" cy="639350"/>
                </a:xfrm>
              </p:grpSpPr>
              <p:cxnSp>
                <p:nvCxnSpPr>
                  <p:cNvPr id="105" name="Connecteur droit 104"/>
                  <p:cNvCxnSpPr/>
                  <p:nvPr/>
                </p:nvCxnSpPr>
                <p:spPr bwMode="auto">
                  <a:xfrm rot="16200000">
                    <a:off x="1891996" y="-195234"/>
                    <a:ext cx="629391" cy="2332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6" name="Rectangle 105"/>
                  <p:cNvSpPr/>
                  <p:nvPr/>
                </p:nvSpPr>
                <p:spPr bwMode="auto">
                  <a:xfrm>
                    <a:off x="2154210" y="-349400"/>
                    <a:ext cx="123622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07" name="Connecteur droit 106"/>
                  <p:cNvCxnSpPr/>
                  <p:nvPr/>
                </p:nvCxnSpPr>
                <p:spPr bwMode="auto">
                  <a:xfrm rot="16200000">
                    <a:off x="2124080" y="-198102"/>
                    <a:ext cx="629391" cy="0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8" name="Rectangle 107"/>
                  <p:cNvSpPr/>
                  <p:nvPr/>
                </p:nvSpPr>
                <p:spPr bwMode="auto">
                  <a:xfrm>
                    <a:off x="2396790" y="-349400"/>
                    <a:ext cx="104962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09" name="Connecteur droit 108"/>
                  <p:cNvCxnSpPr/>
                  <p:nvPr/>
                </p:nvCxnSpPr>
                <p:spPr bwMode="auto">
                  <a:xfrm rot="16200000">
                    <a:off x="2329182" y="-204313"/>
                    <a:ext cx="627373" cy="2333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0" name="Rectangle 109"/>
                  <p:cNvSpPr/>
                  <p:nvPr/>
                </p:nvSpPr>
                <p:spPr bwMode="auto">
                  <a:xfrm>
                    <a:off x="2599717" y="-351416"/>
                    <a:ext cx="123623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11" name="Connecteur droit 110"/>
                  <p:cNvCxnSpPr/>
                  <p:nvPr/>
                </p:nvCxnSpPr>
                <p:spPr bwMode="auto">
                  <a:xfrm rot="16200000">
                    <a:off x="2541439" y="-192208"/>
                    <a:ext cx="627373" cy="2332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2" name="Rectangle 111"/>
                  <p:cNvSpPr/>
                  <p:nvPr/>
                </p:nvSpPr>
                <p:spPr bwMode="auto">
                  <a:xfrm>
                    <a:off x="2804976" y="-351416"/>
                    <a:ext cx="125955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13" name="Connecteur droit 112"/>
                  <p:cNvCxnSpPr/>
                  <p:nvPr/>
                </p:nvCxnSpPr>
                <p:spPr bwMode="auto">
                  <a:xfrm rot="16200000">
                    <a:off x="2794672" y="-195234"/>
                    <a:ext cx="629391" cy="2333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4" name="Rectangle 113"/>
                  <p:cNvSpPr/>
                  <p:nvPr/>
                </p:nvSpPr>
                <p:spPr bwMode="auto">
                  <a:xfrm>
                    <a:off x="3045224" y="-349399"/>
                    <a:ext cx="121290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15" name="Connecteur droit 114"/>
                  <p:cNvCxnSpPr/>
                  <p:nvPr/>
                </p:nvCxnSpPr>
                <p:spPr bwMode="auto">
                  <a:xfrm rot="16200000">
                    <a:off x="3012760" y="-198102"/>
                    <a:ext cx="629391" cy="0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6" name="Rectangle 115"/>
                  <p:cNvSpPr/>
                  <p:nvPr/>
                </p:nvSpPr>
                <p:spPr bwMode="auto">
                  <a:xfrm>
                    <a:off x="3266811" y="-349399"/>
                    <a:ext cx="123623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17" name="Connecteur droit 116"/>
                  <p:cNvCxnSpPr/>
                  <p:nvPr/>
                </p:nvCxnSpPr>
                <p:spPr bwMode="auto">
                  <a:xfrm rot="16200000">
                    <a:off x="1678416" y="-192208"/>
                    <a:ext cx="627373" cy="2332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8" name="Rectangle 117"/>
                  <p:cNvSpPr/>
                  <p:nvPr/>
                </p:nvSpPr>
                <p:spPr bwMode="auto">
                  <a:xfrm>
                    <a:off x="1932623" y="-351416"/>
                    <a:ext cx="123623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36" name="Groupe 611"/>
                <p:cNvGrpSpPr>
                  <a:grpSpLocks/>
                </p:cNvGrpSpPr>
                <p:nvPr/>
              </p:nvGrpSpPr>
              <p:grpSpPr bwMode="auto">
                <a:xfrm rot="16200000" flipV="1">
                  <a:off x="3978804" y="-2159296"/>
                  <a:ext cx="1119532" cy="2360312"/>
                  <a:chOff x="3398147" y="2968408"/>
                  <a:chExt cx="1119905" cy="2359971"/>
                </a:xfrm>
              </p:grpSpPr>
              <p:sp>
                <p:nvSpPr>
                  <p:cNvPr id="76" name="Rectangle 75"/>
                  <p:cNvSpPr/>
                  <p:nvPr/>
                </p:nvSpPr>
                <p:spPr bwMode="auto">
                  <a:xfrm flipH="1">
                    <a:off x="3529257" y="3498898"/>
                    <a:ext cx="988796" cy="1829478"/>
                  </a:xfrm>
                  <a:prstGeom prst="rect">
                    <a:avLst/>
                  </a:prstGeom>
                  <a:noFill/>
                  <a:ln w="317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" name="ZoneTexte 76"/>
                  <p:cNvSpPr txBox="1"/>
                  <p:nvPr/>
                </p:nvSpPr>
                <p:spPr bwMode="auto">
                  <a:xfrm flipH="1">
                    <a:off x="3540560" y="3630840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a</a:t>
                    </a:r>
                  </a:p>
                </p:txBody>
              </p:sp>
              <p:sp>
                <p:nvSpPr>
                  <p:cNvPr id="78" name="ZoneTexte 77"/>
                  <p:cNvSpPr txBox="1"/>
                  <p:nvPr/>
                </p:nvSpPr>
                <p:spPr bwMode="auto">
                  <a:xfrm flipH="1">
                    <a:off x="3547876" y="3834165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b</a:t>
                    </a:r>
                  </a:p>
                </p:txBody>
              </p:sp>
              <p:sp>
                <p:nvSpPr>
                  <p:cNvPr id="79" name="ZoneTexte 78"/>
                  <p:cNvSpPr txBox="1"/>
                  <p:nvPr/>
                </p:nvSpPr>
                <p:spPr bwMode="auto">
                  <a:xfrm flipH="1">
                    <a:off x="3540560" y="4029372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c</a:t>
                    </a:r>
                  </a:p>
                </p:txBody>
              </p:sp>
              <p:sp>
                <p:nvSpPr>
                  <p:cNvPr id="80" name="ZoneTexte 79"/>
                  <p:cNvSpPr txBox="1"/>
                  <p:nvPr/>
                </p:nvSpPr>
                <p:spPr bwMode="auto">
                  <a:xfrm flipH="1">
                    <a:off x="3540560" y="4241239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d</a:t>
                    </a:r>
                  </a:p>
                </p:txBody>
              </p:sp>
              <p:sp>
                <p:nvSpPr>
                  <p:cNvPr id="81" name="ZoneTexte 80"/>
                  <p:cNvSpPr txBox="1"/>
                  <p:nvPr/>
                </p:nvSpPr>
                <p:spPr bwMode="auto">
                  <a:xfrm flipH="1">
                    <a:off x="3547876" y="4436447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e</a:t>
                    </a:r>
                  </a:p>
                </p:txBody>
              </p:sp>
              <p:sp>
                <p:nvSpPr>
                  <p:cNvPr id="82" name="ZoneTexte 81"/>
                  <p:cNvSpPr txBox="1"/>
                  <p:nvPr/>
                </p:nvSpPr>
                <p:spPr bwMode="auto">
                  <a:xfrm flipH="1">
                    <a:off x="3518608" y="4639771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f</a:t>
                    </a:r>
                  </a:p>
                </p:txBody>
              </p:sp>
              <p:sp>
                <p:nvSpPr>
                  <p:cNvPr id="83" name="ZoneTexte 82"/>
                  <p:cNvSpPr txBox="1"/>
                  <p:nvPr/>
                </p:nvSpPr>
                <p:spPr bwMode="auto">
                  <a:xfrm flipH="1">
                    <a:off x="3540560" y="4834978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g</a:t>
                    </a:r>
                  </a:p>
                </p:txBody>
              </p:sp>
              <p:grpSp>
                <p:nvGrpSpPr>
                  <p:cNvPr id="237" name="Groupe 6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816438" y="3811115"/>
                    <a:ext cx="557904" cy="1112414"/>
                    <a:chOff x="7783717" y="4500570"/>
                    <a:chExt cx="670193" cy="1336056"/>
                  </a:xfrm>
                  <a:solidFill>
                    <a:schemeClr val="accent1"/>
                  </a:solidFill>
                </p:grpSpPr>
                <p:sp>
                  <p:nvSpPr>
                    <p:cNvPr id="94" name="Rectangle 93"/>
                    <p:cNvSpPr/>
                    <p:nvPr/>
                  </p:nvSpPr>
                  <p:spPr bwMode="auto">
                    <a:xfrm>
                      <a:off x="7858148" y="5132879"/>
                      <a:ext cx="500066" cy="7143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238" name="Groupe 64"/>
                    <p:cNvGrpSpPr/>
                    <p:nvPr/>
                  </p:nvGrpSpPr>
                  <p:grpSpPr>
                    <a:xfrm>
                      <a:off x="7783717" y="4500570"/>
                      <a:ext cx="667200" cy="603403"/>
                      <a:chOff x="7783717" y="4500570"/>
                      <a:chExt cx="667200" cy="603403"/>
                    </a:xfrm>
                    <a:grpFill/>
                  </p:grpSpPr>
                  <p:sp>
                    <p:nvSpPr>
                      <p:cNvPr id="101" name="Rectangle 100"/>
                      <p:cNvSpPr/>
                      <p:nvPr/>
                    </p:nvSpPr>
                    <p:spPr bwMode="auto">
                      <a:xfrm>
                        <a:off x="7858148" y="4500570"/>
                        <a:ext cx="500066" cy="71438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1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 sz="105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grpSp>
                    <p:nvGrpSpPr>
                      <p:cNvPr id="239" name="Groupe 71"/>
                      <p:cNvGrpSpPr/>
                      <p:nvPr/>
                    </p:nvGrpSpPr>
                    <p:grpSpPr>
                      <a:xfrm>
                        <a:off x="7783717" y="4600914"/>
                        <a:ext cx="667200" cy="503059"/>
                        <a:chOff x="7783717" y="4600914"/>
                        <a:chExt cx="667200" cy="503059"/>
                      </a:xfrm>
                      <a:grpFill/>
                    </p:grpSpPr>
                    <p:sp>
                      <p:nvSpPr>
                        <p:cNvPr id="103" name="Rectangle 102"/>
                        <p:cNvSpPr/>
                        <p:nvPr/>
                      </p:nvSpPr>
                      <p:spPr bwMode="auto">
                        <a:xfrm rot="5400000">
                          <a:off x="7569403" y="4818221"/>
                          <a:ext cx="500066" cy="71438"/>
                        </a:xfrm>
                        <a:prstGeom prst="rect">
                          <a:avLst/>
                        </a:prstGeom>
                        <a:solidFill>
                          <a:schemeClr val="bg2">
                            <a:lumMod val="75000"/>
                          </a:schemeClr>
                        </a:solidFill>
                        <a:ln w="57150"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1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 sz="105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04" name="Rectangle 103"/>
                        <p:cNvSpPr/>
                        <p:nvPr/>
                      </p:nvSpPr>
                      <p:spPr bwMode="auto">
                        <a:xfrm rot="5400000">
                          <a:off x="8165165" y="4815228"/>
                          <a:ext cx="500066" cy="7143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57150"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2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 sz="105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240" name="Groupe 65"/>
                    <p:cNvGrpSpPr/>
                    <p:nvPr/>
                  </p:nvGrpSpPr>
                  <p:grpSpPr>
                    <a:xfrm rot="10800000">
                      <a:off x="7786710" y="5233223"/>
                      <a:ext cx="667200" cy="603403"/>
                      <a:chOff x="7783717" y="4500570"/>
                      <a:chExt cx="667200" cy="603403"/>
                    </a:xfrm>
                    <a:grpFill/>
                  </p:grpSpPr>
                  <p:sp>
                    <p:nvSpPr>
                      <p:cNvPr id="97" name="Rectangle 96"/>
                      <p:cNvSpPr/>
                      <p:nvPr/>
                    </p:nvSpPr>
                    <p:spPr bwMode="auto">
                      <a:xfrm>
                        <a:off x="7858148" y="4500570"/>
                        <a:ext cx="500066" cy="71438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1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 sz="105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grpSp>
                    <p:nvGrpSpPr>
                      <p:cNvPr id="242" name="Groupe 67"/>
                      <p:cNvGrpSpPr/>
                      <p:nvPr/>
                    </p:nvGrpSpPr>
                    <p:grpSpPr>
                      <a:xfrm>
                        <a:off x="7783717" y="4600914"/>
                        <a:ext cx="667200" cy="503059"/>
                        <a:chOff x="7783717" y="4600914"/>
                        <a:chExt cx="667200" cy="503059"/>
                      </a:xfrm>
                      <a:grpFill/>
                    </p:grpSpPr>
                    <p:sp>
                      <p:nvSpPr>
                        <p:cNvPr id="99" name="Rectangle 98"/>
                        <p:cNvSpPr/>
                        <p:nvPr/>
                      </p:nvSpPr>
                      <p:spPr bwMode="auto">
                        <a:xfrm rot="5400000">
                          <a:off x="7569403" y="4818221"/>
                          <a:ext cx="500066" cy="7143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57150"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1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 sz="105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00" name="Rectangle 99"/>
                        <p:cNvSpPr/>
                        <p:nvPr/>
                      </p:nvSpPr>
                      <p:spPr bwMode="auto">
                        <a:xfrm rot="5400000">
                          <a:off x="8165165" y="4815228"/>
                          <a:ext cx="500066" cy="7143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57150"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2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 sz="105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85" name="ZoneTexte 84"/>
                  <p:cNvSpPr txBox="1"/>
                  <p:nvPr/>
                </p:nvSpPr>
                <p:spPr bwMode="auto">
                  <a:xfrm flipH="1">
                    <a:off x="3992003" y="3527317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a</a:t>
                    </a:r>
                  </a:p>
                </p:txBody>
              </p:sp>
              <p:sp>
                <p:nvSpPr>
                  <p:cNvPr id="86" name="ZoneTexte 85"/>
                  <p:cNvSpPr txBox="1"/>
                  <p:nvPr/>
                </p:nvSpPr>
                <p:spPr bwMode="auto">
                  <a:xfrm flipH="1">
                    <a:off x="4133903" y="3890649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b</a:t>
                    </a:r>
                  </a:p>
                </p:txBody>
              </p:sp>
              <p:sp>
                <p:nvSpPr>
                  <p:cNvPr id="87" name="ZoneTexte 86"/>
                  <p:cNvSpPr txBox="1"/>
                  <p:nvPr/>
                </p:nvSpPr>
                <p:spPr bwMode="auto">
                  <a:xfrm flipH="1">
                    <a:off x="4141193" y="4410985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c</a:t>
                    </a:r>
                  </a:p>
                </p:txBody>
              </p:sp>
              <p:sp>
                <p:nvSpPr>
                  <p:cNvPr id="88" name="ZoneTexte 87"/>
                  <p:cNvSpPr txBox="1"/>
                  <p:nvPr/>
                </p:nvSpPr>
                <p:spPr bwMode="auto">
                  <a:xfrm flipH="1">
                    <a:off x="3999209" y="4595444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d</a:t>
                    </a:r>
                  </a:p>
                </p:txBody>
              </p:sp>
              <p:sp>
                <p:nvSpPr>
                  <p:cNvPr id="89" name="ZoneTexte 88"/>
                  <p:cNvSpPr txBox="1"/>
                  <p:nvPr/>
                </p:nvSpPr>
                <p:spPr bwMode="auto">
                  <a:xfrm flipH="1">
                    <a:off x="3871854" y="4401987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e</a:t>
                    </a:r>
                  </a:p>
                </p:txBody>
              </p:sp>
              <p:sp>
                <p:nvSpPr>
                  <p:cNvPr id="90" name="ZoneTexte 89"/>
                  <p:cNvSpPr txBox="1"/>
                  <p:nvPr/>
                </p:nvSpPr>
                <p:spPr bwMode="auto">
                  <a:xfrm flipH="1">
                    <a:off x="3825336" y="3899711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f</a:t>
                    </a:r>
                  </a:p>
                </p:txBody>
              </p:sp>
              <p:sp>
                <p:nvSpPr>
                  <p:cNvPr id="91" name="ZoneTexte 90"/>
                  <p:cNvSpPr txBox="1"/>
                  <p:nvPr/>
                </p:nvSpPr>
                <p:spPr bwMode="auto">
                  <a:xfrm flipH="1">
                    <a:off x="4001425" y="4033065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g</a:t>
                    </a:r>
                  </a:p>
                </p:txBody>
              </p:sp>
              <p:sp>
                <p:nvSpPr>
                  <p:cNvPr id="92" name="ZoneTexte 91"/>
                  <p:cNvSpPr txBox="1"/>
                  <p:nvPr/>
                </p:nvSpPr>
                <p:spPr bwMode="auto">
                  <a:xfrm>
                    <a:off x="3398147" y="2968408"/>
                    <a:ext cx="854339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+5V</a:t>
                    </a:r>
                  </a:p>
                </p:txBody>
              </p:sp>
              <p:cxnSp>
                <p:nvCxnSpPr>
                  <p:cNvPr id="93" name="Connecteur droit 92"/>
                  <p:cNvCxnSpPr/>
                  <p:nvPr/>
                </p:nvCxnSpPr>
                <p:spPr bwMode="auto">
                  <a:xfrm rot="5400000">
                    <a:off x="3842087" y="3387960"/>
                    <a:ext cx="213809" cy="0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43" name="Groupe 612"/>
              <p:cNvGrpSpPr>
                <a:grpSpLocks/>
              </p:cNvGrpSpPr>
              <p:nvPr/>
            </p:nvGrpSpPr>
            <p:grpSpPr bwMode="auto">
              <a:xfrm rot="16200000" flipV="1">
                <a:off x="3021564" y="226170"/>
                <a:ext cx="2515552" cy="2209005"/>
                <a:chOff x="4342010" y="491322"/>
                <a:chExt cx="2515552" cy="2207956"/>
              </a:xfrm>
            </p:grpSpPr>
            <p:cxnSp>
              <p:nvCxnSpPr>
                <p:cNvPr id="48" name="Connecteur droit 47"/>
                <p:cNvCxnSpPr/>
                <p:nvPr/>
              </p:nvCxnSpPr>
              <p:spPr bwMode="auto">
                <a:xfrm>
                  <a:off x="5237683" y="1338209"/>
                  <a:ext cx="540631" cy="2017"/>
                </a:xfrm>
                <a:prstGeom prst="line">
                  <a:avLst/>
                </a:prstGeom>
                <a:ln>
                  <a:headEnd type="oval" w="sm" len="sm"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Connecteur droit 48"/>
                <p:cNvCxnSpPr/>
                <p:nvPr/>
              </p:nvCxnSpPr>
              <p:spPr bwMode="auto">
                <a:xfrm>
                  <a:off x="4927021" y="1693095"/>
                  <a:ext cx="831120" cy="2017"/>
                </a:xfrm>
                <a:prstGeom prst="line">
                  <a:avLst/>
                </a:prstGeom>
                <a:ln>
                  <a:headEnd type="oval" w="sm" len="sm"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Connecteur droit 49"/>
                <p:cNvCxnSpPr/>
                <p:nvPr/>
              </p:nvCxnSpPr>
              <p:spPr bwMode="auto">
                <a:xfrm>
                  <a:off x="4620395" y="2015719"/>
                  <a:ext cx="1153884" cy="2017"/>
                </a:xfrm>
                <a:prstGeom prst="line">
                  <a:avLst/>
                </a:prstGeom>
                <a:ln>
                  <a:headEnd type="oval" w="sm" len="sm"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Connecteur droit 50"/>
                <p:cNvCxnSpPr/>
                <p:nvPr/>
              </p:nvCxnSpPr>
              <p:spPr bwMode="auto">
                <a:xfrm>
                  <a:off x="4337975" y="2330277"/>
                  <a:ext cx="1440338" cy="2017"/>
                </a:xfrm>
                <a:prstGeom prst="line">
                  <a:avLst/>
                </a:prstGeom>
                <a:ln>
                  <a:headEnd type="oval" w="sm" len="sm"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2" name="Rectangle 51"/>
                <p:cNvSpPr/>
                <p:nvPr/>
              </p:nvSpPr>
              <p:spPr bwMode="auto">
                <a:xfrm flipH="1">
                  <a:off x="5766210" y="715142"/>
                  <a:ext cx="982415" cy="1830891"/>
                </a:xfrm>
                <a:prstGeom prst="rect">
                  <a:avLst/>
                </a:prstGeom>
                <a:noFill/>
                <a:ln w="317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55" name="Groupe 193"/>
                <p:cNvGrpSpPr>
                  <a:grpSpLocks/>
                </p:cNvGrpSpPr>
                <p:nvPr/>
              </p:nvGrpSpPr>
              <p:grpSpPr bwMode="auto">
                <a:xfrm>
                  <a:off x="6516360" y="818940"/>
                  <a:ext cx="341202" cy="1550933"/>
                  <a:chOff x="6309490" y="4319760"/>
                  <a:chExt cx="342366" cy="1555928"/>
                </a:xfrm>
              </p:grpSpPr>
              <p:grpSp>
                <p:nvGrpSpPr>
                  <p:cNvPr id="261" name="Groupe 17"/>
                  <p:cNvGrpSpPr>
                    <a:grpSpLocks/>
                  </p:cNvGrpSpPr>
                  <p:nvPr/>
                </p:nvGrpSpPr>
                <p:grpSpPr bwMode="auto">
                  <a:xfrm flipH="1">
                    <a:off x="6309490" y="4319760"/>
                    <a:ext cx="255209" cy="1555928"/>
                    <a:chOff x="2143114" y="4128177"/>
                    <a:chExt cx="288013" cy="1891297"/>
                  </a:xfrm>
                </p:grpSpPr>
                <p:sp>
                  <p:nvSpPr>
                    <p:cNvPr id="67" name="ZoneTexte 66"/>
                    <p:cNvSpPr txBox="1"/>
                    <p:nvPr/>
                  </p:nvSpPr>
                  <p:spPr>
                    <a:xfrm>
                      <a:off x="2143122" y="4128177"/>
                      <a:ext cx="288000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68" name="ZoneTexte 67"/>
                    <p:cNvSpPr txBox="1"/>
                    <p:nvPr/>
                  </p:nvSpPr>
                  <p:spPr>
                    <a:xfrm>
                      <a:off x="2143126" y="4415030"/>
                      <a:ext cx="288001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69" name="ZoneTexte 68"/>
                    <p:cNvSpPr txBox="1"/>
                    <p:nvPr/>
                  </p:nvSpPr>
                  <p:spPr>
                    <a:xfrm>
                      <a:off x="2143123" y="4637514"/>
                      <a:ext cx="287999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70" name="ZoneTexte 69"/>
                    <p:cNvSpPr txBox="1"/>
                    <p:nvPr/>
                  </p:nvSpPr>
                  <p:spPr>
                    <a:xfrm>
                      <a:off x="2143121" y="4895878"/>
                      <a:ext cx="288001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71" name="ZoneTexte 70"/>
                    <p:cNvSpPr txBox="1"/>
                    <p:nvPr/>
                  </p:nvSpPr>
                  <p:spPr>
                    <a:xfrm>
                      <a:off x="2143120" y="5133925"/>
                      <a:ext cx="287999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72" name="ZoneTexte 71"/>
                    <p:cNvSpPr txBox="1"/>
                    <p:nvPr/>
                  </p:nvSpPr>
                  <p:spPr>
                    <a:xfrm>
                      <a:off x="2143115" y="5381870"/>
                      <a:ext cx="287999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73" name="ZoneTexte 72"/>
                    <p:cNvSpPr txBox="1"/>
                    <p:nvPr/>
                  </p:nvSpPr>
                  <p:spPr>
                    <a:xfrm>
                      <a:off x="2143114" y="5596573"/>
                      <a:ext cx="287998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</p:grpSp>
              <p:sp>
                <p:nvSpPr>
                  <p:cNvPr id="60" name="Ellipse 59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4814" y="4484671"/>
                    <a:ext cx="76918" cy="70802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1" name="Ellipse 6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4814" y="4684938"/>
                    <a:ext cx="78942" cy="72824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2" name="Ellipse 6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54692" y="4905433"/>
                    <a:ext cx="76918" cy="68778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3" name="Ellipse 62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2910" y="5087494"/>
                    <a:ext cx="78942" cy="68778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4" name="Ellipse 63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54692" y="5263486"/>
                    <a:ext cx="76918" cy="68778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5" name="Ellipse 64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2910" y="5465775"/>
                    <a:ext cx="74893" cy="70801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6" name="Ellipse 65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6837" y="5651881"/>
                    <a:ext cx="74895" cy="72824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54" name="ZoneTexte 53"/>
                <p:cNvSpPr txBox="1"/>
                <p:nvPr/>
              </p:nvSpPr>
              <p:spPr bwMode="auto">
                <a:xfrm>
                  <a:off x="5624543" y="1161859"/>
                  <a:ext cx="525296" cy="57266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A0</a:t>
                  </a:r>
                </a:p>
              </p:txBody>
            </p:sp>
            <p:sp>
              <p:nvSpPr>
                <p:cNvPr id="55" name="ZoneTexte 54"/>
                <p:cNvSpPr txBox="1"/>
                <p:nvPr/>
              </p:nvSpPr>
              <p:spPr bwMode="auto">
                <a:xfrm>
                  <a:off x="5650222" y="1497307"/>
                  <a:ext cx="512211" cy="336595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A1</a:t>
                  </a:r>
                </a:p>
              </p:txBody>
            </p:sp>
            <p:sp>
              <p:nvSpPr>
                <p:cNvPr id="56" name="ZoneTexte 55"/>
                <p:cNvSpPr txBox="1"/>
                <p:nvPr/>
              </p:nvSpPr>
              <p:spPr bwMode="auto">
                <a:xfrm>
                  <a:off x="5629927" y="1790635"/>
                  <a:ext cx="525296" cy="57266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A2</a:t>
                  </a:r>
                </a:p>
              </p:txBody>
            </p:sp>
            <p:sp>
              <p:nvSpPr>
                <p:cNvPr id="57" name="ZoneTexte 56"/>
                <p:cNvSpPr txBox="1"/>
                <p:nvPr/>
              </p:nvSpPr>
              <p:spPr bwMode="auto">
                <a:xfrm>
                  <a:off x="5623059" y="2126612"/>
                  <a:ext cx="525296" cy="57266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A3</a:t>
                  </a:r>
                </a:p>
              </p:txBody>
            </p:sp>
            <p:cxnSp>
              <p:nvCxnSpPr>
                <p:cNvPr id="58" name="Connecteur droit 57"/>
                <p:cNvCxnSpPr/>
                <p:nvPr/>
              </p:nvCxnSpPr>
              <p:spPr bwMode="auto">
                <a:xfrm rot="5400000">
                  <a:off x="6174756" y="597182"/>
                  <a:ext cx="213738" cy="2018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67" name="Groupe 386"/>
          <p:cNvGrpSpPr>
            <a:grpSpLocks noChangeAspect="1"/>
          </p:cNvGrpSpPr>
          <p:nvPr/>
        </p:nvGrpSpPr>
        <p:grpSpPr bwMode="auto">
          <a:xfrm>
            <a:off x="5468938" y="3073400"/>
            <a:ext cx="1603375" cy="660400"/>
            <a:chOff x="5484137" y="2521376"/>
            <a:chExt cx="1823520" cy="752072"/>
          </a:xfrm>
        </p:grpSpPr>
        <p:sp>
          <p:nvSpPr>
            <p:cNvPr id="318" name="Rectangle 317"/>
            <p:cNvSpPr/>
            <p:nvPr/>
          </p:nvSpPr>
          <p:spPr bwMode="auto">
            <a:xfrm>
              <a:off x="5484137" y="2530416"/>
              <a:ext cx="1823520" cy="735801"/>
            </a:xfrm>
            <a:prstGeom prst="rect">
              <a:avLst/>
            </a:prstGeom>
            <a:noFill/>
            <a:ln w="285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grpSp>
          <p:nvGrpSpPr>
            <p:cNvPr id="283" name="Groupe 348"/>
            <p:cNvGrpSpPr>
              <a:grpSpLocks/>
            </p:cNvGrpSpPr>
            <p:nvPr/>
          </p:nvGrpSpPr>
          <p:grpSpPr bwMode="auto">
            <a:xfrm>
              <a:off x="5525696" y="2857496"/>
              <a:ext cx="618502" cy="415952"/>
              <a:chOff x="5525696" y="3084486"/>
              <a:chExt cx="618502" cy="415952"/>
            </a:xfrm>
          </p:grpSpPr>
          <p:cxnSp>
            <p:nvCxnSpPr>
              <p:cNvPr id="334" name="Connecteur en angle 333"/>
              <p:cNvCxnSpPr/>
              <p:nvPr/>
            </p:nvCxnSpPr>
            <p:spPr bwMode="auto">
              <a:xfrm>
                <a:off x="6072719" y="3285303"/>
                <a:ext cx="72219" cy="202481"/>
              </a:xfrm>
              <a:prstGeom prst="bentConnector3">
                <a:avLst>
                  <a:gd name="adj1" fmla="val 106974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84" name="Groupe 46"/>
              <p:cNvGrpSpPr>
                <a:grpSpLocks noChangeAspect="1"/>
              </p:cNvGrpSpPr>
              <p:nvPr/>
            </p:nvGrpSpPr>
            <p:grpSpPr bwMode="auto">
              <a:xfrm>
                <a:off x="5525696" y="3084486"/>
                <a:ext cx="576000" cy="415952"/>
                <a:chOff x="1734166" y="3233655"/>
                <a:chExt cx="1096433" cy="792000"/>
              </a:xfrm>
            </p:grpSpPr>
            <p:sp>
              <p:nvSpPr>
                <p:cNvPr id="329" name="Arc 328"/>
                <p:cNvSpPr/>
                <p:nvPr/>
              </p:nvSpPr>
              <p:spPr bwMode="auto">
                <a:xfrm rot="3003743">
                  <a:off x="1733465" y="3234564"/>
                  <a:ext cx="791727" cy="790454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/>
                </a:p>
              </p:txBody>
            </p:sp>
            <p:sp>
              <p:nvSpPr>
                <p:cNvPr id="331" name="Lune 330"/>
                <p:cNvSpPr/>
                <p:nvPr/>
              </p:nvSpPr>
              <p:spPr bwMode="auto">
                <a:xfrm rot="10800000">
                  <a:off x="2541740" y="3430140"/>
                  <a:ext cx="288688" cy="395862"/>
                </a:xfrm>
                <a:prstGeom prst="moon">
                  <a:avLst>
                    <a:gd name="adj" fmla="val 87500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43" name="Connecteur en angle 342"/>
              <p:cNvCxnSpPr/>
              <p:nvPr/>
            </p:nvCxnSpPr>
            <p:spPr bwMode="auto">
              <a:xfrm flipV="1">
                <a:off x="5626768" y="3236490"/>
                <a:ext cx="303318" cy="251294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8" name="Connecteur en angle 347"/>
              <p:cNvCxnSpPr/>
              <p:nvPr/>
            </p:nvCxnSpPr>
            <p:spPr bwMode="auto">
              <a:xfrm flipV="1">
                <a:off x="5865089" y="3354002"/>
                <a:ext cx="72219" cy="131973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86" name="Groupe 349"/>
            <p:cNvGrpSpPr>
              <a:grpSpLocks/>
            </p:cNvGrpSpPr>
            <p:nvPr/>
          </p:nvGrpSpPr>
          <p:grpSpPr bwMode="auto">
            <a:xfrm flipV="1">
              <a:off x="5778218" y="2521376"/>
              <a:ext cx="618502" cy="417600"/>
              <a:chOff x="5525696" y="3084486"/>
              <a:chExt cx="618502" cy="415952"/>
            </a:xfrm>
          </p:grpSpPr>
          <p:cxnSp>
            <p:nvCxnSpPr>
              <p:cNvPr id="351" name="Connecteur en angle 350"/>
              <p:cNvCxnSpPr/>
              <p:nvPr/>
            </p:nvCxnSpPr>
            <p:spPr bwMode="auto">
              <a:xfrm>
                <a:off x="6071156" y="3286151"/>
                <a:ext cx="72219" cy="201682"/>
              </a:xfrm>
              <a:prstGeom prst="bentConnector3">
                <a:avLst>
                  <a:gd name="adj1" fmla="val 106974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90" name="Groupe 46"/>
              <p:cNvGrpSpPr>
                <a:grpSpLocks noChangeAspect="1"/>
              </p:cNvGrpSpPr>
              <p:nvPr/>
            </p:nvGrpSpPr>
            <p:grpSpPr bwMode="auto">
              <a:xfrm>
                <a:off x="5525696" y="3084486"/>
                <a:ext cx="576000" cy="415952"/>
                <a:chOff x="1734166" y="3233655"/>
                <a:chExt cx="1096433" cy="792000"/>
              </a:xfrm>
            </p:grpSpPr>
            <p:sp>
              <p:nvSpPr>
                <p:cNvPr id="355" name="Arc 354"/>
                <p:cNvSpPr/>
                <p:nvPr/>
              </p:nvSpPr>
              <p:spPr bwMode="auto">
                <a:xfrm rot="3003743">
                  <a:off x="1730337" y="3237847"/>
                  <a:ext cx="792032" cy="783581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/>
                </a:p>
              </p:txBody>
            </p:sp>
            <p:sp>
              <p:nvSpPr>
                <p:cNvPr id="356" name="Lune 355"/>
                <p:cNvSpPr/>
                <p:nvPr/>
              </p:nvSpPr>
              <p:spPr bwMode="auto">
                <a:xfrm rot="10800000">
                  <a:off x="2531892" y="3429060"/>
                  <a:ext cx="288688" cy="397730"/>
                </a:xfrm>
                <a:prstGeom prst="moon">
                  <a:avLst>
                    <a:gd name="adj" fmla="val 87500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53" name="Connecteur en angle 352"/>
              <p:cNvCxnSpPr/>
              <p:nvPr/>
            </p:nvCxnSpPr>
            <p:spPr bwMode="auto">
              <a:xfrm flipV="1">
                <a:off x="5627011" y="3235730"/>
                <a:ext cx="301513" cy="252102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4" name="Connecteur en angle 353"/>
              <p:cNvCxnSpPr/>
              <p:nvPr/>
            </p:nvCxnSpPr>
            <p:spPr bwMode="auto">
              <a:xfrm flipV="1">
                <a:off x="5865333" y="3352778"/>
                <a:ext cx="72219" cy="133254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14" name="Groupe 356"/>
            <p:cNvGrpSpPr>
              <a:grpSpLocks/>
            </p:cNvGrpSpPr>
            <p:nvPr/>
          </p:nvGrpSpPr>
          <p:grpSpPr bwMode="auto">
            <a:xfrm flipV="1">
              <a:off x="6567206" y="2521376"/>
              <a:ext cx="618502" cy="417600"/>
              <a:chOff x="5525696" y="3084486"/>
              <a:chExt cx="618502" cy="415952"/>
            </a:xfrm>
          </p:grpSpPr>
          <p:cxnSp>
            <p:nvCxnSpPr>
              <p:cNvPr id="358" name="Connecteur en angle 357"/>
              <p:cNvCxnSpPr/>
              <p:nvPr/>
            </p:nvCxnSpPr>
            <p:spPr bwMode="auto">
              <a:xfrm>
                <a:off x="6071157" y="3286151"/>
                <a:ext cx="72219" cy="201682"/>
              </a:xfrm>
              <a:prstGeom prst="bentConnector3">
                <a:avLst>
                  <a:gd name="adj1" fmla="val 106974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15" name="Groupe 46"/>
              <p:cNvGrpSpPr>
                <a:grpSpLocks noChangeAspect="1"/>
              </p:cNvGrpSpPr>
              <p:nvPr/>
            </p:nvGrpSpPr>
            <p:grpSpPr bwMode="auto">
              <a:xfrm>
                <a:off x="5525696" y="3084486"/>
                <a:ext cx="576000" cy="415952"/>
                <a:chOff x="1734166" y="3233655"/>
                <a:chExt cx="1096433" cy="792000"/>
              </a:xfrm>
            </p:grpSpPr>
            <p:sp>
              <p:nvSpPr>
                <p:cNvPr id="362" name="Arc 361"/>
                <p:cNvSpPr/>
                <p:nvPr/>
              </p:nvSpPr>
              <p:spPr bwMode="auto">
                <a:xfrm rot="3003743">
                  <a:off x="1730340" y="3237847"/>
                  <a:ext cx="792032" cy="783581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/>
                </a:p>
              </p:txBody>
            </p:sp>
            <p:sp>
              <p:nvSpPr>
                <p:cNvPr id="363" name="Lune 362"/>
                <p:cNvSpPr/>
                <p:nvPr/>
              </p:nvSpPr>
              <p:spPr bwMode="auto">
                <a:xfrm rot="10800000">
                  <a:off x="2531894" y="3429060"/>
                  <a:ext cx="288688" cy="397730"/>
                </a:xfrm>
                <a:prstGeom prst="moon">
                  <a:avLst>
                    <a:gd name="adj" fmla="val 87500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60" name="Connecteur en angle 359"/>
              <p:cNvCxnSpPr/>
              <p:nvPr/>
            </p:nvCxnSpPr>
            <p:spPr bwMode="auto">
              <a:xfrm flipV="1">
                <a:off x="5627012" y="3235730"/>
                <a:ext cx="301512" cy="252102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1" name="Connecteur en angle 360"/>
              <p:cNvCxnSpPr/>
              <p:nvPr/>
            </p:nvCxnSpPr>
            <p:spPr bwMode="auto">
              <a:xfrm flipV="1">
                <a:off x="5865334" y="3352778"/>
                <a:ext cx="72219" cy="133254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16" name="Groupe 379"/>
            <p:cNvGrpSpPr>
              <a:grpSpLocks/>
            </p:cNvGrpSpPr>
            <p:nvPr/>
          </p:nvGrpSpPr>
          <p:grpSpPr bwMode="auto">
            <a:xfrm>
              <a:off x="6299154" y="2857496"/>
              <a:ext cx="618502" cy="415952"/>
              <a:chOff x="5525696" y="3084486"/>
              <a:chExt cx="618502" cy="415952"/>
            </a:xfrm>
          </p:grpSpPr>
          <p:cxnSp>
            <p:nvCxnSpPr>
              <p:cNvPr id="381" name="Connecteur en angle 380"/>
              <p:cNvCxnSpPr/>
              <p:nvPr/>
            </p:nvCxnSpPr>
            <p:spPr bwMode="auto">
              <a:xfrm>
                <a:off x="6072000" y="3285303"/>
                <a:ext cx="72219" cy="202481"/>
              </a:xfrm>
              <a:prstGeom prst="bentConnector3">
                <a:avLst>
                  <a:gd name="adj1" fmla="val 106974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17" name="Groupe 46"/>
              <p:cNvGrpSpPr>
                <a:grpSpLocks noChangeAspect="1"/>
              </p:cNvGrpSpPr>
              <p:nvPr/>
            </p:nvGrpSpPr>
            <p:grpSpPr bwMode="auto">
              <a:xfrm>
                <a:off x="5525696" y="3084486"/>
                <a:ext cx="576000" cy="415952"/>
                <a:chOff x="1734166" y="3233655"/>
                <a:chExt cx="1096433" cy="792000"/>
              </a:xfrm>
            </p:grpSpPr>
            <p:sp>
              <p:nvSpPr>
                <p:cNvPr id="385" name="Arc 384"/>
                <p:cNvSpPr/>
                <p:nvPr/>
              </p:nvSpPr>
              <p:spPr bwMode="auto">
                <a:xfrm rot="3003743">
                  <a:off x="1732097" y="3234564"/>
                  <a:ext cx="791727" cy="790454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/>
                </a:p>
              </p:txBody>
            </p:sp>
            <p:sp>
              <p:nvSpPr>
                <p:cNvPr id="386" name="Lune 385"/>
                <p:cNvSpPr/>
                <p:nvPr/>
              </p:nvSpPr>
              <p:spPr bwMode="auto">
                <a:xfrm rot="10800000">
                  <a:off x="2540372" y="3430140"/>
                  <a:ext cx="288688" cy="395862"/>
                </a:xfrm>
                <a:prstGeom prst="moon">
                  <a:avLst>
                    <a:gd name="adj" fmla="val 87500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83" name="Connecteur en angle 382"/>
              <p:cNvCxnSpPr/>
              <p:nvPr/>
            </p:nvCxnSpPr>
            <p:spPr bwMode="auto">
              <a:xfrm flipV="1">
                <a:off x="5626049" y="3236490"/>
                <a:ext cx="303318" cy="251294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4" name="Connecteur en angle 383"/>
              <p:cNvCxnSpPr/>
              <p:nvPr/>
            </p:nvCxnSpPr>
            <p:spPr bwMode="auto">
              <a:xfrm flipV="1">
                <a:off x="5864371" y="3354002"/>
                <a:ext cx="72219" cy="131973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89" name="Connecteur en angle 388"/>
          <p:cNvCxnSpPr/>
          <p:nvPr/>
        </p:nvCxnSpPr>
        <p:spPr bwMode="auto">
          <a:xfrm flipV="1">
            <a:off x="4778375" y="2325688"/>
            <a:ext cx="2174875" cy="1692275"/>
          </a:xfrm>
          <a:prstGeom prst="bentConnector3">
            <a:avLst>
              <a:gd name="adj1" fmla="val 17775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5" name="Connecteur droit 394"/>
          <p:cNvCxnSpPr/>
          <p:nvPr/>
        </p:nvCxnSpPr>
        <p:spPr bwMode="auto">
          <a:xfrm rot="5400000">
            <a:off x="6649244" y="2631282"/>
            <a:ext cx="611187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8" name="Connecteur en angle 397"/>
          <p:cNvCxnSpPr/>
          <p:nvPr/>
        </p:nvCxnSpPr>
        <p:spPr bwMode="auto">
          <a:xfrm flipV="1">
            <a:off x="4551363" y="2428875"/>
            <a:ext cx="1727200" cy="1655763"/>
          </a:xfrm>
          <a:prstGeom prst="bentConnector3">
            <a:avLst>
              <a:gd name="adj1" fmla="val 40374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1" name="Connecteur droit 400"/>
          <p:cNvCxnSpPr/>
          <p:nvPr/>
        </p:nvCxnSpPr>
        <p:spPr bwMode="auto">
          <a:xfrm rot="5400000">
            <a:off x="6026944" y="2680494"/>
            <a:ext cx="503238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2" name="Connecteur en angle 401"/>
          <p:cNvCxnSpPr/>
          <p:nvPr/>
        </p:nvCxnSpPr>
        <p:spPr bwMode="auto">
          <a:xfrm flipV="1">
            <a:off x="4310063" y="3857625"/>
            <a:ext cx="1728787" cy="431800"/>
          </a:xfrm>
          <a:prstGeom prst="bentConnector3">
            <a:avLst>
              <a:gd name="adj1" fmla="val 100087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5" name="Connecteur en angle 404"/>
          <p:cNvCxnSpPr/>
          <p:nvPr/>
        </p:nvCxnSpPr>
        <p:spPr bwMode="auto">
          <a:xfrm flipV="1">
            <a:off x="4071938" y="3857625"/>
            <a:ext cx="2663825" cy="576263"/>
          </a:xfrm>
          <a:prstGeom prst="bentConnector3">
            <a:avLst>
              <a:gd name="adj1" fmla="val 100087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7" name="Connecteur droit 406"/>
          <p:cNvCxnSpPr/>
          <p:nvPr/>
        </p:nvCxnSpPr>
        <p:spPr bwMode="auto">
          <a:xfrm rot="5400000" flipH="1" flipV="1">
            <a:off x="4168775" y="5570538"/>
            <a:ext cx="1187450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9" name="Connecteur en angle 408"/>
          <p:cNvCxnSpPr/>
          <p:nvPr/>
        </p:nvCxnSpPr>
        <p:spPr bwMode="auto">
          <a:xfrm flipV="1">
            <a:off x="4754563" y="3854450"/>
            <a:ext cx="1079500" cy="1116013"/>
          </a:xfrm>
          <a:prstGeom prst="bentConnector3">
            <a:avLst>
              <a:gd name="adj1" fmla="val 99733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2" name="Connecteur droit 411"/>
          <p:cNvCxnSpPr/>
          <p:nvPr/>
        </p:nvCxnSpPr>
        <p:spPr bwMode="auto">
          <a:xfrm rot="5400000" flipH="1" flipV="1">
            <a:off x="3890169" y="5490369"/>
            <a:ext cx="1331912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5" name="Connecteur en angle 414"/>
          <p:cNvCxnSpPr/>
          <p:nvPr/>
        </p:nvCxnSpPr>
        <p:spPr bwMode="auto">
          <a:xfrm flipV="1">
            <a:off x="4556125" y="3857625"/>
            <a:ext cx="1944688" cy="971550"/>
          </a:xfrm>
          <a:prstGeom prst="bentConnector3">
            <a:avLst>
              <a:gd name="adj1" fmla="val 99733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6" name="Connecteur droit 415"/>
          <p:cNvCxnSpPr/>
          <p:nvPr/>
        </p:nvCxnSpPr>
        <p:spPr bwMode="auto">
          <a:xfrm rot="5400000" flipH="1" flipV="1">
            <a:off x="3571875" y="5434013"/>
            <a:ext cx="1476375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9" name="Connecteur droit 418"/>
          <p:cNvCxnSpPr/>
          <p:nvPr/>
        </p:nvCxnSpPr>
        <p:spPr bwMode="auto">
          <a:xfrm rot="5400000" flipH="1" flipV="1">
            <a:off x="3297237" y="5357813"/>
            <a:ext cx="1547813" cy="1588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2" name="Connecteur en angle 421"/>
          <p:cNvCxnSpPr/>
          <p:nvPr/>
        </p:nvCxnSpPr>
        <p:spPr bwMode="auto">
          <a:xfrm flipV="1">
            <a:off x="4310063" y="2508250"/>
            <a:ext cx="2411412" cy="2195513"/>
          </a:xfrm>
          <a:prstGeom prst="bentConnector3">
            <a:avLst>
              <a:gd name="adj1" fmla="val 41565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5" name="Connecteur droit 424"/>
          <p:cNvCxnSpPr/>
          <p:nvPr/>
        </p:nvCxnSpPr>
        <p:spPr bwMode="auto">
          <a:xfrm rot="5400000">
            <a:off x="6499225" y="2724150"/>
            <a:ext cx="431800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6" name="Connecteur en angle 425"/>
          <p:cNvCxnSpPr/>
          <p:nvPr/>
        </p:nvCxnSpPr>
        <p:spPr bwMode="auto">
          <a:xfrm flipV="1">
            <a:off x="4071938" y="2619375"/>
            <a:ext cx="1958975" cy="1979613"/>
          </a:xfrm>
          <a:prstGeom prst="bentConnector3">
            <a:avLst>
              <a:gd name="adj1" fmla="val 67590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9" name="Connecteur droit 428"/>
          <p:cNvCxnSpPr/>
          <p:nvPr/>
        </p:nvCxnSpPr>
        <p:spPr bwMode="auto">
          <a:xfrm rot="5400000">
            <a:off x="5878513" y="2773363"/>
            <a:ext cx="323850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0" name="Connecteur en angle 429"/>
          <p:cNvCxnSpPr/>
          <p:nvPr/>
        </p:nvCxnSpPr>
        <p:spPr bwMode="auto">
          <a:xfrm flipV="1">
            <a:off x="4889500" y="2211388"/>
            <a:ext cx="2771775" cy="900112"/>
          </a:xfrm>
          <a:prstGeom prst="bentConnector3">
            <a:avLst>
              <a:gd name="adj1" fmla="val 7362"/>
            </a:avLst>
          </a:prstGeom>
          <a:ln w="15875">
            <a:headEnd type="none" w="med" len="med"/>
            <a:tail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6" name="Connecteur en angle 435"/>
          <p:cNvCxnSpPr/>
          <p:nvPr/>
        </p:nvCxnSpPr>
        <p:spPr bwMode="auto">
          <a:xfrm rot="5400000">
            <a:off x="7029451" y="2298700"/>
            <a:ext cx="107950" cy="1152525"/>
          </a:xfrm>
          <a:prstGeom prst="bentConnector3">
            <a:avLst>
              <a:gd name="adj1" fmla="val 1483"/>
            </a:avLst>
          </a:prstGeom>
          <a:ln w="15875"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7" name="Connecteur en angle 436"/>
          <p:cNvCxnSpPr/>
          <p:nvPr/>
        </p:nvCxnSpPr>
        <p:spPr bwMode="auto">
          <a:xfrm flipV="1">
            <a:off x="6286500" y="3127375"/>
            <a:ext cx="1368425" cy="792163"/>
          </a:xfrm>
          <a:prstGeom prst="bentConnector3">
            <a:avLst>
              <a:gd name="adj1" fmla="val 82522"/>
            </a:avLst>
          </a:prstGeom>
          <a:ln w="15875">
            <a:headEnd type="none" w="med" len="med"/>
            <a:tail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1" name="Connecteur en angle 440"/>
          <p:cNvCxnSpPr/>
          <p:nvPr/>
        </p:nvCxnSpPr>
        <p:spPr bwMode="auto">
          <a:xfrm flipV="1">
            <a:off x="5580063" y="3500438"/>
            <a:ext cx="2087562" cy="500062"/>
          </a:xfrm>
          <a:prstGeom prst="bentConnector3">
            <a:avLst>
              <a:gd name="adj1" fmla="val 91413"/>
            </a:avLst>
          </a:prstGeom>
          <a:ln w="15875">
            <a:headEnd type="none" w="med" len="med"/>
            <a:tail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0" name="Connecteur en angle 449"/>
          <p:cNvCxnSpPr/>
          <p:nvPr/>
        </p:nvCxnSpPr>
        <p:spPr bwMode="auto">
          <a:xfrm rot="5400000">
            <a:off x="6616701" y="1898650"/>
            <a:ext cx="252412" cy="1836737"/>
          </a:xfrm>
          <a:prstGeom prst="bentConnector3">
            <a:avLst>
              <a:gd name="adj1" fmla="val 1483"/>
            </a:avLst>
          </a:prstGeom>
          <a:ln w="15875"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1" name="Connecteur droit 450"/>
          <p:cNvCxnSpPr/>
          <p:nvPr/>
        </p:nvCxnSpPr>
        <p:spPr bwMode="auto">
          <a:xfrm rot="5400000">
            <a:off x="5515769" y="3925094"/>
            <a:ext cx="144462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2" name="Connecteur droit 451"/>
          <p:cNvCxnSpPr/>
          <p:nvPr/>
        </p:nvCxnSpPr>
        <p:spPr bwMode="auto">
          <a:xfrm rot="5400000">
            <a:off x="6250781" y="3885407"/>
            <a:ext cx="71437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7" name="ZoneTexte 456"/>
          <p:cNvSpPr txBox="1"/>
          <p:nvPr/>
        </p:nvSpPr>
        <p:spPr>
          <a:xfrm>
            <a:off x="8072462" y="2453010"/>
            <a:ext cx="357190" cy="2616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100" dirty="0">
                <a:solidFill>
                  <a:srgbClr val="FF0000"/>
                </a:solidFill>
              </a:rPr>
              <a:t>0V</a:t>
            </a:r>
          </a:p>
        </p:txBody>
      </p:sp>
      <p:cxnSp>
        <p:nvCxnSpPr>
          <p:cNvPr id="458" name="Connecteur droit 457"/>
          <p:cNvCxnSpPr/>
          <p:nvPr/>
        </p:nvCxnSpPr>
        <p:spPr bwMode="auto">
          <a:xfrm rot="5400000">
            <a:off x="8216107" y="2999581"/>
            <a:ext cx="571500" cy="1587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9" name="ZoneTexte 458"/>
          <p:cNvSpPr txBox="1"/>
          <p:nvPr/>
        </p:nvSpPr>
        <p:spPr>
          <a:xfrm>
            <a:off x="8303472" y="2452216"/>
            <a:ext cx="357190" cy="2616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100" dirty="0">
                <a:solidFill>
                  <a:schemeClr val="tx1"/>
                </a:solidFill>
              </a:rPr>
              <a:t>5V</a:t>
            </a:r>
          </a:p>
        </p:txBody>
      </p:sp>
      <p:cxnSp>
        <p:nvCxnSpPr>
          <p:cNvPr id="461" name="Connecteur droit 460"/>
          <p:cNvCxnSpPr/>
          <p:nvPr/>
        </p:nvCxnSpPr>
        <p:spPr bwMode="auto">
          <a:xfrm rot="10800000">
            <a:off x="8032750" y="2857500"/>
            <a:ext cx="468313" cy="1588"/>
          </a:xfrm>
          <a:prstGeom prst="line">
            <a:avLst/>
          </a:prstGeom>
          <a:ln w="15875"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19" name="Groupe 389"/>
          <p:cNvGrpSpPr>
            <a:grpSpLocks/>
          </p:cNvGrpSpPr>
          <p:nvPr/>
        </p:nvGrpSpPr>
        <p:grpSpPr bwMode="auto">
          <a:xfrm>
            <a:off x="5530850" y="2935288"/>
            <a:ext cx="130175" cy="922337"/>
            <a:chOff x="5531223" y="2934686"/>
            <a:chExt cx="130252" cy="922942"/>
          </a:xfrm>
        </p:grpSpPr>
        <p:sp>
          <p:nvSpPr>
            <p:cNvPr id="387" name="Parenthèse fermante 386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388" name="Parenthèse fermante 387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0" name="Groupe 390"/>
          <p:cNvGrpSpPr>
            <a:grpSpLocks/>
          </p:cNvGrpSpPr>
          <p:nvPr/>
        </p:nvGrpSpPr>
        <p:grpSpPr bwMode="auto">
          <a:xfrm>
            <a:off x="5767388" y="2935288"/>
            <a:ext cx="130175" cy="922337"/>
            <a:chOff x="5531223" y="2934686"/>
            <a:chExt cx="130252" cy="922942"/>
          </a:xfrm>
        </p:grpSpPr>
        <p:sp>
          <p:nvSpPr>
            <p:cNvPr id="392" name="Parenthèse fermante 391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393" name="Parenthèse fermante 392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1" name="Groupe 393"/>
          <p:cNvGrpSpPr>
            <a:grpSpLocks/>
          </p:cNvGrpSpPr>
          <p:nvPr/>
        </p:nvGrpSpPr>
        <p:grpSpPr bwMode="auto">
          <a:xfrm>
            <a:off x="5967413" y="2935288"/>
            <a:ext cx="130175" cy="922337"/>
            <a:chOff x="5531223" y="2934686"/>
            <a:chExt cx="130252" cy="922942"/>
          </a:xfrm>
        </p:grpSpPr>
        <p:sp>
          <p:nvSpPr>
            <p:cNvPr id="396" name="Parenthèse fermante 395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397" name="Parenthèse fermante 396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2" name="Groupe 398"/>
          <p:cNvGrpSpPr>
            <a:grpSpLocks/>
          </p:cNvGrpSpPr>
          <p:nvPr/>
        </p:nvGrpSpPr>
        <p:grpSpPr bwMode="auto">
          <a:xfrm>
            <a:off x="6203950" y="2935288"/>
            <a:ext cx="131763" cy="922337"/>
            <a:chOff x="5531223" y="2934686"/>
            <a:chExt cx="130252" cy="922942"/>
          </a:xfrm>
        </p:grpSpPr>
        <p:sp>
          <p:nvSpPr>
            <p:cNvPr id="400" name="Parenthèse fermante 399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403" name="Parenthèse fermante 402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3" name="Groupe 403"/>
          <p:cNvGrpSpPr>
            <a:grpSpLocks/>
          </p:cNvGrpSpPr>
          <p:nvPr/>
        </p:nvGrpSpPr>
        <p:grpSpPr bwMode="auto">
          <a:xfrm>
            <a:off x="6442075" y="2935288"/>
            <a:ext cx="130175" cy="922337"/>
            <a:chOff x="5531223" y="2934686"/>
            <a:chExt cx="130252" cy="922942"/>
          </a:xfrm>
        </p:grpSpPr>
        <p:sp>
          <p:nvSpPr>
            <p:cNvPr id="406" name="Parenthèse fermante 405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408" name="Parenthèse fermante 407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4" name="Groupe 409"/>
          <p:cNvGrpSpPr>
            <a:grpSpLocks/>
          </p:cNvGrpSpPr>
          <p:nvPr/>
        </p:nvGrpSpPr>
        <p:grpSpPr bwMode="auto">
          <a:xfrm>
            <a:off x="6678613" y="2935288"/>
            <a:ext cx="131762" cy="922337"/>
            <a:chOff x="5531223" y="2934686"/>
            <a:chExt cx="130252" cy="922942"/>
          </a:xfrm>
        </p:grpSpPr>
        <p:sp>
          <p:nvSpPr>
            <p:cNvPr id="411" name="Parenthèse fermante 410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413" name="Parenthèse fermante 412"/>
            <p:cNvSpPr/>
            <p:nvPr/>
          </p:nvSpPr>
          <p:spPr bwMode="auto">
            <a:xfrm rot="5400000">
              <a:off x="5524071" y="3720224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5" name="Groupe 413"/>
          <p:cNvGrpSpPr>
            <a:grpSpLocks/>
          </p:cNvGrpSpPr>
          <p:nvPr/>
        </p:nvGrpSpPr>
        <p:grpSpPr bwMode="auto">
          <a:xfrm>
            <a:off x="6880225" y="2935288"/>
            <a:ext cx="130175" cy="922337"/>
            <a:chOff x="5531223" y="2934686"/>
            <a:chExt cx="130252" cy="922942"/>
          </a:xfrm>
        </p:grpSpPr>
        <p:sp>
          <p:nvSpPr>
            <p:cNvPr id="417" name="Parenthèse fermante 416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418" name="Parenthèse fermante 417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sp>
        <p:nvSpPr>
          <p:cNvPr id="424" name="ZoneTexte 423"/>
          <p:cNvSpPr txBox="1"/>
          <p:nvPr/>
        </p:nvSpPr>
        <p:spPr bwMode="auto">
          <a:xfrm>
            <a:off x="5857884" y="3292298"/>
            <a:ext cx="952468" cy="24622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solidFill>
                  <a:schemeClr val="tx1"/>
                </a:solidFill>
              </a:rPr>
              <a:t>74LS86</a:t>
            </a:r>
          </a:p>
        </p:txBody>
      </p:sp>
      <p:cxnSp>
        <p:nvCxnSpPr>
          <p:cNvPr id="399" name="Connecteur droit 398"/>
          <p:cNvCxnSpPr/>
          <p:nvPr/>
        </p:nvCxnSpPr>
        <p:spPr bwMode="auto">
          <a:xfrm rot="5400000">
            <a:off x="6893719" y="2845594"/>
            <a:ext cx="1547812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4" name="Connecteur droit 403"/>
          <p:cNvCxnSpPr/>
          <p:nvPr/>
        </p:nvCxnSpPr>
        <p:spPr bwMode="auto">
          <a:xfrm>
            <a:off x="7667625" y="3000375"/>
            <a:ext cx="214313" cy="1588"/>
          </a:xfrm>
          <a:prstGeom prst="line">
            <a:avLst/>
          </a:prstGeom>
          <a:ln>
            <a:solidFill>
              <a:srgbClr val="FF0000"/>
            </a:solidFill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0" name="Connecteur droit 409"/>
          <p:cNvCxnSpPr/>
          <p:nvPr/>
        </p:nvCxnSpPr>
        <p:spPr bwMode="auto">
          <a:xfrm rot="5400000">
            <a:off x="7984332" y="2999581"/>
            <a:ext cx="571500" cy="1587"/>
          </a:xfrm>
          <a:prstGeom prst="line">
            <a:avLst/>
          </a:prstGeom>
          <a:ln w="158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4" name="Connecteur droit 413"/>
          <p:cNvCxnSpPr/>
          <p:nvPr/>
        </p:nvCxnSpPr>
        <p:spPr bwMode="auto">
          <a:xfrm rot="10800000">
            <a:off x="8054975" y="3143250"/>
            <a:ext cx="215900" cy="1588"/>
          </a:xfrm>
          <a:prstGeom prst="line">
            <a:avLst/>
          </a:prstGeom>
          <a:ln w="15875">
            <a:solidFill>
              <a:srgbClr val="FF0000"/>
            </a:solidFill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1" name="Ellipse 420"/>
          <p:cNvSpPr/>
          <p:nvPr/>
        </p:nvSpPr>
        <p:spPr bwMode="auto">
          <a:xfrm>
            <a:off x="8008938" y="2825750"/>
            <a:ext cx="71437" cy="71438"/>
          </a:xfrm>
          <a:prstGeom prst="ellips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423" name="Ellipse 422"/>
          <p:cNvSpPr/>
          <p:nvPr/>
        </p:nvSpPr>
        <p:spPr bwMode="auto">
          <a:xfrm>
            <a:off x="8064500" y="3111500"/>
            <a:ext cx="71438" cy="71438"/>
          </a:xfrm>
          <a:prstGeom prst="ellips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427" name="Connecteur droit 426"/>
          <p:cNvCxnSpPr>
            <a:endCxn id="423" idx="1"/>
          </p:cNvCxnSpPr>
          <p:nvPr/>
        </p:nvCxnSpPr>
        <p:spPr bwMode="auto">
          <a:xfrm>
            <a:off x="7858125" y="3000375"/>
            <a:ext cx="217488" cy="120650"/>
          </a:xfrm>
          <a:prstGeom prst="line">
            <a:avLst/>
          </a:prstGeom>
          <a:ln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31" name="ZoneTexte 430"/>
          <p:cNvSpPr txBox="1"/>
          <p:nvPr/>
        </p:nvSpPr>
        <p:spPr>
          <a:xfrm rot="5400000">
            <a:off x="7583408" y="3341045"/>
            <a:ext cx="857256" cy="46166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sz="2400" dirty="0">
                <a:solidFill>
                  <a:srgbClr val="FF0000"/>
                </a:solidFill>
              </a:rPr>
              <a:t>جامع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432" name="Ellipse 431"/>
          <p:cNvSpPr/>
          <p:nvPr/>
        </p:nvSpPr>
        <p:spPr bwMode="auto">
          <a:xfrm>
            <a:off x="7850188" y="2954338"/>
            <a:ext cx="71437" cy="71437"/>
          </a:xfrm>
          <a:prstGeom prst="ellips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315"/>
          <p:cNvGrpSpPr>
            <a:grpSpLocks/>
          </p:cNvGrpSpPr>
          <p:nvPr/>
        </p:nvGrpSpPr>
        <p:grpSpPr bwMode="auto">
          <a:xfrm>
            <a:off x="4071938" y="4175125"/>
            <a:ext cx="5000625" cy="1997075"/>
            <a:chOff x="4214809" y="3961427"/>
            <a:chExt cx="5000661" cy="1996595"/>
          </a:xfrm>
        </p:grpSpPr>
        <p:cxnSp>
          <p:nvCxnSpPr>
            <p:cNvPr id="119" name="Connecteur droit 118"/>
            <p:cNvCxnSpPr/>
            <p:nvPr/>
          </p:nvCxnSpPr>
          <p:spPr bwMode="auto">
            <a:xfrm>
              <a:off x="7951811" y="4759748"/>
              <a:ext cx="481015" cy="1587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0" name="Rectangle 119"/>
            <p:cNvSpPr/>
            <p:nvPr/>
          </p:nvSpPr>
          <p:spPr bwMode="auto">
            <a:xfrm rot="5400000">
              <a:off x="8139941" y="4633541"/>
              <a:ext cx="84117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21" name="Connecteur droit 120"/>
            <p:cNvCxnSpPr/>
            <p:nvPr/>
          </p:nvCxnSpPr>
          <p:spPr bwMode="auto">
            <a:xfrm>
              <a:off x="7956573" y="4929569"/>
              <a:ext cx="481016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2" name="Rectangle 121"/>
            <p:cNvSpPr/>
            <p:nvPr/>
          </p:nvSpPr>
          <p:spPr bwMode="auto">
            <a:xfrm rot="5400000">
              <a:off x="8139147" y="4812092"/>
              <a:ext cx="85704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23" name="Connecteur droit 122"/>
            <p:cNvCxnSpPr/>
            <p:nvPr/>
          </p:nvCxnSpPr>
          <p:spPr bwMode="auto">
            <a:xfrm>
              <a:off x="7959748" y="5086694"/>
              <a:ext cx="479428" cy="1587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4" name="Rectangle 123"/>
            <p:cNvSpPr/>
            <p:nvPr/>
          </p:nvSpPr>
          <p:spPr bwMode="auto">
            <a:xfrm rot="5400000">
              <a:off x="8140735" y="4962868"/>
              <a:ext cx="85704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25" name="Connecteur droit 124"/>
            <p:cNvCxnSpPr/>
            <p:nvPr/>
          </p:nvCxnSpPr>
          <p:spPr bwMode="auto">
            <a:xfrm>
              <a:off x="7959748" y="5237470"/>
              <a:ext cx="479428" cy="1588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6" name="Rectangle 125"/>
            <p:cNvSpPr/>
            <p:nvPr/>
          </p:nvSpPr>
          <p:spPr bwMode="auto">
            <a:xfrm rot="5400000">
              <a:off x="8140735" y="5105708"/>
              <a:ext cx="85704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27" name="Connecteur droit 126"/>
            <p:cNvCxnSpPr/>
            <p:nvPr/>
          </p:nvCxnSpPr>
          <p:spPr bwMode="auto">
            <a:xfrm>
              <a:off x="7951811" y="5407292"/>
              <a:ext cx="481015" cy="1587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28" name="Rectangle 127"/>
            <p:cNvSpPr/>
            <p:nvPr/>
          </p:nvSpPr>
          <p:spPr bwMode="auto">
            <a:xfrm rot="5400000">
              <a:off x="8139941" y="5271563"/>
              <a:ext cx="84117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29" name="Connecteur droit 128"/>
            <p:cNvCxnSpPr/>
            <p:nvPr/>
          </p:nvCxnSpPr>
          <p:spPr bwMode="auto">
            <a:xfrm>
              <a:off x="7959748" y="5556482"/>
              <a:ext cx="482603" cy="1587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0" name="Rectangle 129"/>
            <p:cNvSpPr/>
            <p:nvPr/>
          </p:nvSpPr>
          <p:spPr bwMode="auto">
            <a:xfrm rot="5400000">
              <a:off x="8139941" y="5423926"/>
              <a:ext cx="84117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131" name="Connecteur droit 130"/>
            <p:cNvCxnSpPr/>
            <p:nvPr/>
          </p:nvCxnSpPr>
          <p:spPr bwMode="auto">
            <a:xfrm>
              <a:off x="7959748" y="4601036"/>
              <a:ext cx="479428" cy="0"/>
            </a:xfrm>
            <a:prstGeom prst="line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2" name="Rectangle 131"/>
            <p:cNvSpPr/>
            <p:nvPr/>
          </p:nvSpPr>
          <p:spPr bwMode="auto">
            <a:xfrm rot="5400000">
              <a:off x="8141529" y="4482764"/>
              <a:ext cx="84118" cy="254002"/>
            </a:xfrm>
            <a:prstGeom prst="rect">
              <a:avLst/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sp>
          <p:nvSpPr>
            <p:cNvPr id="133" name="ZoneTexte 132"/>
            <p:cNvSpPr txBox="1"/>
            <p:nvPr/>
          </p:nvSpPr>
          <p:spPr bwMode="auto">
            <a:xfrm>
              <a:off x="7143401" y="4365709"/>
              <a:ext cx="952491" cy="273056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dirty="0">
                  <a:solidFill>
                    <a:schemeClr val="tx1"/>
                  </a:solidFill>
                </a:rPr>
                <a:t>74LS47</a:t>
              </a:r>
            </a:p>
          </p:txBody>
        </p:sp>
        <p:sp>
          <p:nvSpPr>
            <p:cNvPr id="134" name="ZoneTexte 133"/>
            <p:cNvSpPr txBox="1"/>
            <p:nvPr/>
          </p:nvSpPr>
          <p:spPr bwMode="auto">
            <a:xfrm>
              <a:off x="7286304" y="3961428"/>
              <a:ext cx="672347" cy="273056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+5V</a:t>
              </a:r>
            </a:p>
          </p:txBody>
        </p:sp>
        <p:grpSp>
          <p:nvGrpSpPr>
            <p:cNvPr id="3" name="Groupe 591"/>
            <p:cNvGrpSpPr>
              <a:grpSpLocks/>
            </p:cNvGrpSpPr>
            <p:nvPr/>
          </p:nvGrpSpPr>
          <p:grpSpPr bwMode="auto">
            <a:xfrm>
              <a:off x="8399259" y="3961427"/>
              <a:ext cx="816211" cy="1835171"/>
              <a:chOff x="3478887" y="2980253"/>
              <a:chExt cx="1037145" cy="2332323"/>
            </a:xfrm>
          </p:grpSpPr>
          <p:sp>
            <p:nvSpPr>
              <p:cNvPr id="163" name="Rectangle 162"/>
              <p:cNvSpPr/>
              <p:nvPr/>
            </p:nvSpPr>
            <p:spPr bwMode="auto">
              <a:xfrm flipH="1">
                <a:off x="3529609" y="3480487"/>
                <a:ext cx="986423" cy="1831502"/>
              </a:xfrm>
              <a:prstGeom prst="rect">
                <a:avLst/>
              </a:prstGeom>
              <a:noFill/>
              <a:ln w="317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164" name="ZoneTexte 163"/>
              <p:cNvSpPr txBox="1"/>
              <p:nvPr/>
            </p:nvSpPr>
            <p:spPr bwMode="auto">
              <a:xfrm flipH="1">
                <a:off x="3478887" y="3605283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165" name="ZoneTexte 164"/>
              <p:cNvSpPr txBox="1"/>
              <p:nvPr/>
            </p:nvSpPr>
            <p:spPr bwMode="auto">
              <a:xfrm flipH="1">
                <a:off x="3478887" y="3808607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166" name="ZoneTexte 165"/>
              <p:cNvSpPr txBox="1"/>
              <p:nvPr/>
            </p:nvSpPr>
            <p:spPr bwMode="auto">
              <a:xfrm flipH="1">
                <a:off x="3478887" y="4003814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167" name="ZoneTexte 166"/>
              <p:cNvSpPr txBox="1"/>
              <p:nvPr/>
            </p:nvSpPr>
            <p:spPr bwMode="auto">
              <a:xfrm flipH="1">
                <a:off x="3478887" y="4215682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168" name="ZoneTexte 167"/>
              <p:cNvSpPr txBox="1"/>
              <p:nvPr/>
            </p:nvSpPr>
            <p:spPr bwMode="auto">
              <a:xfrm flipH="1">
                <a:off x="3478887" y="4410889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169" name="ZoneTexte 168"/>
              <p:cNvSpPr txBox="1"/>
              <p:nvPr/>
            </p:nvSpPr>
            <p:spPr bwMode="auto">
              <a:xfrm flipH="1">
                <a:off x="3478887" y="4614215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sp>
            <p:nvSpPr>
              <p:cNvPr id="170" name="ZoneTexte 169"/>
              <p:cNvSpPr txBox="1"/>
              <p:nvPr/>
            </p:nvSpPr>
            <p:spPr bwMode="auto">
              <a:xfrm flipH="1">
                <a:off x="3478887" y="4809420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  <p:grpSp>
            <p:nvGrpSpPr>
              <p:cNvPr id="4" name="Groupe 62"/>
              <p:cNvGrpSpPr>
                <a:grpSpLocks noChangeAspect="1"/>
              </p:cNvGrpSpPr>
              <p:nvPr/>
            </p:nvGrpSpPr>
            <p:grpSpPr bwMode="auto">
              <a:xfrm>
                <a:off x="3816439" y="3811115"/>
                <a:ext cx="557904" cy="1112414"/>
                <a:chOff x="7783717" y="4500570"/>
                <a:chExt cx="670193" cy="1336056"/>
              </a:xfrm>
              <a:solidFill>
                <a:schemeClr val="accent1"/>
              </a:solidFill>
            </p:grpSpPr>
            <p:sp>
              <p:nvSpPr>
                <p:cNvPr id="181" name="Rectangle 180"/>
                <p:cNvSpPr/>
                <p:nvPr/>
              </p:nvSpPr>
              <p:spPr bwMode="auto">
                <a:xfrm>
                  <a:off x="7858148" y="5132879"/>
                  <a:ext cx="500066" cy="71438"/>
                </a:xfrm>
                <a:prstGeom prst="rect">
                  <a:avLst/>
                </a:prstGeom>
                <a:solidFill>
                  <a:srgbClr val="FF0000"/>
                </a:solidFill>
                <a:ln w="57150">
                  <a:headEnd type="none" w="med" len="med"/>
                  <a:tailEnd type="none" w="med" len="med"/>
                </a:ln>
              </p:spPr>
              <p:style>
                <a:lnRef idx="0">
                  <a:schemeClr val="accent6"/>
                </a:lnRef>
                <a:fillRef idx="1003">
                  <a:schemeClr val="dk1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5" name="Groupe 64"/>
                <p:cNvGrpSpPr/>
                <p:nvPr/>
              </p:nvGrpSpPr>
              <p:grpSpPr>
                <a:xfrm>
                  <a:off x="7783717" y="4500570"/>
                  <a:ext cx="667200" cy="603403"/>
                  <a:chOff x="7783717" y="4500570"/>
                  <a:chExt cx="667200" cy="603403"/>
                </a:xfrm>
                <a:grpFill/>
              </p:grpSpPr>
              <p:sp>
                <p:nvSpPr>
                  <p:cNvPr id="188" name="Rectangle 187"/>
                  <p:cNvSpPr/>
                  <p:nvPr/>
                </p:nvSpPr>
                <p:spPr bwMode="auto">
                  <a:xfrm>
                    <a:off x="7858148" y="4500570"/>
                    <a:ext cx="500066" cy="71438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40" name="Groupe 71"/>
                  <p:cNvGrpSpPr/>
                  <p:nvPr/>
                </p:nvGrpSpPr>
                <p:grpSpPr>
                  <a:xfrm>
                    <a:off x="7783717" y="4600914"/>
                    <a:ext cx="667200" cy="503059"/>
                    <a:chOff x="7783717" y="4600914"/>
                    <a:chExt cx="667200" cy="503059"/>
                  </a:xfrm>
                  <a:grpFill/>
                </p:grpSpPr>
                <p:sp>
                  <p:nvSpPr>
                    <p:cNvPr id="190" name="Rectangle 189"/>
                    <p:cNvSpPr/>
                    <p:nvPr/>
                  </p:nvSpPr>
                  <p:spPr bwMode="auto">
                    <a:xfrm rot="5400000">
                      <a:off x="7569403" y="4818221"/>
                      <a:ext cx="500066" cy="7143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91" name="Rectangle 190"/>
                    <p:cNvSpPr/>
                    <p:nvPr/>
                  </p:nvSpPr>
                  <p:spPr bwMode="auto">
                    <a:xfrm rot="5400000">
                      <a:off x="8165165" y="4815228"/>
                      <a:ext cx="500066" cy="71438"/>
                    </a:xfrm>
                    <a:prstGeom prst="rect">
                      <a:avLst/>
                    </a:prstGeom>
                    <a:solidFill>
                      <a:schemeClr val="bg2">
                        <a:lumMod val="75000"/>
                      </a:schemeClr>
                    </a:solidFill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2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41" name="Groupe 65"/>
                <p:cNvGrpSpPr/>
                <p:nvPr/>
              </p:nvGrpSpPr>
              <p:grpSpPr>
                <a:xfrm rot="10800000">
                  <a:off x="7786710" y="5233223"/>
                  <a:ext cx="667200" cy="603403"/>
                  <a:chOff x="7783717" y="4500570"/>
                  <a:chExt cx="667200" cy="603403"/>
                </a:xfrm>
                <a:grpFill/>
              </p:grpSpPr>
              <p:sp>
                <p:nvSpPr>
                  <p:cNvPr id="184" name="Rectangle 183"/>
                  <p:cNvSpPr/>
                  <p:nvPr/>
                </p:nvSpPr>
                <p:spPr bwMode="auto">
                  <a:xfrm>
                    <a:off x="7858148" y="4500570"/>
                    <a:ext cx="500066" cy="71438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43" name="Groupe 67"/>
                  <p:cNvGrpSpPr/>
                  <p:nvPr/>
                </p:nvGrpSpPr>
                <p:grpSpPr>
                  <a:xfrm>
                    <a:off x="7783717" y="4600914"/>
                    <a:ext cx="667200" cy="503059"/>
                    <a:chOff x="7783717" y="4600914"/>
                    <a:chExt cx="667200" cy="503059"/>
                  </a:xfrm>
                  <a:grpFill/>
                </p:grpSpPr>
                <p:sp>
                  <p:nvSpPr>
                    <p:cNvPr id="186" name="Rectangle 185"/>
                    <p:cNvSpPr/>
                    <p:nvPr/>
                  </p:nvSpPr>
                  <p:spPr bwMode="auto">
                    <a:xfrm rot="5400000">
                      <a:off x="7569403" y="4818221"/>
                      <a:ext cx="500066" cy="7143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87" name="Rectangle 186"/>
                    <p:cNvSpPr/>
                    <p:nvPr/>
                  </p:nvSpPr>
                  <p:spPr bwMode="auto">
                    <a:xfrm rot="5400000">
                      <a:off x="8165165" y="4815228"/>
                      <a:ext cx="500066" cy="71438"/>
                    </a:xfrm>
                    <a:prstGeom prst="rect">
                      <a:avLst/>
                    </a:prstGeom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2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172" name="ZoneTexte 171"/>
              <p:cNvSpPr txBox="1"/>
              <p:nvPr/>
            </p:nvSpPr>
            <p:spPr bwMode="auto">
              <a:xfrm flipH="1">
                <a:off x="3880642" y="3536742"/>
                <a:ext cx="254328" cy="347028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173" name="ZoneTexte 172"/>
              <p:cNvSpPr txBox="1"/>
              <p:nvPr/>
            </p:nvSpPr>
            <p:spPr bwMode="auto">
              <a:xfrm flipH="1">
                <a:off x="4086654" y="3890629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174" name="ZoneTexte 173"/>
              <p:cNvSpPr txBox="1"/>
              <p:nvPr/>
            </p:nvSpPr>
            <p:spPr bwMode="auto">
              <a:xfrm flipH="1">
                <a:off x="4079774" y="4410965"/>
                <a:ext cx="254328" cy="347028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175" name="ZoneTexte 174"/>
              <p:cNvSpPr txBox="1"/>
              <p:nvPr/>
            </p:nvSpPr>
            <p:spPr bwMode="auto">
              <a:xfrm flipH="1">
                <a:off x="3894811" y="4595423"/>
                <a:ext cx="254328" cy="347028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176" name="ZoneTexte 175"/>
              <p:cNvSpPr txBox="1"/>
              <p:nvPr/>
            </p:nvSpPr>
            <p:spPr bwMode="auto">
              <a:xfrm flipH="1">
                <a:off x="3796266" y="4408715"/>
                <a:ext cx="254328" cy="347028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177" name="ZoneTexte 176"/>
              <p:cNvSpPr txBox="1"/>
              <p:nvPr/>
            </p:nvSpPr>
            <p:spPr bwMode="auto">
              <a:xfrm flipH="1">
                <a:off x="3796266" y="3911960"/>
                <a:ext cx="254328" cy="347028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sp>
            <p:nvSpPr>
              <p:cNvPr id="178" name="ZoneTexte 177"/>
              <p:cNvSpPr txBox="1"/>
              <p:nvPr/>
            </p:nvSpPr>
            <p:spPr bwMode="auto">
              <a:xfrm flipH="1">
                <a:off x="3944264" y="4033045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  <p:sp>
            <p:nvSpPr>
              <p:cNvPr id="179" name="ZoneTexte 178"/>
              <p:cNvSpPr txBox="1"/>
              <p:nvPr/>
            </p:nvSpPr>
            <p:spPr bwMode="auto">
              <a:xfrm>
                <a:off x="3659484" y="2980253"/>
                <a:ext cx="854340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cxnSp>
            <p:nvCxnSpPr>
              <p:cNvPr id="180" name="Connecteur droit 179"/>
              <p:cNvCxnSpPr/>
              <p:nvPr/>
            </p:nvCxnSpPr>
            <p:spPr bwMode="auto">
              <a:xfrm rot="5400000">
                <a:off x="3863469" y="3364506"/>
                <a:ext cx="215826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137" name="Connecteur droit 136"/>
            <p:cNvCxnSpPr/>
            <p:nvPr/>
          </p:nvCxnSpPr>
          <p:spPr bwMode="auto">
            <a:xfrm>
              <a:off x="4913314" y="4858149"/>
              <a:ext cx="2195528" cy="0"/>
            </a:xfrm>
            <a:prstGeom prst="line">
              <a:avLst/>
            </a:prstGeom>
            <a:ln>
              <a:headEnd type="oval" w="sm" len="sm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8" name="Connecteur droit 137"/>
            <p:cNvCxnSpPr/>
            <p:nvPr/>
          </p:nvCxnSpPr>
          <p:spPr bwMode="auto">
            <a:xfrm>
              <a:off x="4702175" y="5126372"/>
              <a:ext cx="2411430" cy="0"/>
            </a:xfrm>
            <a:prstGeom prst="line">
              <a:avLst/>
            </a:prstGeom>
            <a:ln>
              <a:headEnd type="oval" w="sm" len="sm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9" name="Connecteur droit 138"/>
            <p:cNvCxnSpPr/>
            <p:nvPr/>
          </p:nvCxnSpPr>
          <p:spPr bwMode="auto">
            <a:xfrm>
              <a:off x="4448173" y="5393008"/>
              <a:ext cx="2663844" cy="0"/>
            </a:xfrm>
            <a:prstGeom prst="line">
              <a:avLst/>
            </a:prstGeom>
            <a:ln>
              <a:headEnd type="oval" w="sm" len="sm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Connecteur droit 139"/>
            <p:cNvCxnSpPr/>
            <p:nvPr/>
          </p:nvCxnSpPr>
          <p:spPr bwMode="auto">
            <a:xfrm>
              <a:off x="4214809" y="5640598"/>
              <a:ext cx="2879746" cy="1588"/>
            </a:xfrm>
            <a:prstGeom prst="line">
              <a:avLst/>
            </a:prstGeom>
            <a:ln>
              <a:headEnd type="oval" w="sm" len="sm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41" name="Rectangle 140"/>
            <p:cNvSpPr/>
            <p:nvPr/>
          </p:nvSpPr>
          <p:spPr bwMode="auto">
            <a:xfrm flipH="1">
              <a:off x="7105667" y="4355032"/>
              <a:ext cx="773119" cy="1441104"/>
            </a:xfrm>
            <a:prstGeom prst="rect">
              <a:avLst/>
            </a:prstGeom>
            <a:noFill/>
            <a:ln w="317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grpSp>
          <p:nvGrpSpPr>
            <p:cNvPr id="45" name="Groupe 17"/>
            <p:cNvGrpSpPr>
              <a:grpSpLocks/>
            </p:cNvGrpSpPr>
            <p:nvPr/>
          </p:nvGrpSpPr>
          <p:grpSpPr bwMode="auto">
            <a:xfrm flipH="1">
              <a:off x="7668589" y="4491839"/>
              <a:ext cx="200155" cy="1220518"/>
              <a:chOff x="2153788" y="4190283"/>
              <a:chExt cx="288002" cy="1891577"/>
            </a:xfrm>
          </p:grpSpPr>
          <p:sp>
            <p:nvSpPr>
              <p:cNvPr id="156" name="ZoneTexte 155"/>
              <p:cNvSpPr txBox="1"/>
              <p:nvPr/>
            </p:nvSpPr>
            <p:spPr>
              <a:xfrm>
                <a:off x="2153788" y="4190283"/>
                <a:ext cx="287997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157" name="ZoneTexte 156"/>
              <p:cNvSpPr txBox="1"/>
              <p:nvPr/>
            </p:nvSpPr>
            <p:spPr>
              <a:xfrm>
                <a:off x="2153789" y="4438230"/>
                <a:ext cx="287998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158" name="ZoneTexte 157"/>
              <p:cNvSpPr txBox="1"/>
              <p:nvPr/>
            </p:nvSpPr>
            <p:spPr>
              <a:xfrm>
                <a:off x="2153789" y="4676273"/>
                <a:ext cx="288000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159" name="ZoneTexte 158"/>
              <p:cNvSpPr txBox="1"/>
              <p:nvPr/>
            </p:nvSpPr>
            <p:spPr>
              <a:xfrm>
                <a:off x="2153791" y="4934641"/>
                <a:ext cx="287998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160" name="ZoneTexte 159"/>
              <p:cNvSpPr txBox="1"/>
              <p:nvPr/>
            </p:nvSpPr>
            <p:spPr>
              <a:xfrm>
                <a:off x="2153792" y="5172685"/>
                <a:ext cx="287998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161" name="ZoneTexte 160"/>
              <p:cNvSpPr txBox="1"/>
              <p:nvPr/>
            </p:nvSpPr>
            <p:spPr>
              <a:xfrm>
                <a:off x="2153789" y="5420632"/>
                <a:ext cx="287998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sp>
            <p:nvSpPr>
              <p:cNvPr id="162" name="ZoneTexte 161"/>
              <p:cNvSpPr txBox="1"/>
              <p:nvPr/>
            </p:nvSpPr>
            <p:spPr>
              <a:xfrm>
                <a:off x="2153789" y="5658677"/>
                <a:ext cx="287998" cy="42318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</p:grpSp>
        <p:sp>
          <p:nvSpPr>
            <p:cNvPr id="149" name="Ellipse 148"/>
            <p:cNvSpPr>
              <a:spLocks noChangeAspect="1"/>
            </p:cNvSpPr>
            <p:nvPr/>
          </p:nvSpPr>
          <p:spPr bwMode="auto">
            <a:xfrm flipH="1">
              <a:off x="7889897" y="4572468"/>
              <a:ext cx="57150" cy="58723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0" name="Ellipse 149"/>
            <p:cNvSpPr>
              <a:spLocks noChangeAspect="1"/>
            </p:cNvSpPr>
            <p:nvPr/>
          </p:nvSpPr>
          <p:spPr bwMode="auto">
            <a:xfrm flipH="1">
              <a:off x="7891485" y="4728006"/>
              <a:ext cx="61912" cy="57136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1" name="Ellipse 150"/>
            <p:cNvSpPr>
              <a:spLocks noChangeAspect="1"/>
            </p:cNvSpPr>
            <p:nvPr/>
          </p:nvSpPr>
          <p:spPr bwMode="auto">
            <a:xfrm flipH="1">
              <a:off x="7893072" y="4905763"/>
              <a:ext cx="60325" cy="52374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2" name="Ellipse 151"/>
            <p:cNvSpPr>
              <a:spLocks noChangeAspect="1"/>
            </p:cNvSpPr>
            <p:nvPr/>
          </p:nvSpPr>
          <p:spPr bwMode="auto">
            <a:xfrm flipH="1">
              <a:off x="7889897" y="5061301"/>
              <a:ext cx="61913" cy="53962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3" name="Ellipse 152"/>
            <p:cNvSpPr>
              <a:spLocks noChangeAspect="1"/>
            </p:cNvSpPr>
            <p:nvPr/>
          </p:nvSpPr>
          <p:spPr bwMode="auto">
            <a:xfrm flipH="1">
              <a:off x="7893072" y="5212076"/>
              <a:ext cx="60325" cy="53962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4" name="Ellipse 153"/>
            <p:cNvSpPr>
              <a:spLocks noChangeAspect="1"/>
            </p:cNvSpPr>
            <p:nvPr/>
          </p:nvSpPr>
          <p:spPr bwMode="auto">
            <a:xfrm flipH="1">
              <a:off x="7889897" y="5383485"/>
              <a:ext cx="57150" cy="55550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55" name="Ellipse 154"/>
            <p:cNvSpPr>
              <a:spLocks noChangeAspect="1"/>
            </p:cNvSpPr>
            <p:nvPr/>
          </p:nvSpPr>
          <p:spPr bwMode="auto">
            <a:xfrm flipH="1">
              <a:off x="7891485" y="5532674"/>
              <a:ext cx="58737" cy="55550"/>
            </a:xfrm>
            <a:prstGeom prst="ellips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 b="0">
                <a:solidFill>
                  <a:schemeClr val="tx1"/>
                </a:solidFill>
              </a:endParaRPr>
            </a:p>
          </p:txBody>
        </p:sp>
        <p:sp>
          <p:nvSpPr>
            <p:cNvPr id="143" name="ZoneTexte 142"/>
            <p:cNvSpPr txBox="1"/>
            <p:nvPr/>
          </p:nvSpPr>
          <p:spPr bwMode="auto">
            <a:xfrm>
              <a:off x="7060880" y="4735293"/>
              <a:ext cx="450978" cy="44973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B0</a:t>
              </a:r>
            </a:p>
          </p:txBody>
        </p:sp>
        <p:sp>
          <p:nvSpPr>
            <p:cNvPr id="144" name="ZoneTexte 143"/>
            <p:cNvSpPr txBox="1"/>
            <p:nvPr/>
          </p:nvSpPr>
          <p:spPr bwMode="auto">
            <a:xfrm>
              <a:off x="7059713" y="5000598"/>
              <a:ext cx="450978" cy="44973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B1</a:t>
              </a:r>
            </a:p>
          </p:txBody>
        </p:sp>
        <p:sp>
          <p:nvSpPr>
            <p:cNvPr id="145" name="ZoneTexte 144"/>
            <p:cNvSpPr txBox="1"/>
            <p:nvPr/>
          </p:nvSpPr>
          <p:spPr bwMode="auto">
            <a:xfrm>
              <a:off x="7065117" y="5237476"/>
              <a:ext cx="450978" cy="44973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B2</a:t>
              </a:r>
            </a:p>
          </p:txBody>
        </p:sp>
        <p:sp>
          <p:nvSpPr>
            <p:cNvPr id="146" name="ZoneTexte 145"/>
            <p:cNvSpPr txBox="1"/>
            <p:nvPr/>
          </p:nvSpPr>
          <p:spPr bwMode="auto">
            <a:xfrm>
              <a:off x="7059713" y="5508284"/>
              <a:ext cx="450978" cy="449738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B3</a:t>
              </a:r>
            </a:p>
          </p:txBody>
        </p:sp>
        <p:cxnSp>
          <p:nvCxnSpPr>
            <p:cNvPr id="147" name="Connecteur droit 146"/>
            <p:cNvCxnSpPr/>
            <p:nvPr/>
          </p:nvCxnSpPr>
          <p:spPr bwMode="auto">
            <a:xfrm rot="5400000">
              <a:off x="7413666" y="4262979"/>
              <a:ext cx="169821" cy="1587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6" name="Groupe 481"/>
          <p:cNvGrpSpPr>
            <a:grpSpLocks/>
          </p:cNvGrpSpPr>
          <p:nvPr/>
        </p:nvGrpSpPr>
        <p:grpSpPr bwMode="auto">
          <a:xfrm rot="-5400000">
            <a:off x="2252663" y="533400"/>
            <a:ext cx="2609850" cy="1971675"/>
            <a:chOff x="5398214" y="215881"/>
            <a:chExt cx="3316904" cy="2504934"/>
          </a:xfrm>
        </p:grpSpPr>
        <p:grpSp>
          <p:nvGrpSpPr>
            <p:cNvPr id="47" name="Groupe 236"/>
            <p:cNvGrpSpPr>
              <a:grpSpLocks/>
            </p:cNvGrpSpPr>
            <p:nvPr/>
          </p:nvGrpSpPr>
          <p:grpSpPr bwMode="auto">
            <a:xfrm>
              <a:off x="6840784" y="1169901"/>
              <a:ext cx="861506" cy="108910"/>
              <a:chOff x="6642898" y="4478602"/>
              <a:chExt cx="864447" cy="109272"/>
            </a:xfrm>
          </p:grpSpPr>
          <p:cxnSp>
            <p:nvCxnSpPr>
              <p:cNvPr id="312" name="Connecteur droit 311"/>
              <p:cNvCxnSpPr/>
              <p:nvPr/>
            </p:nvCxnSpPr>
            <p:spPr bwMode="auto">
              <a:xfrm>
                <a:off x="6646948" y="4535215"/>
                <a:ext cx="864448" cy="2023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3" name="Rectangle 239"/>
              <p:cNvSpPr/>
              <p:nvPr/>
            </p:nvSpPr>
            <p:spPr bwMode="auto">
              <a:xfrm rot="5400000">
                <a:off x="7074135" y="4371233"/>
                <a:ext cx="109272" cy="323915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3" name="Groupe 239"/>
            <p:cNvGrpSpPr>
              <a:grpSpLocks/>
            </p:cNvGrpSpPr>
            <p:nvPr/>
          </p:nvGrpSpPr>
          <p:grpSpPr bwMode="auto">
            <a:xfrm>
              <a:off x="6857605" y="1383935"/>
              <a:ext cx="861366" cy="107378"/>
              <a:chOff x="6644045" y="4466232"/>
              <a:chExt cx="864307" cy="107735"/>
            </a:xfrm>
          </p:grpSpPr>
          <p:cxnSp>
            <p:nvCxnSpPr>
              <p:cNvPr id="310" name="Connecteur droit 236"/>
              <p:cNvCxnSpPr/>
              <p:nvPr/>
            </p:nvCxnSpPr>
            <p:spPr bwMode="auto">
              <a:xfrm>
                <a:off x="6647412" y="4524619"/>
                <a:ext cx="864449" cy="2024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11" name="Rectangle 237"/>
              <p:cNvSpPr/>
              <p:nvPr/>
            </p:nvSpPr>
            <p:spPr bwMode="auto">
              <a:xfrm rot="5400000">
                <a:off x="7064477" y="4356591"/>
                <a:ext cx="107248" cy="325939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9" name="Groupe 242"/>
            <p:cNvGrpSpPr>
              <a:grpSpLocks/>
            </p:cNvGrpSpPr>
            <p:nvPr/>
          </p:nvGrpSpPr>
          <p:grpSpPr bwMode="auto">
            <a:xfrm>
              <a:off x="6848857" y="1593343"/>
              <a:ext cx="861507" cy="106894"/>
              <a:chOff x="6643131" y="4467759"/>
              <a:chExt cx="864448" cy="106894"/>
            </a:xfrm>
          </p:grpSpPr>
          <p:cxnSp>
            <p:nvCxnSpPr>
              <p:cNvPr id="308" name="Connecteur droit 234"/>
              <p:cNvCxnSpPr/>
              <p:nvPr/>
            </p:nvCxnSpPr>
            <p:spPr bwMode="auto">
              <a:xfrm>
                <a:off x="6647177" y="4516213"/>
                <a:ext cx="86444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9" name="Rectangle 235"/>
              <p:cNvSpPr/>
              <p:nvPr/>
            </p:nvSpPr>
            <p:spPr bwMode="auto">
              <a:xfrm rot="5400000">
                <a:off x="7074542" y="4360310"/>
                <a:ext cx="106893" cy="321890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4" name="Groupe 245"/>
            <p:cNvGrpSpPr>
              <a:grpSpLocks/>
            </p:cNvGrpSpPr>
            <p:nvPr/>
          </p:nvGrpSpPr>
          <p:grpSpPr bwMode="auto">
            <a:xfrm>
              <a:off x="6848856" y="1789026"/>
              <a:ext cx="861507" cy="108911"/>
              <a:chOff x="6643130" y="4465900"/>
              <a:chExt cx="864448" cy="108911"/>
            </a:xfrm>
          </p:grpSpPr>
          <p:cxnSp>
            <p:nvCxnSpPr>
              <p:cNvPr id="306" name="Connecteur droit 232"/>
              <p:cNvCxnSpPr/>
              <p:nvPr/>
            </p:nvCxnSpPr>
            <p:spPr bwMode="auto">
              <a:xfrm>
                <a:off x="6647178" y="4508256"/>
                <a:ext cx="864448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7" name="Rectangle 233"/>
              <p:cNvSpPr/>
              <p:nvPr/>
            </p:nvSpPr>
            <p:spPr bwMode="auto">
              <a:xfrm rot="5400000">
                <a:off x="7073534" y="4359411"/>
                <a:ext cx="108910" cy="321890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75" name="Groupe 248"/>
            <p:cNvGrpSpPr>
              <a:grpSpLocks/>
            </p:cNvGrpSpPr>
            <p:nvPr/>
          </p:nvGrpSpPr>
          <p:grpSpPr bwMode="auto">
            <a:xfrm>
              <a:off x="6840756" y="1967206"/>
              <a:ext cx="861366" cy="107377"/>
              <a:chOff x="6642874" y="4465804"/>
              <a:chExt cx="864307" cy="107734"/>
            </a:xfrm>
          </p:grpSpPr>
          <p:cxnSp>
            <p:nvCxnSpPr>
              <p:cNvPr id="304" name="Connecteur droit 303"/>
              <p:cNvCxnSpPr/>
              <p:nvPr/>
            </p:nvCxnSpPr>
            <p:spPr bwMode="auto">
              <a:xfrm>
                <a:off x="6646952" y="4523791"/>
                <a:ext cx="864449" cy="2023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5" name="Rectangle 231"/>
              <p:cNvSpPr/>
              <p:nvPr/>
            </p:nvSpPr>
            <p:spPr bwMode="auto">
              <a:xfrm rot="5400000">
                <a:off x="7074140" y="4357785"/>
                <a:ext cx="109273" cy="323915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4" name="Groupe 251"/>
            <p:cNvGrpSpPr>
              <a:grpSpLocks/>
            </p:cNvGrpSpPr>
            <p:nvPr/>
          </p:nvGrpSpPr>
          <p:grpSpPr bwMode="auto">
            <a:xfrm>
              <a:off x="6856930" y="2160128"/>
              <a:ext cx="861508" cy="109767"/>
              <a:chOff x="6643364" y="4472011"/>
              <a:chExt cx="864449" cy="110132"/>
            </a:xfrm>
          </p:grpSpPr>
          <p:cxnSp>
            <p:nvCxnSpPr>
              <p:cNvPr id="302" name="Connecteur droit 301"/>
              <p:cNvCxnSpPr/>
              <p:nvPr/>
            </p:nvCxnSpPr>
            <p:spPr bwMode="auto">
              <a:xfrm>
                <a:off x="6647408" y="4530696"/>
                <a:ext cx="864448" cy="2023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3" name="Rectangle 302"/>
              <p:cNvSpPr/>
              <p:nvPr/>
            </p:nvSpPr>
            <p:spPr bwMode="auto">
              <a:xfrm rot="5400000">
                <a:off x="7063460" y="4363678"/>
                <a:ext cx="109273" cy="325939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95" name="Groupe 235"/>
            <p:cNvGrpSpPr>
              <a:grpSpLocks/>
            </p:cNvGrpSpPr>
            <p:nvPr/>
          </p:nvGrpSpPr>
          <p:grpSpPr bwMode="auto">
            <a:xfrm>
              <a:off x="6849180" y="964910"/>
              <a:ext cx="861366" cy="107377"/>
              <a:chOff x="6643459" y="4466656"/>
              <a:chExt cx="864307" cy="107734"/>
            </a:xfrm>
          </p:grpSpPr>
          <p:cxnSp>
            <p:nvCxnSpPr>
              <p:cNvPr id="300" name="Connecteur droit 299"/>
              <p:cNvCxnSpPr/>
              <p:nvPr/>
            </p:nvCxnSpPr>
            <p:spPr bwMode="auto">
              <a:xfrm>
                <a:off x="6647183" y="4526585"/>
                <a:ext cx="864449" cy="2023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1" name="Rectangle 145"/>
              <p:cNvSpPr/>
              <p:nvPr/>
            </p:nvSpPr>
            <p:spPr bwMode="auto">
              <a:xfrm rot="5400000">
                <a:off x="7073357" y="4359569"/>
                <a:ext cx="109273" cy="321890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1" name="Rectangle 71"/>
            <p:cNvSpPr/>
            <p:nvPr/>
          </p:nvSpPr>
          <p:spPr bwMode="auto">
            <a:xfrm flipH="1">
              <a:off x="7712379" y="714044"/>
              <a:ext cx="988615" cy="1831304"/>
            </a:xfrm>
            <a:prstGeom prst="rect">
              <a:avLst/>
            </a:prstGeom>
            <a:noFill/>
            <a:ln w="317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grpSp>
          <p:nvGrpSpPr>
            <p:cNvPr id="96" name="Groupe 17"/>
            <p:cNvGrpSpPr>
              <a:grpSpLocks/>
            </p:cNvGrpSpPr>
            <p:nvPr/>
          </p:nvGrpSpPr>
          <p:grpSpPr bwMode="auto">
            <a:xfrm flipH="1">
              <a:off x="7665552" y="840905"/>
              <a:ext cx="268498" cy="1551163"/>
              <a:chOff x="2127062" y="4214820"/>
              <a:chExt cx="304046" cy="1891579"/>
            </a:xfrm>
          </p:grpSpPr>
          <p:sp>
            <p:nvSpPr>
              <p:cNvPr id="293" name="ZoneTexte 292"/>
              <p:cNvSpPr txBox="1"/>
              <p:nvPr/>
            </p:nvSpPr>
            <p:spPr>
              <a:xfrm>
                <a:off x="2143108" y="4214820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294" name="ZoneTexte 293"/>
              <p:cNvSpPr txBox="1"/>
              <p:nvPr/>
            </p:nvSpPr>
            <p:spPr>
              <a:xfrm>
                <a:off x="2143108" y="4462766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295" name="ZoneTexte 139"/>
              <p:cNvSpPr txBox="1"/>
              <p:nvPr/>
            </p:nvSpPr>
            <p:spPr>
              <a:xfrm>
                <a:off x="2143108" y="4700813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296" name="ZoneTexte 295"/>
              <p:cNvSpPr txBox="1"/>
              <p:nvPr/>
            </p:nvSpPr>
            <p:spPr>
              <a:xfrm>
                <a:off x="2143108" y="4959177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297" name="ZoneTexte 296"/>
              <p:cNvSpPr txBox="1"/>
              <p:nvPr/>
            </p:nvSpPr>
            <p:spPr>
              <a:xfrm>
                <a:off x="2143108" y="5197223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298" name="ZoneTexte 297"/>
              <p:cNvSpPr txBox="1"/>
              <p:nvPr/>
            </p:nvSpPr>
            <p:spPr>
              <a:xfrm>
                <a:off x="2127062" y="5445166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sp>
            <p:nvSpPr>
              <p:cNvPr id="299" name="ZoneTexte 298"/>
              <p:cNvSpPr txBox="1"/>
              <p:nvPr/>
            </p:nvSpPr>
            <p:spPr>
              <a:xfrm>
                <a:off x="2143108" y="5683215"/>
                <a:ext cx="288000" cy="423184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</p:grpSp>
        <p:grpSp>
          <p:nvGrpSpPr>
            <p:cNvPr id="98" name="Groupe 62"/>
            <p:cNvGrpSpPr>
              <a:grpSpLocks noChangeAspect="1"/>
            </p:cNvGrpSpPr>
            <p:nvPr/>
          </p:nvGrpSpPr>
          <p:grpSpPr bwMode="auto">
            <a:xfrm>
              <a:off x="8003105" y="1026624"/>
              <a:ext cx="557904" cy="1112414"/>
              <a:chOff x="7783717" y="4500570"/>
              <a:chExt cx="670193" cy="1336056"/>
            </a:xfrm>
            <a:solidFill>
              <a:schemeClr val="accent1"/>
            </a:solidFill>
          </p:grpSpPr>
          <p:sp>
            <p:nvSpPr>
              <p:cNvPr id="282" name="Rectangle 281"/>
              <p:cNvSpPr/>
              <p:nvPr/>
            </p:nvSpPr>
            <p:spPr bwMode="auto">
              <a:xfrm>
                <a:off x="7858148" y="5132879"/>
                <a:ext cx="500066" cy="71438"/>
              </a:xfrm>
              <a:prstGeom prst="rect">
                <a:avLst/>
              </a:prstGeom>
              <a:solidFill>
                <a:srgbClr val="FF0000"/>
              </a:solidFill>
              <a:ln w="57150">
                <a:headEnd type="none" w="med" len="med"/>
                <a:tailEnd type="none" w="med" len="med"/>
              </a:ln>
            </p:spPr>
            <p:style>
              <a:lnRef idx="0">
                <a:schemeClr val="accent6"/>
              </a:lnRef>
              <a:fillRef idx="1003">
                <a:schemeClr val="dk1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02" name="Groupe 64"/>
              <p:cNvGrpSpPr/>
              <p:nvPr/>
            </p:nvGrpSpPr>
            <p:grpSpPr>
              <a:xfrm>
                <a:off x="7783717" y="4500570"/>
                <a:ext cx="667200" cy="603403"/>
                <a:chOff x="7783717" y="4500570"/>
                <a:chExt cx="667200" cy="603403"/>
              </a:xfrm>
              <a:grpFill/>
            </p:grpSpPr>
            <p:sp>
              <p:nvSpPr>
                <p:cNvPr id="289" name="Rectangle 133"/>
                <p:cNvSpPr/>
                <p:nvPr/>
              </p:nvSpPr>
              <p:spPr bwMode="auto">
                <a:xfrm>
                  <a:off x="7858148" y="4500570"/>
                  <a:ext cx="500066" cy="71438"/>
                </a:xfrm>
                <a:prstGeom prst="rect">
                  <a:avLst/>
                </a:prstGeom>
                <a:solidFill>
                  <a:srgbClr val="FF0000"/>
                </a:solidFill>
                <a:ln>
                  <a:headEnd type="none" w="med" len="med"/>
                  <a:tailEnd type="none" w="med" len="med"/>
                </a:ln>
              </p:spPr>
              <p:style>
                <a:lnRef idx="0">
                  <a:schemeClr val="accent6"/>
                </a:lnRef>
                <a:fillRef idx="1003">
                  <a:schemeClr val="dk1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35" name="Groupe 71"/>
                <p:cNvGrpSpPr/>
                <p:nvPr/>
              </p:nvGrpSpPr>
              <p:grpSpPr>
                <a:xfrm>
                  <a:off x="7783717" y="4600914"/>
                  <a:ext cx="667200" cy="503059"/>
                  <a:chOff x="7783717" y="4600914"/>
                  <a:chExt cx="667200" cy="503059"/>
                </a:xfrm>
                <a:grpFill/>
              </p:grpSpPr>
              <p:sp>
                <p:nvSpPr>
                  <p:cNvPr id="291" name="Rectangle 290"/>
                  <p:cNvSpPr/>
                  <p:nvPr/>
                </p:nvSpPr>
                <p:spPr bwMode="auto">
                  <a:xfrm rot="5400000">
                    <a:off x="7569403" y="4818221"/>
                    <a:ext cx="500066" cy="71438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57150"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92" name="Rectangle 291"/>
                  <p:cNvSpPr/>
                  <p:nvPr/>
                </p:nvSpPr>
                <p:spPr bwMode="auto">
                  <a:xfrm rot="5400000">
                    <a:off x="8165165" y="4815228"/>
                    <a:ext cx="500066" cy="71438"/>
                  </a:xfrm>
                  <a:prstGeom prst="rect">
                    <a:avLst/>
                  </a:prstGeom>
                  <a:solidFill>
                    <a:srgbClr val="FF0000"/>
                  </a:solidFill>
                  <a:ln w="57150"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2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136" name="Groupe 65"/>
              <p:cNvGrpSpPr/>
              <p:nvPr/>
            </p:nvGrpSpPr>
            <p:grpSpPr>
              <a:xfrm rot="10800000">
                <a:off x="7786710" y="5233223"/>
                <a:ext cx="667200" cy="603403"/>
                <a:chOff x="7783717" y="4500570"/>
                <a:chExt cx="667200" cy="603403"/>
              </a:xfrm>
              <a:grpFill/>
            </p:grpSpPr>
            <p:sp>
              <p:nvSpPr>
                <p:cNvPr id="285" name="Rectangle 284"/>
                <p:cNvSpPr/>
                <p:nvPr/>
              </p:nvSpPr>
              <p:spPr bwMode="auto">
                <a:xfrm>
                  <a:off x="7858148" y="4500570"/>
                  <a:ext cx="500066" cy="71438"/>
                </a:xfrm>
                <a:prstGeom prst="rect">
                  <a:avLst/>
                </a:prstGeom>
                <a:solidFill>
                  <a:srgbClr val="FF0000"/>
                </a:solidFill>
                <a:ln>
                  <a:headEnd type="none" w="med" len="med"/>
                  <a:tailEnd type="none" w="med" len="med"/>
                </a:ln>
              </p:spPr>
              <p:style>
                <a:lnRef idx="0">
                  <a:schemeClr val="accent6"/>
                </a:lnRef>
                <a:fillRef idx="1003">
                  <a:schemeClr val="dk1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42" name="Groupe 67"/>
                <p:cNvGrpSpPr/>
                <p:nvPr/>
              </p:nvGrpSpPr>
              <p:grpSpPr>
                <a:xfrm>
                  <a:off x="7783717" y="4600914"/>
                  <a:ext cx="667200" cy="503059"/>
                  <a:chOff x="7783717" y="4600914"/>
                  <a:chExt cx="667200" cy="503059"/>
                </a:xfrm>
                <a:grpFill/>
              </p:grpSpPr>
              <p:sp>
                <p:nvSpPr>
                  <p:cNvPr id="287" name="Rectangle 286"/>
                  <p:cNvSpPr/>
                  <p:nvPr/>
                </p:nvSpPr>
                <p:spPr bwMode="auto">
                  <a:xfrm rot="5400000">
                    <a:off x="7569403" y="4818221"/>
                    <a:ext cx="500066" cy="71438"/>
                  </a:xfrm>
                  <a:prstGeom prst="rect">
                    <a:avLst/>
                  </a:prstGeom>
                  <a:solidFill>
                    <a:srgbClr val="FF0000"/>
                  </a:solidFill>
                  <a:ln w="57150"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88" name="Rectangle 132"/>
                  <p:cNvSpPr/>
                  <p:nvPr/>
                </p:nvSpPr>
                <p:spPr bwMode="auto">
                  <a:xfrm rot="5400000">
                    <a:off x="8165165" y="4815228"/>
                    <a:ext cx="500066" cy="71438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 w="57150"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2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  <p:sp>
          <p:nvSpPr>
            <p:cNvPr id="244" name="ZoneTexte 243"/>
            <p:cNvSpPr txBox="1"/>
            <p:nvPr/>
          </p:nvSpPr>
          <p:spPr bwMode="auto">
            <a:xfrm flipH="1">
              <a:off x="8123639" y="778260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45" name="ZoneTexte 244"/>
            <p:cNvSpPr txBox="1"/>
            <p:nvPr/>
          </p:nvSpPr>
          <p:spPr bwMode="auto">
            <a:xfrm flipH="1">
              <a:off x="8273319" y="1141595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246" name="ZoneTexte 245"/>
            <p:cNvSpPr txBox="1"/>
            <p:nvPr/>
          </p:nvSpPr>
          <p:spPr bwMode="auto">
            <a:xfrm flipH="1">
              <a:off x="8280608" y="1661931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247" name="ZoneTexte 246"/>
            <p:cNvSpPr txBox="1"/>
            <p:nvPr/>
          </p:nvSpPr>
          <p:spPr bwMode="auto">
            <a:xfrm flipH="1">
              <a:off x="8152798" y="1846390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d</a:t>
              </a:r>
            </a:p>
          </p:txBody>
        </p:sp>
        <p:sp>
          <p:nvSpPr>
            <p:cNvPr id="248" name="ZoneTexte 247"/>
            <p:cNvSpPr txBox="1"/>
            <p:nvPr/>
          </p:nvSpPr>
          <p:spPr bwMode="auto">
            <a:xfrm flipH="1">
              <a:off x="7997095" y="1652932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e</a:t>
              </a:r>
            </a:p>
          </p:txBody>
        </p:sp>
        <p:sp>
          <p:nvSpPr>
            <p:cNvPr id="249" name="ZoneTexte 248"/>
            <p:cNvSpPr txBox="1"/>
            <p:nvPr/>
          </p:nvSpPr>
          <p:spPr bwMode="auto">
            <a:xfrm flipH="1">
              <a:off x="7997095" y="1156177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f</a:t>
              </a:r>
            </a:p>
          </p:txBody>
        </p:sp>
        <p:sp>
          <p:nvSpPr>
            <p:cNvPr id="250" name="ZoneTexte 249"/>
            <p:cNvSpPr txBox="1"/>
            <p:nvPr/>
          </p:nvSpPr>
          <p:spPr bwMode="auto">
            <a:xfrm flipH="1">
              <a:off x="8130928" y="1284012"/>
              <a:ext cx="254328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g</a:t>
              </a:r>
            </a:p>
          </p:txBody>
        </p:sp>
        <p:sp>
          <p:nvSpPr>
            <p:cNvPr id="251" name="ZoneTexte 250"/>
            <p:cNvSpPr txBox="1"/>
            <p:nvPr/>
          </p:nvSpPr>
          <p:spPr bwMode="auto">
            <a:xfrm rot="5400000">
              <a:off x="5727226" y="1538020"/>
              <a:ext cx="1210104" cy="34708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dirty="0">
                  <a:solidFill>
                    <a:schemeClr val="tx1"/>
                  </a:solidFill>
                </a:rPr>
                <a:t>74LS47</a:t>
              </a:r>
            </a:p>
          </p:txBody>
        </p:sp>
        <p:sp>
          <p:nvSpPr>
            <p:cNvPr id="252" name="ZoneTexte 99"/>
            <p:cNvSpPr txBox="1"/>
            <p:nvPr/>
          </p:nvSpPr>
          <p:spPr bwMode="auto">
            <a:xfrm>
              <a:off x="5995082" y="215881"/>
              <a:ext cx="854339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+5V</a:t>
              </a:r>
            </a:p>
          </p:txBody>
        </p:sp>
        <p:sp>
          <p:nvSpPr>
            <p:cNvPr id="253" name="ZoneTexte 252"/>
            <p:cNvSpPr txBox="1"/>
            <p:nvPr/>
          </p:nvSpPr>
          <p:spPr bwMode="auto">
            <a:xfrm>
              <a:off x="7860779" y="223195"/>
              <a:ext cx="854339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+5V</a:t>
              </a:r>
            </a:p>
          </p:txBody>
        </p:sp>
        <p:cxnSp>
          <p:nvCxnSpPr>
            <p:cNvPr id="254" name="Connecteur droit 253"/>
            <p:cNvCxnSpPr/>
            <p:nvPr/>
          </p:nvCxnSpPr>
          <p:spPr bwMode="auto">
            <a:xfrm rot="5400000">
              <a:off x="8047336" y="597066"/>
              <a:ext cx="213787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48" name="Groupe 347"/>
            <p:cNvGrpSpPr>
              <a:grpSpLocks/>
            </p:cNvGrpSpPr>
            <p:nvPr/>
          </p:nvGrpSpPr>
          <p:grpSpPr bwMode="auto">
            <a:xfrm>
              <a:off x="5398214" y="490172"/>
              <a:ext cx="1458711" cy="2230643"/>
              <a:chOff x="5398214" y="490172"/>
              <a:chExt cx="1458711" cy="2230643"/>
            </a:xfrm>
          </p:grpSpPr>
          <p:cxnSp>
            <p:nvCxnSpPr>
              <p:cNvPr id="256" name="Connecteur droit 255"/>
              <p:cNvCxnSpPr/>
              <p:nvPr/>
            </p:nvCxnSpPr>
            <p:spPr bwMode="auto">
              <a:xfrm>
                <a:off x="5398213" y="1337252"/>
                <a:ext cx="395446" cy="201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7" name="Connecteur droit 256"/>
              <p:cNvCxnSpPr/>
              <p:nvPr/>
            </p:nvCxnSpPr>
            <p:spPr bwMode="auto">
              <a:xfrm>
                <a:off x="5398213" y="1694237"/>
                <a:ext cx="395446" cy="2016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8" name="Connecteur droit 257"/>
              <p:cNvCxnSpPr/>
              <p:nvPr/>
            </p:nvCxnSpPr>
            <p:spPr bwMode="auto">
              <a:xfrm>
                <a:off x="5398213" y="2014916"/>
                <a:ext cx="395446" cy="201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9" name="Connecteur droit 258"/>
              <p:cNvCxnSpPr/>
              <p:nvPr/>
            </p:nvCxnSpPr>
            <p:spPr bwMode="auto">
              <a:xfrm>
                <a:off x="5398213" y="2329545"/>
                <a:ext cx="395446" cy="201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60" name="Rectangle 259"/>
              <p:cNvSpPr/>
              <p:nvPr/>
            </p:nvSpPr>
            <p:spPr bwMode="auto">
              <a:xfrm flipH="1">
                <a:off x="5785588" y="714044"/>
                <a:ext cx="980545" cy="1831304"/>
              </a:xfrm>
              <a:prstGeom prst="rect">
                <a:avLst/>
              </a:prstGeom>
              <a:noFill/>
              <a:ln w="317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1" name="Groupe 193"/>
              <p:cNvGrpSpPr>
                <a:grpSpLocks/>
              </p:cNvGrpSpPr>
              <p:nvPr/>
            </p:nvGrpSpPr>
            <p:grpSpPr bwMode="auto">
              <a:xfrm>
                <a:off x="6502217" y="841729"/>
                <a:ext cx="354708" cy="1551164"/>
                <a:chOff x="6295296" y="4342616"/>
                <a:chExt cx="355918" cy="1556159"/>
              </a:xfrm>
            </p:grpSpPr>
            <p:grpSp>
              <p:nvGrpSpPr>
                <p:cNvPr id="182" name="Groupe 17"/>
                <p:cNvGrpSpPr>
                  <a:grpSpLocks/>
                </p:cNvGrpSpPr>
                <p:nvPr/>
              </p:nvGrpSpPr>
              <p:grpSpPr bwMode="auto">
                <a:xfrm flipH="1">
                  <a:off x="6295296" y="4342616"/>
                  <a:ext cx="269422" cy="1556159"/>
                  <a:chOff x="2143101" y="4155961"/>
                  <a:chExt cx="304054" cy="1891578"/>
                </a:xfrm>
              </p:grpSpPr>
              <p:sp>
                <p:nvSpPr>
                  <p:cNvPr id="275" name="ZoneTexte 274"/>
                  <p:cNvSpPr txBox="1"/>
                  <p:nvPr/>
                </p:nvSpPr>
                <p:spPr>
                  <a:xfrm>
                    <a:off x="2159155" y="4155961"/>
                    <a:ext cx="288000" cy="423184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a</a:t>
                    </a:r>
                  </a:p>
                </p:txBody>
              </p:sp>
              <p:sp>
                <p:nvSpPr>
                  <p:cNvPr id="276" name="ZoneTexte 275"/>
                  <p:cNvSpPr txBox="1"/>
                  <p:nvPr/>
                </p:nvSpPr>
                <p:spPr>
                  <a:xfrm>
                    <a:off x="2159154" y="4403908"/>
                    <a:ext cx="288000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b</a:t>
                    </a:r>
                  </a:p>
                </p:txBody>
              </p:sp>
              <p:sp>
                <p:nvSpPr>
                  <p:cNvPr id="277" name="ZoneTexte 276"/>
                  <p:cNvSpPr txBox="1"/>
                  <p:nvPr/>
                </p:nvSpPr>
                <p:spPr>
                  <a:xfrm>
                    <a:off x="2159154" y="4641955"/>
                    <a:ext cx="288000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c</a:t>
                    </a:r>
                  </a:p>
                </p:txBody>
              </p:sp>
              <p:sp>
                <p:nvSpPr>
                  <p:cNvPr id="278" name="ZoneTexte 277"/>
                  <p:cNvSpPr txBox="1"/>
                  <p:nvPr/>
                </p:nvSpPr>
                <p:spPr>
                  <a:xfrm>
                    <a:off x="2159154" y="4900319"/>
                    <a:ext cx="288000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d</a:t>
                    </a:r>
                  </a:p>
                </p:txBody>
              </p:sp>
              <p:sp>
                <p:nvSpPr>
                  <p:cNvPr id="279" name="ZoneTexte 278"/>
                  <p:cNvSpPr txBox="1"/>
                  <p:nvPr/>
                </p:nvSpPr>
                <p:spPr>
                  <a:xfrm>
                    <a:off x="2159154" y="5138365"/>
                    <a:ext cx="288000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e</a:t>
                    </a:r>
                  </a:p>
                </p:txBody>
              </p:sp>
              <p:sp>
                <p:nvSpPr>
                  <p:cNvPr id="280" name="ZoneTexte 279"/>
                  <p:cNvSpPr txBox="1"/>
                  <p:nvPr/>
                </p:nvSpPr>
                <p:spPr>
                  <a:xfrm>
                    <a:off x="2143101" y="5386309"/>
                    <a:ext cx="287998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f</a:t>
                    </a:r>
                  </a:p>
                </p:txBody>
              </p:sp>
              <p:sp>
                <p:nvSpPr>
                  <p:cNvPr id="281" name="ZoneTexte 280"/>
                  <p:cNvSpPr txBox="1"/>
                  <p:nvPr/>
                </p:nvSpPr>
                <p:spPr>
                  <a:xfrm>
                    <a:off x="2159154" y="5624356"/>
                    <a:ext cx="288000" cy="423183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g</a:t>
                    </a:r>
                  </a:p>
                </p:txBody>
              </p:sp>
            </p:grpSp>
            <p:sp>
              <p:nvSpPr>
                <p:cNvPr id="268" name="Ellipse 267"/>
                <p:cNvSpPr>
                  <a:spLocks noChangeAspect="1"/>
                </p:cNvSpPr>
                <p:nvPr/>
              </p:nvSpPr>
              <p:spPr bwMode="auto">
                <a:xfrm flipH="1">
                  <a:off x="6568211" y="4493743"/>
                  <a:ext cx="76930" cy="68794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9" name="Ellipse 268"/>
                <p:cNvSpPr>
                  <a:spLocks noChangeAspect="1"/>
                </p:cNvSpPr>
                <p:nvPr/>
              </p:nvSpPr>
              <p:spPr bwMode="auto">
                <a:xfrm flipH="1">
                  <a:off x="6576309" y="4685960"/>
                  <a:ext cx="78955" cy="70818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0" name="Ellipse 269"/>
                <p:cNvSpPr>
                  <a:spLocks noChangeAspect="1"/>
                </p:cNvSpPr>
                <p:nvPr/>
              </p:nvSpPr>
              <p:spPr bwMode="auto">
                <a:xfrm flipH="1">
                  <a:off x="6572259" y="4914599"/>
                  <a:ext cx="76930" cy="70817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1" name="Ellipse 270"/>
                <p:cNvSpPr>
                  <a:spLocks noChangeAspect="1"/>
                </p:cNvSpPr>
                <p:nvPr/>
              </p:nvSpPr>
              <p:spPr bwMode="auto">
                <a:xfrm flipH="1">
                  <a:off x="6574285" y="5096701"/>
                  <a:ext cx="78953" cy="70817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2" name="Ellipse 271"/>
                <p:cNvSpPr>
                  <a:spLocks noChangeAspect="1"/>
                </p:cNvSpPr>
                <p:nvPr/>
              </p:nvSpPr>
              <p:spPr bwMode="auto">
                <a:xfrm flipH="1">
                  <a:off x="6572260" y="5290942"/>
                  <a:ext cx="72881" cy="70817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3" name="Ellipse 272"/>
                <p:cNvSpPr>
                  <a:spLocks noChangeAspect="1"/>
                </p:cNvSpPr>
                <p:nvPr/>
              </p:nvSpPr>
              <p:spPr bwMode="auto">
                <a:xfrm flipH="1">
                  <a:off x="6574285" y="5487207"/>
                  <a:ext cx="74905" cy="70818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4" name="Ellipse 273"/>
                <p:cNvSpPr>
                  <a:spLocks noChangeAspect="1"/>
                </p:cNvSpPr>
                <p:nvPr/>
              </p:nvSpPr>
              <p:spPr bwMode="auto">
                <a:xfrm flipH="1">
                  <a:off x="6564161" y="5687518"/>
                  <a:ext cx="76930" cy="70817"/>
                </a:xfrm>
                <a:prstGeom prst="ellipse">
                  <a:avLst/>
                </a:prstGeom>
                <a:ln w="190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 b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62" name="ZoneTexte 261"/>
              <p:cNvSpPr txBox="1"/>
              <p:nvPr/>
            </p:nvSpPr>
            <p:spPr bwMode="auto">
              <a:xfrm>
                <a:off x="5733228" y="1184487"/>
                <a:ext cx="477541" cy="57157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A0</a:t>
                </a:r>
              </a:p>
            </p:txBody>
          </p:sp>
          <p:sp>
            <p:nvSpPr>
              <p:cNvPr id="263" name="ZoneTexte 262"/>
              <p:cNvSpPr txBox="1"/>
              <p:nvPr/>
            </p:nvSpPr>
            <p:spPr bwMode="auto">
              <a:xfrm>
                <a:off x="5731745" y="1512217"/>
                <a:ext cx="496110" cy="336821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A1</a:t>
                </a:r>
              </a:p>
            </p:txBody>
          </p:sp>
          <p:sp>
            <p:nvSpPr>
              <p:cNvPr id="264" name="ZoneTexte 263"/>
              <p:cNvSpPr txBox="1"/>
              <p:nvPr/>
            </p:nvSpPr>
            <p:spPr bwMode="auto">
              <a:xfrm>
                <a:off x="5738612" y="1813264"/>
                <a:ext cx="477541" cy="57157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A2</a:t>
                </a:r>
              </a:p>
            </p:txBody>
          </p:sp>
          <p:sp>
            <p:nvSpPr>
              <p:cNvPr id="265" name="ZoneTexte 264"/>
              <p:cNvSpPr txBox="1"/>
              <p:nvPr/>
            </p:nvSpPr>
            <p:spPr bwMode="auto">
              <a:xfrm>
                <a:off x="5731745" y="2149242"/>
                <a:ext cx="477541" cy="571573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A3</a:t>
                </a:r>
              </a:p>
            </p:txBody>
          </p:sp>
          <p:cxnSp>
            <p:nvCxnSpPr>
              <p:cNvPr id="266" name="Connecteur droit 265"/>
              <p:cNvCxnSpPr/>
              <p:nvPr/>
            </p:nvCxnSpPr>
            <p:spPr bwMode="auto">
              <a:xfrm rot="5400000">
                <a:off x="6176029" y="596057"/>
                <a:ext cx="213787" cy="2018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" name="Rectangle 5"/>
          <p:cNvSpPr/>
          <p:nvPr/>
        </p:nvSpPr>
        <p:spPr bwMode="auto">
          <a:xfrm rot="16200000" flipH="1">
            <a:off x="3509963" y="2217738"/>
            <a:ext cx="762000" cy="1955800"/>
          </a:xfrm>
          <a:prstGeom prst="rect">
            <a:avLst/>
          </a:prstGeom>
          <a:noFill/>
          <a:ln w="317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 bwMode="auto">
          <a:xfrm rot="16200000">
            <a:off x="2979225" y="3093227"/>
            <a:ext cx="413325" cy="65865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2100"/>
              </a:lnSpc>
              <a:defRPr/>
            </a:pPr>
            <a:r>
              <a:rPr lang="fr-FR" sz="1050" b="0" dirty="0">
                <a:solidFill>
                  <a:schemeClr val="tx1"/>
                </a:solidFill>
              </a:rPr>
              <a:t>A0</a:t>
            </a:r>
          </a:p>
        </p:txBody>
      </p:sp>
      <p:sp>
        <p:nvSpPr>
          <p:cNvPr id="8" name="ZoneTexte 7"/>
          <p:cNvSpPr txBox="1"/>
          <p:nvPr/>
        </p:nvSpPr>
        <p:spPr bwMode="auto">
          <a:xfrm rot="16200000">
            <a:off x="3202953" y="3081497"/>
            <a:ext cx="413325" cy="658659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2100"/>
              </a:lnSpc>
              <a:defRPr/>
            </a:pPr>
            <a:r>
              <a:rPr lang="fr-FR" sz="1050" b="0" dirty="0">
                <a:solidFill>
                  <a:schemeClr val="tx1"/>
                </a:solidFill>
              </a:rPr>
              <a:t>A1</a:t>
            </a:r>
          </a:p>
        </p:txBody>
      </p:sp>
      <p:sp>
        <p:nvSpPr>
          <p:cNvPr id="9" name="ZoneTexte 8"/>
          <p:cNvSpPr txBox="1"/>
          <p:nvPr/>
        </p:nvSpPr>
        <p:spPr bwMode="auto">
          <a:xfrm rot="16200000">
            <a:off x="3315342" y="3250707"/>
            <a:ext cx="371030" cy="37752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2100"/>
              </a:lnSpc>
              <a:defRPr/>
            </a:pPr>
            <a:r>
              <a:rPr lang="fr-FR" sz="1050" b="0" dirty="0">
                <a:solidFill>
                  <a:schemeClr val="tx1"/>
                </a:solidFill>
              </a:rPr>
              <a:t>A2</a:t>
            </a:r>
          </a:p>
        </p:txBody>
      </p:sp>
      <p:sp>
        <p:nvSpPr>
          <p:cNvPr id="10" name="ZoneTexte 9"/>
          <p:cNvSpPr txBox="1"/>
          <p:nvPr/>
        </p:nvSpPr>
        <p:spPr bwMode="auto">
          <a:xfrm rot="16200000">
            <a:off x="3536779" y="3253408"/>
            <a:ext cx="376433" cy="377524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lnSpc>
                <a:spcPts val="2100"/>
              </a:lnSpc>
              <a:defRPr/>
            </a:pPr>
            <a:r>
              <a:rPr lang="fr-FR" sz="1050" b="0" dirty="0">
                <a:solidFill>
                  <a:schemeClr val="tx1"/>
                </a:solidFill>
              </a:rPr>
              <a:t>A3</a:t>
            </a:r>
          </a:p>
        </p:txBody>
      </p:sp>
      <p:cxnSp>
        <p:nvCxnSpPr>
          <p:cNvPr id="11" name="Connecteur droit 10"/>
          <p:cNvCxnSpPr/>
          <p:nvPr/>
        </p:nvCxnSpPr>
        <p:spPr bwMode="auto">
          <a:xfrm>
            <a:off x="2746375" y="3127375"/>
            <a:ext cx="168275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 bwMode="auto">
          <a:xfrm rot="16200000">
            <a:off x="3963657" y="3200532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B0</a:t>
            </a:r>
          </a:p>
        </p:txBody>
      </p:sp>
      <p:sp>
        <p:nvSpPr>
          <p:cNvPr id="13" name="ZoneTexte 12"/>
          <p:cNvSpPr txBox="1"/>
          <p:nvPr/>
        </p:nvSpPr>
        <p:spPr bwMode="auto">
          <a:xfrm rot="16200000">
            <a:off x="4209677" y="3201699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14" name="ZoneTexte 13"/>
          <p:cNvSpPr txBox="1"/>
          <p:nvPr/>
        </p:nvSpPr>
        <p:spPr bwMode="auto">
          <a:xfrm rot="16200000">
            <a:off x="4339418" y="3276668"/>
            <a:ext cx="437325" cy="26507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15" name="ZoneTexte 14"/>
          <p:cNvSpPr txBox="1"/>
          <p:nvPr/>
        </p:nvSpPr>
        <p:spPr bwMode="auto">
          <a:xfrm rot="16200000">
            <a:off x="4659751" y="3193834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B3</a:t>
            </a:r>
          </a:p>
        </p:txBody>
      </p:sp>
      <p:sp>
        <p:nvSpPr>
          <p:cNvPr id="16" name="ZoneTexte 15"/>
          <p:cNvSpPr txBox="1"/>
          <p:nvPr/>
        </p:nvSpPr>
        <p:spPr bwMode="auto">
          <a:xfrm rot="16200000">
            <a:off x="3369059" y="2687202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S0</a:t>
            </a:r>
          </a:p>
        </p:txBody>
      </p:sp>
      <p:sp>
        <p:nvSpPr>
          <p:cNvPr id="17" name="ZoneTexte 16"/>
          <p:cNvSpPr txBox="1"/>
          <p:nvPr/>
        </p:nvSpPr>
        <p:spPr bwMode="auto">
          <a:xfrm rot="16200000">
            <a:off x="3642706" y="2688370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S1</a:t>
            </a:r>
          </a:p>
        </p:txBody>
      </p:sp>
      <p:sp>
        <p:nvSpPr>
          <p:cNvPr id="18" name="ZoneTexte 17"/>
          <p:cNvSpPr txBox="1"/>
          <p:nvPr/>
        </p:nvSpPr>
        <p:spPr bwMode="auto">
          <a:xfrm rot="16200000">
            <a:off x="3887490" y="2690831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S2</a:t>
            </a:r>
          </a:p>
        </p:txBody>
      </p:sp>
      <p:sp>
        <p:nvSpPr>
          <p:cNvPr id="19" name="ZoneTexte 18"/>
          <p:cNvSpPr txBox="1"/>
          <p:nvPr/>
        </p:nvSpPr>
        <p:spPr bwMode="auto">
          <a:xfrm rot="16200000">
            <a:off x="4136164" y="2696233"/>
            <a:ext cx="413325" cy="4498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S3</a:t>
            </a:r>
          </a:p>
        </p:txBody>
      </p:sp>
      <p:sp>
        <p:nvSpPr>
          <p:cNvPr id="20" name="ZoneTexte 19"/>
          <p:cNvSpPr txBox="1"/>
          <p:nvPr/>
        </p:nvSpPr>
        <p:spPr bwMode="auto">
          <a:xfrm rot="16200000">
            <a:off x="2827573" y="2996194"/>
            <a:ext cx="375112" cy="2539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C3</a:t>
            </a:r>
          </a:p>
        </p:txBody>
      </p:sp>
      <p:sp>
        <p:nvSpPr>
          <p:cNvPr id="21" name="ZoneTexte 20"/>
          <p:cNvSpPr txBox="1"/>
          <p:nvPr/>
        </p:nvSpPr>
        <p:spPr bwMode="auto">
          <a:xfrm rot="16200000">
            <a:off x="4552388" y="2935530"/>
            <a:ext cx="440083" cy="25391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b="0" dirty="0">
                <a:solidFill>
                  <a:schemeClr val="tx1"/>
                </a:solidFill>
              </a:rPr>
              <a:t>C0</a:t>
            </a:r>
          </a:p>
        </p:txBody>
      </p:sp>
      <p:cxnSp>
        <p:nvCxnSpPr>
          <p:cNvPr id="22" name="Connecteur droit 21"/>
          <p:cNvCxnSpPr/>
          <p:nvPr/>
        </p:nvCxnSpPr>
        <p:spPr bwMode="auto">
          <a:xfrm rot="16200000">
            <a:off x="2017712" y="4873626"/>
            <a:ext cx="2555875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 bwMode="auto">
          <a:xfrm rot="16200000">
            <a:off x="2237581" y="4861719"/>
            <a:ext cx="2592388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/>
          <p:cNvCxnSpPr/>
          <p:nvPr/>
        </p:nvCxnSpPr>
        <p:spPr bwMode="auto">
          <a:xfrm rot="16200000">
            <a:off x="2479675" y="4873626"/>
            <a:ext cx="2555875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24"/>
          <p:cNvCxnSpPr/>
          <p:nvPr/>
        </p:nvCxnSpPr>
        <p:spPr bwMode="auto">
          <a:xfrm rot="16200000">
            <a:off x="1781175" y="4868863"/>
            <a:ext cx="2555875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 bwMode="auto">
          <a:xfrm rot="10800000">
            <a:off x="3714750" y="3700463"/>
            <a:ext cx="84138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 rot="10800000">
            <a:off x="3489325" y="3698875"/>
            <a:ext cx="87313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 bwMode="auto">
          <a:xfrm rot="10800000">
            <a:off x="3251200" y="3698875"/>
            <a:ext cx="82550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 bwMode="auto">
          <a:xfrm rot="10800000">
            <a:off x="3017838" y="3698875"/>
            <a:ext cx="84137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cxnSp>
        <p:nvCxnSpPr>
          <p:cNvPr id="30" name="Connecteur droit 29"/>
          <p:cNvCxnSpPr/>
          <p:nvPr/>
        </p:nvCxnSpPr>
        <p:spPr bwMode="auto">
          <a:xfrm rot="5400000" flipH="1" flipV="1">
            <a:off x="3950494" y="3928269"/>
            <a:ext cx="715962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 bwMode="auto">
          <a:xfrm rot="16200000" flipV="1">
            <a:off x="4294981" y="3836194"/>
            <a:ext cx="503238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Connecteur droit 31"/>
          <p:cNvCxnSpPr/>
          <p:nvPr/>
        </p:nvCxnSpPr>
        <p:spPr bwMode="auto">
          <a:xfrm rot="16200000">
            <a:off x="4541838" y="3798888"/>
            <a:ext cx="457200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Connecteur droit 32"/>
          <p:cNvCxnSpPr/>
          <p:nvPr/>
        </p:nvCxnSpPr>
        <p:spPr bwMode="auto">
          <a:xfrm rot="16200000" flipV="1">
            <a:off x="3640138" y="4003675"/>
            <a:ext cx="863600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 bwMode="auto">
          <a:xfrm rot="10800000">
            <a:off x="4733925" y="3700463"/>
            <a:ext cx="84138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 rot="10800000">
            <a:off x="4508500" y="3698875"/>
            <a:ext cx="85725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 bwMode="auto">
          <a:xfrm rot="10800000">
            <a:off x="4262438" y="3698875"/>
            <a:ext cx="84137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 rot="10800000">
            <a:off x="4027488" y="3698875"/>
            <a:ext cx="85725" cy="2540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 sz="1050">
              <a:solidFill>
                <a:schemeClr val="tx1"/>
              </a:solidFill>
            </a:endParaRPr>
          </a:p>
        </p:txBody>
      </p:sp>
      <p:cxnSp>
        <p:nvCxnSpPr>
          <p:cNvPr id="38" name="Connecteur droit 37"/>
          <p:cNvCxnSpPr/>
          <p:nvPr/>
        </p:nvCxnSpPr>
        <p:spPr bwMode="auto">
          <a:xfrm>
            <a:off x="4868863" y="3109913"/>
            <a:ext cx="168275" cy="1587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9" name="ZoneTexte 38"/>
          <p:cNvSpPr txBox="1"/>
          <p:nvPr/>
        </p:nvSpPr>
        <p:spPr bwMode="auto">
          <a:xfrm>
            <a:off x="3409555" y="3036343"/>
            <a:ext cx="952468" cy="292388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300" dirty="0">
                <a:solidFill>
                  <a:schemeClr val="tx1"/>
                </a:solidFill>
              </a:rPr>
              <a:t>74LS83</a:t>
            </a:r>
          </a:p>
        </p:txBody>
      </p:sp>
      <p:grpSp>
        <p:nvGrpSpPr>
          <p:cNvPr id="183" name="Groupe 668"/>
          <p:cNvGrpSpPr>
            <a:grpSpLocks/>
          </p:cNvGrpSpPr>
          <p:nvPr/>
        </p:nvGrpSpPr>
        <p:grpSpPr bwMode="auto">
          <a:xfrm rot="-5400000">
            <a:off x="3353594" y="5337969"/>
            <a:ext cx="671513" cy="2225675"/>
            <a:chOff x="214282" y="1100900"/>
            <a:chExt cx="854339" cy="2827743"/>
          </a:xfrm>
        </p:grpSpPr>
        <p:sp>
          <p:nvSpPr>
            <p:cNvPr id="192" name="ZoneTexte 191"/>
            <p:cNvSpPr txBox="1"/>
            <p:nvPr/>
          </p:nvSpPr>
          <p:spPr bwMode="auto">
            <a:xfrm>
              <a:off x="214282" y="1100900"/>
              <a:ext cx="854339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+5V</a:t>
              </a:r>
            </a:p>
          </p:txBody>
        </p:sp>
        <p:grpSp>
          <p:nvGrpSpPr>
            <p:cNvPr id="185" name="Groupe 277"/>
            <p:cNvGrpSpPr>
              <a:grpSpLocks/>
            </p:cNvGrpSpPr>
            <p:nvPr/>
          </p:nvGrpSpPr>
          <p:grpSpPr bwMode="auto">
            <a:xfrm>
              <a:off x="732358" y="1831410"/>
              <a:ext cx="280101" cy="225306"/>
              <a:chOff x="1356748" y="1857523"/>
              <a:chExt cx="297990" cy="239700"/>
            </a:xfrm>
          </p:grpSpPr>
          <p:sp>
            <p:nvSpPr>
              <p:cNvPr id="231" name="Ellipse 230"/>
              <p:cNvSpPr>
                <a:spLocks noChangeAspect="1"/>
              </p:cNvSpPr>
              <p:nvPr/>
            </p:nvSpPr>
            <p:spPr bwMode="auto">
              <a:xfrm>
                <a:off x="1557630" y="2003033"/>
                <a:ext cx="90246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32" name="Ellipse 231"/>
              <p:cNvSpPr>
                <a:spLocks noChangeAspect="1"/>
              </p:cNvSpPr>
              <p:nvPr/>
            </p:nvSpPr>
            <p:spPr bwMode="auto">
              <a:xfrm>
                <a:off x="1351355" y="2003033"/>
                <a:ext cx="94543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33" name="Rectangle avec flèche vers le haut 232"/>
              <p:cNvSpPr>
                <a:spLocks/>
              </p:cNvSpPr>
              <p:nvPr/>
            </p:nvSpPr>
            <p:spPr bwMode="auto">
              <a:xfrm>
                <a:off x="1364246" y="1857119"/>
                <a:ext cx="270737" cy="92268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89" name="Groupe 283"/>
            <p:cNvGrpSpPr>
              <a:grpSpLocks/>
            </p:cNvGrpSpPr>
            <p:nvPr/>
          </p:nvGrpSpPr>
          <p:grpSpPr bwMode="auto">
            <a:xfrm>
              <a:off x="732358" y="2134627"/>
              <a:ext cx="280101" cy="225306"/>
              <a:chOff x="1356748" y="1857426"/>
              <a:chExt cx="297990" cy="239700"/>
            </a:xfrm>
          </p:grpSpPr>
          <p:sp>
            <p:nvSpPr>
              <p:cNvPr id="228" name="Ellipse 227"/>
              <p:cNvSpPr>
                <a:spLocks noChangeAspect="1"/>
              </p:cNvSpPr>
              <p:nvPr/>
            </p:nvSpPr>
            <p:spPr bwMode="auto">
              <a:xfrm>
                <a:off x="1557630" y="2002215"/>
                <a:ext cx="90246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9" name="Ellipse 228"/>
              <p:cNvSpPr>
                <a:spLocks noChangeAspect="1"/>
              </p:cNvSpPr>
              <p:nvPr/>
            </p:nvSpPr>
            <p:spPr bwMode="auto">
              <a:xfrm>
                <a:off x="1351355" y="2002216"/>
                <a:ext cx="94543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30" name="Rectangle avec flèche vers le haut 229"/>
              <p:cNvSpPr>
                <a:spLocks/>
              </p:cNvSpPr>
              <p:nvPr/>
            </p:nvSpPr>
            <p:spPr bwMode="auto">
              <a:xfrm>
                <a:off x="1364247" y="1858447"/>
                <a:ext cx="270737" cy="92270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3" name="Groupe 289"/>
            <p:cNvGrpSpPr>
              <a:grpSpLocks/>
            </p:cNvGrpSpPr>
            <p:nvPr/>
          </p:nvGrpSpPr>
          <p:grpSpPr bwMode="auto">
            <a:xfrm>
              <a:off x="732358" y="2418892"/>
              <a:ext cx="280101" cy="225307"/>
              <a:chOff x="1356748" y="1856846"/>
              <a:chExt cx="297990" cy="239701"/>
            </a:xfrm>
          </p:grpSpPr>
          <p:sp>
            <p:nvSpPr>
              <p:cNvPr id="225" name="Ellipse 224"/>
              <p:cNvSpPr>
                <a:spLocks noChangeAspect="1"/>
              </p:cNvSpPr>
              <p:nvPr/>
            </p:nvSpPr>
            <p:spPr bwMode="auto">
              <a:xfrm>
                <a:off x="1557631" y="2001765"/>
                <a:ext cx="90246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6" name="Ellipse 225"/>
              <p:cNvSpPr>
                <a:spLocks noChangeAspect="1"/>
              </p:cNvSpPr>
              <p:nvPr/>
            </p:nvSpPr>
            <p:spPr bwMode="auto">
              <a:xfrm>
                <a:off x="1351356" y="2001766"/>
                <a:ext cx="94543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7" name="Rectangle avec flèche vers le haut 226"/>
              <p:cNvSpPr>
                <a:spLocks/>
              </p:cNvSpPr>
              <p:nvPr/>
            </p:nvSpPr>
            <p:spPr bwMode="auto">
              <a:xfrm>
                <a:off x="1364248" y="1855853"/>
                <a:ext cx="270737" cy="92270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4" name="Groupe 274"/>
            <p:cNvGrpSpPr>
              <a:grpSpLocks/>
            </p:cNvGrpSpPr>
            <p:nvPr/>
          </p:nvGrpSpPr>
          <p:grpSpPr bwMode="auto">
            <a:xfrm>
              <a:off x="740785" y="1530294"/>
              <a:ext cx="294843" cy="225306"/>
              <a:chOff x="1359568" y="1856956"/>
              <a:chExt cx="313673" cy="239701"/>
            </a:xfrm>
          </p:grpSpPr>
          <p:sp>
            <p:nvSpPr>
              <p:cNvPr id="222" name="Ellipse 221"/>
              <p:cNvSpPr>
                <a:spLocks noChangeAspect="1"/>
              </p:cNvSpPr>
              <p:nvPr/>
            </p:nvSpPr>
            <p:spPr bwMode="auto">
              <a:xfrm>
                <a:off x="1560080" y="2005243"/>
                <a:ext cx="107435" cy="92269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3" name="Ellipse 222"/>
              <p:cNvSpPr>
                <a:spLocks noChangeAspect="1"/>
              </p:cNvSpPr>
              <p:nvPr/>
            </p:nvSpPr>
            <p:spPr bwMode="auto">
              <a:xfrm>
                <a:off x="1360252" y="2005244"/>
                <a:ext cx="92394" cy="92269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4" name="Rectangle avec flèche vers le haut 223"/>
              <p:cNvSpPr>
                <a:spLocks/>
              </p:cNvSpPr>
              <p:nvPr/>
            </p:nvSpPr>
            <p:spPr bwMode="auto">
              <a:xfrm>
                <a:off x="1373143" y="1857182"/>
                <a:ext cx="268587" cy="94415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5" name="Groupe 321"/>
            <p:cNvGrpSpPr>
              <a:grpSpLocks/>
            </p:cNvGrpSpPr>
            <p:nvPr/>
          </p:nvGrpSpPr>
          <p:grpSpPr bwMode="auto">
            <a:xfrm>
              <a:off x="732358" y="3115866"/>
              <a:ext cx="280101" cy="225305"/>
              <a:chOff x="1356748" y="1857614"/>
              <a:chExt cx="297990" cy="239699"/>
            </a:xfrm>
          </p:grpSpPr>
          <p:sp>
            <p:nvSpPr>
              <p:cNvPr id="219" name="Ellipse 218"/>
              <p:cNvSpPr>
                <a:spLocks noChangeAspect="1"/>
              </p:cNvSpPr>
              <p:nvPr/>
            </p:nvSpPr>
            <p:spPr bwMode="auto">
              <a:xfrm>
                <a:off x="1557629" y="2003476"/>
                <a:ext cx="90246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0" name="Ellipse 219"/>
              <p:cNvSpPr>
                <a:spLocks noChangeAspect="1"/>
              </p:cNvSpPr>
              <p:nvPr/>
            </p:nvSpPr>
            <p:spPr bwMode="auto">
              <a:xfrm>
                <a:off x="1351354" y="2003477"/>
                <a:ext cx="94543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21" name="Rectangle avec flèche vers le haut 220"/>
              <p:cNvSpPr>
                <a:spLocks/>
              </p:cNvSpPr>
              <p:nvPr/>
            </p:nvSpPr>
            <p:spPr bwMode="auto">
              <a:xfrm>
                <a:off x="1364246" y="1857563"/>
                <a:ext cx="270737" cy="92270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6" name="Groupe 316"/>
            <p:cNvGrpSpPr>
              <a:grpSpLocks/>
            </p:cNvGrpSpPr>
            <p:nvPr/>
          </p:nvGrpSpPr>
          <p:grpSpPr bwMode="auto">
            <a:xfrm>
              <a:off x="732358" y="3419080"/>
              <a:ext cx="280101" cy="225306"/>
              <a:chOff x="1356748" y="1857515"/>
              <a:chExt cx="297990" cy="239700"/>
            </a:xfrm>
          </p:grpSpPr>
          <p:sp>
            <p:nvSpPr>
              <p:cNvPr id="216" name="Ellipse 215"/>
              <p:cNvSpPr>
                <a:spLocks noChangeAspect="1"/>
              </p:cNvSpPr>
              <p:nvPr/>
            </p:nvSpPr>
            <p:spPr bwMode="auto">
              <a:xfrm>
                <a:off x="1557630" y="2002660"/>
                <a:ext cx="90246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7" name="Ellipse 216"/>
              <p:cNvSpPr>
                <a:spLocks noChangeAspect="1"/>
              </p:cNvSpPr>
              <p:nvPr/>
            </p:nvSpPr>
            <p:spPr bwMode="auto">
              <a:xfrm>
                <a:off x="1351355" y="2002660"/>
                <a:ext cx="94543" cy="94415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8" name="Rectangle avec flèche vers le haut 217"/>
              <p:cNvSpPr>
                <a:spLocks/>
              </p:cNvSpPr>
              <p:nvPr/>
            </p:nvSpPr>
            <p:spPr bwMode="auto">
              <a:xfrm>
                <a:off x="1364247" y="1856747"/>
                <a:ext cx="270737" cy="92270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7" name="Groupe 311"/>
            <p:cNvGrpSpPr>
              <a:grpSpLocks/>
            </p:cNvGrpSpPr>
            <p:nvPr/>
          </p:nvGrpSpPr>
          <p:grpSpPr bwMode="auto">
            <a:xfrm>
              <a:off x="732358" y="3703337"/>
              <a:ext cx="280101" cy="225306"/>
              <a:chOff x="1356748" y="1856936"/>
              <a:chExt cx="297990" cy="239701"/>
            </a:xfrm>
          </p:grpSpPr>
          <p:sp>
            <p:nvSpPr>
              <p:cNvPr id="213" name="Ellipse 212"/>
              <p:cNvSpPr>
                <a:spLocks noChangeAspect="1"/>
              </p:cNvSpPr>
              <p:nvPr/>
            </p:nvSpPr>
            <p:spPr bwMode="auto">
              <a:xfrm>
                <a:off x="1557631" y="2004368"/>
                <a:ext cx="90246" cy="9227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4" name="Ellipse 213"/>
              <p:cNvSpPr>
                <a:spLocks noChangeAspect="1"/>
              </p:cNvSpPr>
              <p:nvPr/>
            </p:nvSpPr>
            <p:spPr bwMode="auto">
              <a:xfrm>
                <a:off x="1351356" y="2004368"/>
                <a:ext cx="94543" cy="92270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Rectangle avec flèche vers le haut 214"/>
              <p:cNvSpPr>
                <a:spLocks/>
              </p:cNvSpPr>
              <p:nvPr/>
            </p:nvSpPr>
            <p:spPr bwMode="auto">
              <a:xfrm>
                <a:off x="1364246" y="1856307"/>
                <a:ext cx="270737" cy="94415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98" name="Groupe 306"/>
            <p:cNvGrpSpPr>
              <a:grpSpLocks/>
            </p:cNvGrpSpPr>
            <p:nvPr/>
          </p:nvGrpSpPr>
          <p:grpSpPr bwMode="auto">
            <a:xfrm>
              <a:off x="740785" y="2814748"/>
              <a:ext cx="294843" cy="225306"/>
              <a:chOff x="1359568" y="1857045"/>
              <a:chExt cx="313673" cy="239701"/>
            </a:xfrm>
          </p:grpSpPr>
          <p:sp>
            <p:nvSpPr>
              <p:cNvPr id="210" name="Ellipse 209"/>
              <p:cNvSpPr>
                <a:spLocks noChangeAspect="1"/>
              </p:cNvSpPr>
              <p:nvPr/>
            </p:nvSpPr>
            <p:spPr bwMode="auto">
              <a:xfrm>
                <a:off x="1560080" y="2003541"/>
                <a:ext cx="107435" cy="92269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Ellipse 210"/>
              <p:cNvSpPr>
                <a:spLocks noChangeAspect="1"/>
              </p:cNvSpPr>
              <p:nvPr/>
            </p:nvSpPr>
            <p:spPr bwMode="auto">
              <a:xfrm>
                <a:off x="1360252" y="2003542"/>
                <a:ext cx="92394" cy="92269"/>
              </a:xfrm>
              <a:prstGeom prst="ellips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212" name="Rectangle avec flèche vers le haut 211"/>
              <p:cNvSpPr>
                <a:spLocks/>
              </p:cNvSpPr>
              <p:nvPr/>
            </p:nvSpPr>
            <p:spPr bwMode="auto">
              <a:xfrm>
                <a:off x="1373143" y="1857627"/>
                <a:ext cx="268587" cy="94415"/>
              </a:xfrm>
              <a:prstGeom prst="upArrowCallout">
                <a:avLst>
                  <a:gd name="adj1" fmla="val 9722"/>
                  <a:gd name="adj2" fmla="val 0"/>
                  <a:gd name="adj3" fmla="val 25000"/>
                  <a:gd name="adj4" fmla="val 0"/>
                </a:avLst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01" name="Connecteur droit 200"/>
            <p:cNvCxnSpPr/>
            <p:nvPr/>
          </p:nvCxnSpPr>
          <p:spPr bwMode="auto">
            <a:xfrm rot="10800000" flipV="1">
              <a:off x="458668" y="1716065"/>
              <a:ext cx="27468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2" name="Connecteur droit 201"/>
            <p:cNvCxnSpPr/>
            <p:nvPr/>
          </p:nvCxnSpPr>
          <p:spPr bwMode="auto">
            <a:xfrm rot="10800000" flipV="1">
              <a:off x="452608" y="2024656"/>
              <a:ext cx="27468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3" name="Connecteur droit 202"/>
            <p:cNvCxnSpPr/>
            <p:nvPr/>
          </p:nvCxnSpPr>
          <p:spPr bwMode="auto">
            <a:xfrm rot="10800000" flipV="1">
              <a:off x="458668" y="2319129"/>
              <a:ext cx="27468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4" name="Connecteur droit 203"/>
            <p:cNvCxnSpPr/>
            <p:nvPr/>
          </p:nvCxnSpPr>
          <p:spPr bwMode="auto">
            <a:xfrm rot="10800000" flipV="1">
              <a:off x="458668" y="2597466"/>
              <a:ext cx="27468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5" name="Connecteur droit 204"/>
            <p:cNvCxnSpPr/>
            <p:nvPr/>
          </p:nvCxnSpPr>
          <p:spPr bwMode="auto">
            <a:xfrm rot="10800000" flipV="1">
              <a:off x="468766" y="2990768"/>
              <a:ext cx="27670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6" name="Connecteur droit 205"/>
            <p:cNvCxnSpPr/>
            <p:nvPr/>
          </p:nvCxnSpPr>
          <p:spPr bwMode="auto">
            <a:xfrm rot="10800000" flipV="1">
              <a:off x="462707" y="3301375"/>
              <a:ext cx="276700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7" name="Connecteur droit 206"/>
            <p:cNvCxnSpPr/>
            <p:nvPr/>
          </p:nvCxnSpPr>
          <p:spPr bwMode="auto">
            <a:xfrm rot="10800000" flipV="1">
              <a:off x="468766" y="3595848"/>
              <a:ext cx="27670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8" name="Connecteur droit 207"/>
            <p:cNvCxnSpPr/>
            <p:nvPr/>
          </p:nvCxnSpPr>
          <p:spPr bwMode="auto">
            <a:xfrm rot="5400000">
              <a:off x="-778715" y="2634777"/>
              <a:ext cx="2484864" cy="2019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09" name="Connecteur droit 208"/>
            <p:cNvCxnSpPr/>
            <p:nvPr/>
          </p:nvCxnSpPr>
          <p:spPr bwMode="auto">
            <a:xfrm rot="10800000" flipV="1">
              <a:off x="468766" y="3882253"/>
              <a:ext cx="276701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ZoneTexte 41"/>
          <p:cNvSpPr txBox="1"/>
          <p:nvPr/>
        </p:nvSpPr>
        <p:spPr bwMode="auto">
          <a:xfrm>
            <a:off x="1891587" y="3940846"/>
            <a:ext cx="952491" cy="27305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50" dirty="0">
                <a:solidFill>
                  <a:schemeClr val="tx1"/>
                </a:solidFill>
              </a:rPr>
              <a:t>74LS47</a:t>
            </a:r>
          </a:p>
        </p:txBody>
      </p:sp>
      <p:grpSp>
        <p:nvGrpSpPr>
          <p:cNvPr id="199" name="Groupe 820"/>
          <p:cNvGrpSpPr>
            <a:grpSpLocks/>
          </p:cNvGrpSpPr>
          <p:nvPr/>
        </p:nvGrpSpPr>
        <p:grpSpPr bwMode="auto">
          <a:xfrm rot="-5400000">
            <a:off x="1131094" y="3520281"/>
            <a:ext cx="2001838" cy="3248025"/>
            <a:chOff x="1988645" y="-1538906"/>
            <a:chExt cx="2543889" cy="4127355"/>
          </a:xfrm>
        </p:grpSpPr>
        <p:sp>
          <p:nvSpPr>
            <p:cNvPr id="44" name="ZoneTexte 43"/>
            <p:cNvSpPr txBox="1"/>
            <p:nvPr/>
          </p:nvSpPr>
          <p:spPr bwMode="auto">
            <a:xfrm rot="5400000">
              <a:off x="3893455" y="563134"/>
              <a:ext cx="854339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+5V</a:t>
              </a:r>
            </a:p>
          </p:txBody>
        </p:sp>
        <p:grpSp>
          <p:nvGrpSpPr>
            <p:cNvPr id="200" name="Groupe 819"/>
            <p:cNvGrpSpPr>
              <a:grpSpLocks/>
            </p:cNvGrpSpPr>
            <p:nvPr/>
          </p:nvGrpSpPr>
          <p:grpSpPr bwMode="auto">
            <a:xfrm>
              <a:off x="1988645" y="-1538906"/>
              <a:ext cx="2543889" cy="4127355"/>
              <a:chOff x="3174837" y="-1538906"/>
              <a:chExt cx="2543889" cy="4127355"/>
            </a:xfrm>
          </p:grpSpPr>
          <p:grpSp>
            <p:nvGrpSpPr>
              <p:cNvPr id="234" name="Groupe 818"/>
              <p:cNvGrpSpPr>
                <a:grpSpLocks/>
              </p:cNvGrpSpPr>
              <p:nvPr/>
            </p:nvGrpSpPr>
            <p:grpSpPr bwMode="auto">
              <a:xfrm>
                <a:off x="3358414" y="-1538906"/>
                <a:ext cx="2360312" cy="1625799"/>
                <a:chOff x="3358414" y="-1538906"/>
                <a:chExt cx="2360312" cy="1625799"/>
              </a:xfrm>
            </p:grpSpPr>
            <p:grpSp>
              <p:nvGrpSpPr>
                <p:cNvPr id="235" name="Groupe 817"/>
                <p:cNvGrpSpPr>
                  <a:grpSpLocks/>
                </p:cNvGrpSpPr>
                <p:nvPr/>
              </p:nvGrpSpPr>
              <p:grpSpPr bwMode="auto">
                <a:xfrm>
                  <a:off x="3642675" y="-552457"/>
                  <a:ext cx="1261037" cy="639350"/>
                  <a:chOff x="1932405" y="-516832"/>
                  <a:chExt cx="1458028" cy="639350"/>
                </a:xfrm>
              </p:grpSpPr>
              <p:cxnSp>
                <p:nvCxnSpPr>
                  <p:cNvPr id="105" name="Connecteur droit 104"/>
                  <p:cNvCxnSpPr/>
                  <p:nvPr/>
                </p:nvCxnSpPr>
                <p:spPr bwMode="auto">
                  <a:xfrm rot="16200000">
                    <a:off x="1891996" y="-195234"/>
                    <a:ext cx="629391" cy="2332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6" name="Rectangle 105"/>
                  <p:cNvSpPr/>
                  <p:nvPr/>
                </p:nvSpPr>
                <p:spPr bwMode="auto">
                  <a:xfrm>
                    <a:off x="2154210" y="-349400"/>
                    <a:ext cx="123622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07" name="Connecteur droit 106"/>
                  <p:cNvCxnSpPr/>
                  <p:nvPr/>
                </p:nvCxnSpPr>
                <p:spPr bwMode="auto">
                  <a:xfrm rot="16200000">
                    <a:off x="2124080" y="-198102"/>
                    <a:ext cx="629391" cy="0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8" name="Rectangle 107"/>
                  <p:cNvSpPr/>
                  <p:nvPr/>
                </p:nvSpPr>
                <p:spPr bwMode="auto">
                  <a:xfrm>
                    <a:off x="2396790" y="-349400"/>
                    <a:ext cx="104962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09" name="Connecteur droit 108"/>
                  <p:cNvCxnSpPr/>
                  <p:nvPr/>
                </p:nvCxnSpPr>
                <p:spPr bwMode="auto">
                  <a:xfrm rot="16200000">
                    <a:off x="2329182" y="-204313"/>
                    <a:ext cx="627373" cy="2333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0" name="Rectangle 109"/>
                  <p:cNvSpPr/>
                  <p:nvPr/>
                </p:nvSpPr>
                <p:spPr bwMode="auto">
                  <a:xfrm>
                    <a:off x="2599717" y="-351416"/>
                    <a:ext cx="123623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11" name="Connecteur droit 110"/>
                  <p:cNvCxnSpPr/>
                  <p:nvPr/>
                </p:nvCxnSpPr>
                <p:spPr bwMode="auto">
                  <a:xfrm rot="16200000">
                    <a:off x="2541439" y="-192208"/>
                    <a:ext cx="627373" cy="2332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2" name="Rectangle 111"/>
                  <p:cNvSpPr/>
                  <p:nvPr/>
                </p:nvSpPr>
                <p:spPr bwMode="auto">
                  <a:xfrm>
                    <a:off x="2804976" y="-351416"/>
                    <a:ext cx="125955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13" name="Connecteur droit 112"/>
                  <p:cNvCxnSpPr/>
                  <p:nvPr/>
                </p:nvCxnSpPr>
                <p:spPr bwMode="auto">
                  <a:xfrm rot="16200000">
                    <a:off x="2794672" y="-195234"/>
                    <a:ext cx="629391" cy="2333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4" name="Rectangle 113"/>
                  <p:cNvSpPr/>
                  <p:nvPr/>
                </p:nvSpPr>
                <p:spPr bwMode="auto">
                  <a:xfrm>
                    <a:off x="3045224" y="-349399"/>
                    <a:ext cx="121290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15" name="Connecteur droit 114"/>
                  <p:cNvCxnSpPr/>
                  <p:nvPr/>
                </p:nvCxnSpPr>
                <p:spPr bwMode="auto">
                  <a:xfrm rot="16200000">
                    <a:off x="3012760" y="-198102"/>
                    <a:ext cx="629391" cy="0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6" name="Rectangle 115"/>
                  <p:cNvSpPr/>
                  <p:nvPr/>
                </p:nvSpPr>
                <p:spPr bwMode="auto">
                  <a:xfrm>
                    <a:off x="3266811" y="-349399"/>
                    <a:ext cx="123623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cxnSp>
                <p:nvCxnSpPr>
                  <p:cNvPr id="117" name="Connecteur droit 116"/>
                  <p:cNvCxnSpPr/>
                  <p:nvPr/>
                </p:nvCxnSpPr>
                <p:spPr bwMode="auto">
                  <a:xfrm rot="16200000">
                    <a:off x="1678416" y="-192208"/>
                    <a:ext cx="627373" cy="2332"/>
                  </a:xfrm>
                  <a:prstGeom prst="line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18" name="Rectangle 117"/>
                  <p:cNvSpPr/>
                  <p:nvPr/>
                </p:nvSpPr>
                <p:spPr bwMode="auto">
                  <a:xfrm>
                    <a:off x="1932623" y="-351416"/>
                    <a:ext cx="123623" cy="322765"/>
                  </a:xfrm>
                  <a:prstGeom prst="rect">
                    <a:avLst/>
                  </a:prstGeom>
                  <a:ln w="15875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236" name="Groupe 611"/>
                <p:cNvGrpSpPr>
                  <a:grpSpLocks/>
                </p:cNvGrpSpPr>
                <p:nvPr/>
              </p:nvGrpSpPr>
              <p:grpSpPr bwMode="auto">
                <a:xfrm rot="16200000" flipV="1">
                  <a:off x="3978804" y="-2159296"/>
                  <a:ext cx="1119532" cy="2360312"/>
                  <a:chOff x="3398147" y="2968408"/>
                  <a:chExt cx="1119905" cy="2359971"/>
                </a:xfrm>
              </p:grpSpPr>
              <p:sp>
                <p:nvSpPr>
                  <p:cNvPr id="76" name="Rectangle 75"/>
                  <p:cNvSpPr/>
                  <p:nvPr/>
                </p:nvSpPr>
                <p:spPr bwMode="auto">
                  <a:xfrm flipH="1">
                    <a:off x="3529257" y="3498898"/>
                    <a:ext cx="988796" cy="1829478"/>
                  </a:xfrm>
                  <a:prstGeom prst="rect">
                    <a:avLst/>
                  </a:prstGeom>
                  <a:noFill/>
                  <a:ln w="317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" name="ZoneTexte 76"/>
                  <p:cNvSpPr txBox="1"/>
                  <p:nvPr/>
                </p:nvSpPr>
                <p:spPr bwMode="auto">
                  <a:xfrm flipH="1">
                    <a:off x="3540560" y="3630840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a</a:t>
                    </a:r>
                  </a:p>
                </p:txBody>
              </p:sp>
              <p:sp>
                <p:nvSpPr>
                  <p:cNvPr id="78" name="ZoneTexte 77"/>
                  <p:cNvSpPr txBox="1"/>
                  <p:nvPr/>
                </p:nvSpPr>
                <p:spPr bwMode="auto">
                  <a:xfrm flipH="1">
                    <a:off x="3547876" y="3834165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b</a:t>
                    </a:r>
                  </a:p>
                </p:txBody>
              </p:sp>
              <p:sp>
                <p:nvSpPr>
                  <p:cNvPr id="79" name="ZoneTexte 78"/>
                  <p:cNvSpPr txBox="1"/>
                  <p:nvPr/>
                </p:nvSpPr>
                <p:spPr bwMode="auto">
                  <a:xfrm flipH="1">
                    <a:off x="3540560" y="4029372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c</a:t>
                    </a:r>
                  </a:p>
                </p:txBody>
              </p:sp>
              <p:sp>
                <p:nvSpPr>
                  <p:cNvPr id="80" name="ZoneTexte 79"/>
                  <p:cNvSpPr txBox="1"/>
                  <p:nvPr/>
                </p:nvSpPr>
                <p:spPr bwMode="auto">
                  <a:xfrm flipH="1">
                    <a:off x="3540560" y="4241239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d</a:t>
                    </a:r>
                  </a:p>
                </p:txBody>
              </p:sp>
              <p:sp>
                <p:nvSpPr>
                  <p:cNvPr id="81" name="ZoneTexte 80"/>
                  <p:cNvSpPr txBox="1"/>
                  <p:nvPr/>
                </p:nvSpPr>
                <p:spPr bwMode="auto">
                  <a:xfrm flipH="1">
                    <a:off x="3547876" y="4436447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e</a:t>
                    </a:r>
                  </a:p>
                </p:txBody>
              </p:sp>
              <p:sp>
                <p:nvSpPr>
                  <p:cNvPr id="82" name="ZoneTexte 81"/>
                  <p:cNvSpPr txBox="1"/>
                  <p:nvPr/>
                </p:nvSpPr>
                <p:spPr bwMode="auto">
                  <a:xfrm flipH="1">
                    <a:off x="3518608" y="4639771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f</a:t>
                    </a:r>
                  </a:p>
                </p:txBody>
              </p:sp>
              <p:sp>
                <p:nvSpPr>
                  <p:cNvPr id="83" name="ZoneTexte 82"/>
                  <p:cNvSpPr txBox="1"/>
                  <p:nvPr/>
                </p:nvSpPr>
                <p:spPr bwMode="auto">
                  <a:xfrm flipH="1">
                    <a:off x="3540560" y="4834978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g</a:t>
                    </a:r>
                  </a:p>
                </p:txBody>
              </p:sp>
              <p:grpSp>
                <p:nvGrpSpPr>
                  <p:cNvPr id="237" name="Groupe 6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3816438" y="3811115"/>
                    <a:ext cx="557904" cy="1112414"/>
                    <a:chOff x="7783717" y="4500570"/>
                    <a:chExt cx="670193" cy="1336056"/>
                  </a:xfrm>
                  <a:solidFill>
                    <a:schemeClr val="accent1"/>
                  </a:solidFill>
                </p:grpSpPr>
                <p:sp>
                  <p:nvSpPr>
                    <p:cNvPr id="94" name="Rectangle 93"/>
                    <p:cNvSpPr/>
                    <p:nvPr/>
                  </p:nvSpPr>
                  <p:spPr bwMode="auto">
                    <a:xfrm>
                      <a:off x="7858148" y="5132879"/>
                      <a:ext cx="500066" cy="7143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238" name="Groupe 64"/>
                    <p:cNvGrpSpPr/>
                    <p:nvPr/>
                  </p:nvGrpSpPr>
                  <p:grpSpPr>
                    <a:xfrm>
                      <a:off x="7783717" y="4500570"/>
                      <a:ext cx="667200" cy="603403"/>
                      <a:chOff x="7783717" y="4500570"/>
                      <a:chExt cx="667200" cy="603403"/>
                    </a:xfrm>
                    <a:grpFill/>
                  </p:grpSpPr>
                  <p:sp>
                    <p:nvSpPr>
                      <p:cNvPr id="101" name="Rectangle 100"/>
                      <p:cNvSpPr/>
                      <p:nvPr/>
                    </p:nvSpPr>
                    <p:spPr bwMode="auto">
                      <a:xfrm>
                        <a:off x="7858148" y="4500570"/>
                        <a:ext cx="500066" cy="71438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1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 sz="105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grpSp>
                    <p:nvGrpSpPr>
                      <p:cNvPr id="239" name="Groupe 71"/>
                      <p:cNvGrpSpPr/>
                      <p:nvPr/>
                    </p:nvGrpSpPr>
                    <p:grpSpPr>
                      <a:xfrm>
                        <a:off x="7783717" y="4600914"/>
                        <a:ext cx="667200" cy="503059"/>
                        <a:chOff x="7783717" y="4600914"/>
                        <a:chExt cx="667200" cy="503059"/>
                      </a:xfrm>
                      <a:grpFill/>
                    </p:grpSpPr>
                    <p:sp>
                      <p:nvSpPr>
                        <p:cNvPr id="103" name="Rectangle 102"/>
                        <p:cNvSpPr/>
                        <p:nvPr/>
                      </p:nvSpPr>
                      <p:spPr bwMode="auto">
                        <a:xfrm rot="5400000">
                          <a:off x="7569403" y="4818221"/>
                          <a:ext cx="500066" cy="7143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57150"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1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 sz="105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04" name="Rectangle 103"/>
                        <p:cNvSpPr/>
                        <p:nvPr/>
                      </p:nvSpPr>
                      <p:spPr bwMode="auto">
                        <a:xfrm rot="5400000">
                          <a:off x="8165165" y="4815228"/>
                          <a:ext cx="500066" cy="7143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57150"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2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 sz="105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</p:grpSp>
                </p:grpSp>
                <p:grpSp>
                  <p:nvGrpSpPr>
                    <p:cNvPr id="240" name="Groupe 65"/>
                    <p:cNvGrpSpPr/>
                    <p:nvPr/>
                  </p:nvGrpSpPr>
                  <p:grpSpPr>
                    <a:xfrm rot="10800000">
                      <a:off x="7786710" y="5233223"/>
                      <a:ext cx="667200" cy="603403"/>
                      <a:chOff x="7783717" y="4500570"/>
                      <a:chExt cx="667200" cy="603403"/>
                    </a:xfrm>
                    <a:grpFill/>
                  </p:grpSpPr>
                  <p:sp>
                    <p:nvSpPr>
                      <p:cNvPr id="97" name="Rectangle 96"/>
                      <p:cNvSpPr/>
                      <p:nvPr/>
                    </p:nvSpPr>
                    <p:spPr bwMode="auto">
                      <a:xfrm>
                        <a:off x="7858148" y="4500570"/>
                        <a:ext cx="500066" cy="71438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1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 sz="105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grpSp>
                    <p:nvGrpSpPr>
                      <p:cNvPr id="242" name="Groupe 67"/>
                      <p:cNvGrpSpPr/>
                      <p:nvPr/>
                    </p:nvGrpSpPr>
                    <p:grpSpPr>
                      <a:xfrm>
                        <a:off x="7783717" y="4600914"/>
                        <a:ext cx="667200" cy="503059"/>
                        <a:chOff x="7783717" y="4600914"/>
                        <a:chExt cx="667200" cy="503059"/>
                      </a:xfrm>
                      <a:grpFill/>
                    </p:grpSpPr>
                    <p:sp>
                      <p:nvSpPr>
                        <p:cNvPr id="99" name="Rectangle 98"/>
                        <p:cNvSpPr/>
                        <p:nvPr/>
                      </p:nvSpPr>
                      <p:spPr bwMode="auto">
                        <a:xfrm rot="5400000">
                          <a:off x="7569403" y="4818221"/>
                          <a:ext cx="500066" cy="7143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57150"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1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 sz="105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sp>
                      <p:nvSpPr>
                        <p:cNvPr id="100" name="Rectangle 99"/>
                        <p:cNvSpPr/>
                        <p:nvPr/>
                      </p:nvSpPr>
                      <p:spPr bwMode="auto">
                        <a:xfrm rot="5400000">
                          <a:off x="8165165" y="4815228"/>
                          <a:ext cx="500066" cy="7143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 w="57150"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2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 sz="105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</p:grpSp>
                </p:grpSp>
              </p:grpSp>
              <p:sp>
                <p:nvSpPr>
                  <p:cNvPr id="85" name="ZoneTexte 84"/>
                  <p:cNvSpPr txBox="1"/>
                  <p:nvPr/>
                </p:nvSpPr>
                <p:spPr bwMode="auto">
                  <a:xfrm flipH="1">
                    <a:off x="3992003" y="3527317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a</a:t>
                    </a:r>
                  </a:p>
                </p:txBody>
              </p:sp>
              <p:sp>
                <p:nvSpPr>
                  <p:cNvPr id="86" name="ZoneTexte 85"/>
                  <p:cNvSpPr txBox="1"/>
                  <p:nvPr/>
                </p:nvSpPr>
                <p:spPr bwMode="auto">
                  <a:xfrm flipH="1">
                    <a:off x="4133903" y="3890649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b</a:t>
                    </a:r>
                  </a:p>
                </p:txBody>
              </p:sp>
              <p:sp>
                <p:nvSpPr>
                  <p:cNvPr id="87" name="ZoneTexte 86"/>
                  <p:cNvSpPr txBox="1"/>
                  <p:nvPr/>
                </p:nvSpPr>
                <p:spPr bwMode="auto">
                  <a:xfrm flipH="1">
                    <a:off x="4141193" y="4410985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c</a:t>
                    </a:r>
                  </a:p>
                </p:txBody>
              </p:sp>
              <p:sp>
                <p:nvSpPr>
                  <p:cNvPr id="88" name="ZoneTexte 87"/>
                  <p:cNvSpPr txBox="1"/>
                  <p:nvPr/>
                </p:nvSpPr>
                <p:spPr bwMode="auto">
                  <a:xfrm flipH="1">
                    <a:off x="3999209" y="4595444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d</a:t>
                    </a:r>
                  </a:p>
                </p:txBody>
              </p:sp>
              <p:sp>
                <p:nvSpPr>
                  <p:cNvPr id="89" name="ZoneTexte 88"/>
                  <p:cNvSpPr txBox="1"/>
                  <p:nvPr/>
                </p:nvSpPr>
                <p:spPr bwMode="auto">
                  <a:xfrm flipH="1">
                    <a:off x="3871854" y="4401987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e</a:t>
                    </a:r>
                  </a:p>
                </p:txBody>
              </p:sp>
              <p:sp>
                <p:nvSpPr>
                  <p:cNvPr id="90" name="ZoneTexte 89"/>
                  <p:cNvSpPr txBox="1"/>
                  <p:nvPr/>
                </p:nvSpPr>
                <p:spPr bwMode="auto">
                  <a:xfrm flipH="1">
                    <a:off x="3825336" y="3899711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f</a:t>
                    </a:r>
                  </a:p>
                </p:txBody>
              </p:sp>
              <p:sp>
                <p:nvSpPr>
                  <p:cNvPr id="91" name="ZoneTexte 90"/>
                  <p:cNvSpPr txBox="1"/>
                  <p:nvPr/>
                </p:nvSpPr>
                <p:spPr bwMode="auto">
                  <a:xfrm flipH="1">
                    <a:off x="4001425" y="4033065"/>
                    <a:ext cx="254328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g</a:t>
                    </a:r>
                  </a:p>
                </p:txBody>
              </p:sp>
              <p:sp>
                <p:nvSpPr>
                  <p:cNvPr id="92" name="ZoneTexte 91"/>
                  <p:cNvSpPr txBox="1"/>
                  <p:nvPr/>
                </p:nvSpPr>
                <p:spPr bwMode="auto">
                  <a:xfrm>
                    <a:off x="3398147" y="2968408"/>
                    <a:ext cx="854339" cy="346977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+5V</a:t>
                    </a:r>
                  </a:p>
                </p:txBody>
              </p:sp>
              <p:cxnSp>
                <p:nvCxnSpPr>
                  <p:cNvPr id="93" name="Connecteur droit 92"/>
                  <p:cNvCxnSpPr/>
                  <p:nvPr/>
                </p:nvCxnSpPr>
                <p:spPr bwMode="auto">
                  <a:xfrm rot="5400000">
                    <a:off x="3842087" y="3387960"/>
                    <a:ext cx="213809" cy="0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43" name="Groupe 612"/>
              <p:cNvGrpSpPr>
                <a:grpSpLocks/>
              </p:cNvGrpSpPr>
              <p:nvPr/>
            </p:nvGrpSpPr>
            <p:grpSpPr bwMode="auto">
              <a:xfrm rot="16200000" flipV="1">
                <a:off x="3021564" y="226170"/>
                <a:ext cx="2515552" cy="2209005"/>
                <a:chOff x="4342010" y="491322"/>
                <a:chExt cx="2515552" cy="2207956"/>
              </a:xfrm>
            </p:grpSpPr>
            <p:cxnSp>
              <p:nvCxnSpPr>
                <p:cNvPr id="48" name="Connecteur droit 47"/>
                <p:cNvCxnSpPr/>
                <p:nvPr/>
              </p:nvCxnSpPr>
              <p:spPr bwMode="auto">
                <a:xfrm>
                  <a:off x="5237683" y="1338209"/>
                  <a:ext cx="540631" cy="2017"/>
                </a:xfrm>
                <a:prstGeom prst="line">
                  <a:avLst/>
                </a:prstGeom>
                <a:ln>
                  <a:headEnd type="oval" w="sm" len="sm"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Connecteur droit 48"/>
                <p:cNvCxnSpPr/>
                <p:nvPr/>
              </p:nvCxnSpPr>
              <p:spPr bwMode="auto">
                <a:xfrm>
                  <a:off x="4927021" y="1693095"/>
                  <a:ext cx="831120" cy="2017"/>
                </a:xfrm>
                <a:prstGeom prst="line">
                  <a:avLst/>
                </a:prstGeom>
                <a:ln>
                  <a:headEnd type="oval" w="sm" len="sm"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Connecteur droit 49"/>
                <p:cNvCxnSpPr/>
                <p:nvPr/>
              </p:nvCxnSpPr>
              <p:spPr bwMode="auto">
                <a:xfrm>
                  <a:off x="4620395" y="2015719"/>
                  <a:ext cx="1153884" cy="2017"/>
                </a:xfrm>
                <a:prstGeom prst="line">
                  <a:avLst/>
                </a:prstGeom>
                <a:ln>
                  <a:headEnd type="oval" w="sm" len="sm"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Connecteur droit 50"/>
                <p:cNvCxnSpPr/>
                <p:nvPr/>
              </p:nvCxnSpPr>
              <p:spPr bwMode="auto">
                <a:xfrm>
                  <a:off x="4337975" y="2330277"/>
                  <a:ext cx="1440338" cy="2017"/>
                </a:xfrm>
                <a:prstGeom prst="line">
                  <a:avLst/>
                </a:prstGeom>
                <a:ln>
                  <a:headEnd type="oval" w="sm" len="sm"/>
                  <a:tailEnd type="none" w="sm" len="sm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2" name="Rectangle 51"/>
                <p:cNvSpPr/>
                <p:nvPr/>
              </p:nvSpPr>
              <p:spPr bwMode="auto">
                <a:xfrm flipH="1">
                  <a:off x="5766210" y="715142"/>
                  <a:ext cx="982415" cy="1830891"/>
                </a:xfrm>
                <a:prstGeom prst="rect">
                  <a:avLst/>
                </a:prstGeom>
                <a:noFill/>
                <a:ln w="317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55" name="Groupe 193"/>
                <p:cNvGrpSpPr>
                  <a:grpSpLocks/>
                </p:cNvGrpSpPr>
                <p:nvPr/>
              </p:nvGrpSpPr>
              <p:grpSpPr bwMode="auto">
                <a:xfrm>
                  <a:off x="6516360" y="818940"/>
                  <a:ext cx="341202" cy="1550933"/>
                  <a:chOff x="6309490" y="4319760"/>
                  <a:chExt cx="342366" cy="1555928"/>
                </a:xfrm>
              </p:grpSpPr>
              <p:grpSp>
                <p:nvGrpSpPr>
                  <p:cNvPr id="261" name="Groupe 17"/>
                  <p:cNvGrpSpPr>
                    <a:grpSpLocks/>
                  </p:cNvGrpSpPr>
                  <p:nvPr/>
                </p:nvGrpSpPr>
                <p:grpSpPr bwMode="auto">
                  <a:xfrm flipH="1">
                    <a:off x="6309490" y="4319760"/>
                    <a:ext cx="255209" cy="1555928"/>
                    <a:chOff x="2143114" y="4128177"/>
                    <a:chExt cx="288013" cy="1891297"/>
                  </a:xfrm>
                </p:grpSpPr>
                <p:sp>
                  <p:nvSpPr>
                    <p:cNvPr id="67" name="ZoneTexte 66"/>
                    <p:cNvSpPr txBox="1"/>
                    <p:nvPr/>
                  </p:nvSpPr>
                  <p:spPr>
                    <a:xfrm>
                      <a:off x="2143122" y="4128177"/>
                      <a:ext cx="288000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68" name="ZoneTexte 67"/>
                    <p:cNvSpPr txBox="1"/>
                    <p:nvPr/>
                  </p:nvSpPr>
                  <p:spPr>
                    <a:xfrm>
                      <a:off x="2143126" y="4415030"/>
                      <a:ext cx="288001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69" name="ZoneTexte 68"/>
                    <p:cNvSpPr txBox="1"/>
                    <p:nvPr/>
                  </p:nvSpPr>
                  <p:spPr>
                    <a:xfrm>
                      <a:off x="2143123" y="4637514"/>
                      <a:ext cx="287999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70" name="ZoneTexte 69"/>
                    <p:cNvSpPr txBox="1"/>
                    <p:nvPr/>
                  </p:nvSpPr>
                  <p:spPr>
                    <a:xfrm>
                      <a:off x="2143121" y="4895878"/>
                      <a:ext cx="288001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71" name="ZoneTexte 70"/>
                    <p:cNvSpPr txBox="1"/>
                    <p:nvPr/>
                  </p:nvSpPr>
                  <p:spPr>
                    <a:xfrm>
                      <a:off x="2143120" y="5133925"/>
                      <a:ext cx="287999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72" name="ZoneTexte 71"/>
                    <p:cNvSpPr txBox="1"/>
                    <p:nvPr/>
                  </p:nvSpPr>
                  <p:spPr>
                    <a:xfrm>
                      <a:off x="2143115" y="5381870"/>
                      <a:ext cx="287999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73" name="ZoneTexte 72"/>
                    <p:cNvSpPr txBox="1"/>
                    <p:nvPr/>
                  </p:nvSpPr>
                  <p:spPr>
                    <a:xfrm>
                      <a:off x="2143114" y="5596573"/>
                      <a:ext cx="287998" cy="422901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</p:grpSp>
              <p:sp>
                <p:nvSpPr>
                  <p:cNvPr id="60" name="Ellipse 59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4814" y="4484671"/>
                    <a:ext cx="76918" cy="70802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1" name="Ellipse 6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4814" y="4684938"/>
                    <a:ext cx="78942" cy="72824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2" name="Ellipse 6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54692" y="4905433"/>
                    <a:ext cx="76918" cy="68778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3" name="Ellipse 62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2910" y="5087494"/>
                    <a:ext cx="78942" cy="68778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4" name="Ellipse 63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54692" y="5263486"/>
                    <a:ext cx="76918" cy="68778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5" name="Ellipse 64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2910" y="5465775"/>
                    <a:ext cx="74893" cy="70801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66" name="Ellipse 65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6837" y="5651881"/>
                    <a:ext cx="74895" cy="72824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54" name="ZoneTexte 53"/>
                <p:cNvSpPr txBox="1"/>
                <p:nvPr/>
              </p:nvSpPr>
              <p:spPr bwMode="auto">
                <a:xfrm>
                  <a:off x="5624543" y="1161859"/>
                  <a:ext cx="525296" cy="57266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A0</a:t>
                  </a:r>
                </a:p>
              </p:txBody>
            </p:sp>
            <p:sp>
              <p:nvSpPr>
                <p:cNvPr id="55" name="ZoneTexte 54"/>
                <p:cNvSpPr txBox="1"/>
                <p:nvPr/>
              </p:nvSpPr>
              <p:spPr bwMode="auto">
                <a:xfrm>
                  <a:off x="5650222" y="1497307"/>
                  <a:ext cx="512211" cy="336595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A1</a:t>
                  </a:r>
                </a:p>
              </p:txBody>
            </p:sp>
            <p:sp>
              <p:nvSpPr>
                <p:cNvPr id="56" name="ZoneTexte 55"/>
                <p:cNvSpPr txBox="1"/>
                <p:nvPr/>
              </p:nvSpPr>
              <p:spPr bwMode="auto">
                <a:xfrm>
                  <a:off x="5629927" y="1790635"/>
                  <a:ext cx="525296" cy="57266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A2</a:t>
                  </a:r>
                </a:p>
              </p:txBody>
            </p:sp>
            <p:sp>
              <p:nvSpPr>
                <p:cNvPr id="57" name="ZoneTexte 56"/>
                <p:cNvSpPr txBox="1"/>
                <p:nvPr/>
              </p:nvSpPr>
              <p:spPr bwMode="auto">
                <a:xfrm>
                  <a:off x="5623059" y="2126612"/>
                  <a:ext cx="525296" cy="57266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A3</a:t>
                  </a:r>
                </a:p>
              </p:txBody>
            </p:sp>
            <p:cxnSp>
              <p:nvCxnSpPr>
                <p:cNvPr id="58" name="Connecteur droit 57"/>
                <p:cNvCxnSpPr/>
                <p:nvPr/>
              </p:nvCxnSpPr>
              <p:spPr bwMode="auto">
                <a:xfrm rot="5400000">
                  <a:off x="6174756" y="597182"/>
                  <a:ext cx="213738" cy="2018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67" name="Groupe 386"/>
          <p:cNvGrpSpPr>
            <a:grpSpLocks noChangeAspect="1"/>
          </p:cNvGrpSpPr>
          <p:nvPr/>
        </p:nvGrpSpPr>
        <p:grpSpPr bwMode="auto">
          <a:xfrm>
            <a:off x="5468938" y="3073400"/>
            <a:ext cx="1603375" cy="660400"/>
            <a:chOff x="5484137" y="2521376"/>
            <a:chExt cx="1823520" cy="752072"/>
          </a:xfrm>
        </p:grpSpPr>
        <p:sp>
          <p:nvSpPr>
            <p:cNvPr id="318" name="Rectangle 317"/>
            <p:cNvSpPr/>
            <p:nvPr/>
          </p:nvSpPr>
          <p:spPr bwMode="auto">
            <a:xfrm>
              <a:off x="5484137" y="2530416"/>
              <a:ext cx="1823520" cy="735801"/>
            </a:xfrm>
            <a:prstGeom prst="rect">
              <a:avLst/>
            </a:prstGeom>
            <a:noFill/>
            <a:ln w="285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>
                <a:solidFill>
                  <a:schemeClr val="tx1"/>
                </a:solidFill>
              </a:endParaRPr>
            </a:p>
          </p:txBody>
        </p:sp>
        <p:grpSp>
          <p:nvGrpSpPr>
            <p:cNvPr id="283" name="Groupe 348"/>
            <p:cNvGrpSpPr>
              <a:grpSpLocks/>
            </p:cNvGrpSpPr>
            <p:nvPr/>
          </p:nvGrpSpPr>
          <p:grpSpPr bwMode="auto">
            <a:xfrm>
              <a:off x="5525696" y="2857496"/>
              <a:ext cx="618502" cy="415952"/>
              <a:chOff x="5525696" y="3084486"/>
              <a:chExt cx="618502" cy="415952"/>
            </a:xfrm>
          </p:grpSpPr>
          <p:cxnSp>
            <p:nvCxnSpPr>
              <p:cNvPr id="334" name="Connecteur en angle 333"/>
              <p:cNvCxnSpPr/>
              <p:nvPr/>
            </p:nvCxnSpPr>
            <p:spPr bwMode="auto">
              <a:xfrm>
                <a:off x="6072719" y="3285303"/>
                <a:ext cx="72219" cy="202481"/>
              </a:xfrm>
              <a:prstGeom prst="bentConnector3">
                <a:avLst>
                  <a:gd name="adj1" fmla="val 106974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84" name="Groupe 46"/>
              <p:cNvGrpSpPr>
                <a:grpSpLocks noChangeAspect="1"/>
              </p:cNvGrpSpPr>
              <p:nvPr/>
            </p:nvGrpSpPr>
            <p:grpSpPr bwMode="auto">
              <a:xfrm>
                <a:off x="5525696" y="3084486"/>
                <a:ext cx="576000" cy="415952"/>
                <a:chOff x="1734166" y="3233655"/>
                <a:chExt cx="1096433" cy="792000"/>
              </a:xfrm>
            </p:grpSpPr>
            <p:sp>
              <p:nvSpPr>
                <p:cNvPr id="329" name="Arc 328"/>
                <p:cNvSpPr/>
                <p:nvPr/>
              </p:nvSpPr>
              <p:spPr bwMode="auto">
                <a:xfrm rot="3003743">
                  <a:off x="1733465" y="3234564"/>
                  <a:ext cx="791727" cy="790454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/>
                </a:p>
              </p:txBody>
            </p:sp>
            <p:sp>
              <p:nvSpPr>
                <p:cNvPr id="331" name="Lune 330"/>
                <p:cNvSpPr/>
                <p:nvPr/>
              </p:nvSpPr>
              <p:spPr bwMode="auto">
                <a:xfrm rot="10800000">
                  <a:off x="2541740" y="3430140"/>
                  <a:ext cx="288688" cy="395862"/>
                </a:xfrm>
                <a:prstGeom prst="moon">
                  <a:avLst>
                    <a:gd name="adj" fmla="val 87500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43" name="Connecteur en angle 342"/>
              <p:cNvCxnSpPr/>
              <p:nvPr/>
            </p:nvCxnSpPr>
            <p:spPr bwMode="auto">
              <a:xfrm flipV="1">
                <a:off x="5626768" y="3236490"/>
                <a:ext cx="303318" cy="251294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8" name="Connecteur en angle 347"/>
              <p:cNvCxnSpPr/>
              <p:nvPr/>
            </p:nvCxnSpPr>
            <p:spPr bwMode="auto">
              <a:xfrm flipV="1">
                <a:off x="5865089" y="3354002"/>
                <a:ext cx="72219" cy="131973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86" name="Groupe 349"/>
            <p:cNvGrpSpPr>
              <a:grpSpLocks/>
            </p:cNvGrpSpPr>
            <p:nvPr/>
          </p:nvGrpSpPr>
          <p:grpSpPr bwMode="auto">
            <a:xfrm flipV="1">
              <a:off x="5778218" y="2521376"/>
              <a:ext cx="618502" cy="417600"/>
              <a:chOff x="5525696" y="3084486"/>
              <a:chExt cx="618502" cy="415952"/>
            </a:xfrm>
          </p:grpSpPr>
          <p:cxnSp>
            <p:nvCxnSpPr>
              <p:cNvPr id="351" name="Connecteur en angle 350"/>
              <p:cNvCxnSpPr/>
              <p:nvPr/>
            </p:nvCxnSpPr>
            <p:spPr bwMode="auto">
              <a:xfrm>
                <a:off x="6071156" y="3286151"/>
                <a:ext cx="72219" cy="201682"/>
              </a:xfrm>
              <a:prstGeom prst="bentConnector3">
                <a:avLst>
                  <a:gd name="adj1" fmla="val 106974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290" name="Groupe 46"/>
              <p:cNvGrpSpPr>
                <a:grpSpLocks noChangeAspect="1"/>
              </p:cNvGrpSpPr>
              <p:nvPr/>
            </p:nvGrpSpPr>
            <p:grpSpPr bwMode="auto">
              <a:xfrm>
                <a:off x="5525696" y="3084486"/>
                <a:ext cx="576000" cy="415952"/>
                <a:chOff x="1734166" y="3233655"/>
                <a:chExt cx="1096433" cy="792000"/>
              </a:xfrm>
            </p:grpSpPr>
            <p:sp>
              <p:nvSpPr>
                <p:cNvPr id="355" name="Arc 354"/>
                <p:cNvSpPr/>
                <p:nvPr/>
              </p:nvSpPr>
              <p:spPr bwMode="auto">
                <a:xfrm rot="3003743">
                  <a:off x="1730337" y="3237847"/>
                  <a:ext cx="792032" cy="783581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/>
                </a:p>
              </p:txBody>
            </p:sp>
            <p:sp>
              <p:nvSpPr>
                <p:cNvPr id="356" name="Lune 355"/>
                <p:cNvSpPr/>
                <p:nvPr/>
              </p:nvSpPr>
              <p:spPr bwMode="auto">
                <a:xfrm rot="10800000">
                  <a:off x="2531892" y="3429060"/>
                  <a:ext cx="288688" cy="397730"/>
                </a:xfrm>
                <a:prstGeom prst="moon">
                  <a:avLst>
                    <a:gd name="adj" fmla="val 87500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53" name="Connecteur en angle 352"/>
              <p:cNvCxnSpPr/>
              <p:nvPr/>
            </p:nvCxnSpPr>
            <p:spPr bwMode="auto">
              <a:xfrm flipV="1">
                <a:off x="5627011" y="3235730"/>
                <a:ext cx="301513" cy="252102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4" name="Connecteur en angle 353"/>
              <p:cNvCxnSpPr/>
              <p:nvPr/>
            </p:nvCxnSpPr>
            <p:spPr bwMode="auto">
              <a:xfrm flipV="1">
                <a:off x="5865333" y="3352778"/>
                <a:ext cx="72219" cy="133254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14" name="Groupe 356"/>
            <p:cNvGrpSpPr>
              <a:grpSpLocks/>
            </p:cNvGrpSpPr>
            <p:nvPr/>
          </p:nvGrpSpPr>
          <p:grpSpPr bwMode="auto">
            <a:xfrm flipV="1">
              <a:off x="6567206" y="2521376"/>
              <a:ext cx="618502" cy="417600"/>
              <a:chOff x="5525696" y="3084486"/>
              <a:chExt cx="618502" cy="415952"/>
            </a:xfrm>
          </p:grpSpPr>
          <p:cxnSp>
            <p:nvCxnSpPr>
              <p:cNvPr id="358" name="Connecteur en angle 357"/>
              <p:cNvCxnSpPr/>
              <p:nvPr/>
            </p:nvCxnSpPr>
            <p:spPr bwMode="auto">
              <a:xfrm>
                <a:off x="6071157" y="3286151"/>
                <a:ext cx="72219" cy="201682"/>
              </a:xfrm>
              <a:prstGeom prst="bentConnector3">
                <a:avLst>
                  <a:gd name="adj1" fmla="val 106974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15" name="Groupe 46"/>
              <p:cNvGrpSpPr>
                <a:grpSpLocks noChangeAspect="1"/>
              </p:cNvGrpSpPr>
              <p:nvPr/>
            </p:nvGrpSpPr>
            <p:grpSpPr bwMode="auto">
              <a:xfrm>
                <a:off x="5525696" y="3084486"/>
                <a:ext cx="576000" cy="415952"/>
                <a:chOff x="1734166" y="3233655"/>
                <a:chExt cx="1096433" cy="792000"/>
              </a:xfrm>
            </p:grpSpPr>
            <p:sp>
              <p:nvSpPr>
                <p:cNvPr id="362" name="Arc 361"/>
                <p:cNvSpPr/>
                <p:nvPr/>
              </p:nvSpPr>
              <p:spPr bwMode="auto">
                <a:xfrm rot="3003743">
                  <a:off x="1730340" y="3237847"/>
                  <a:ext cx="792032" cy="783581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/>
                </a:p>
              </p:txBody>
            </p:sp>
            <p:sp>
              <p:nvSpPr>
                <p:cNvPr id="363" name="Lune 362"/>
                <p:cNvSpPr/>
                <p:nvPr/>
              </p:nvSpPr>
              <p:spPr bwMode="auto">
                <a:xfrm rot="10800000">
                  <a:off x="2531894" y="3429060"/>
                  <a:ext cx="288688" cy="397730"/>
                </a:xfrm>
                <a:prstGeom prst="moon">
                  <a:avLst>
                    <a:gd name="adj" fmla="val 87500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60" name="Connecteur en angle 359"/>
              <p:cNvCxnSpPr/>
              <p:nvPr/>
            </p:nvCxnSpPr>
            <p:spPr bwMode="auto">
              <a:xfrm flipV="1">
                <a:off x="5627012" y="3235730"/>
                <a:ext cx="301512" cy="252102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61" name="Connecteur en angle 360"/>
              <p:cNvCxnSpPr/>
              <p:nvPr/>
            </p:nvCxnSpPr>
            <p:spPr bwMode="auto">
              <a:xfrm flipV="1">
                <a:off x="5865334" y="3352778"/>
                <a:ext cx="72219" cy="133254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16" name="Groupe 379"/>
            <p:cNvGrpSpPr>
              <a:grpSpLocks/>
            </p:cNvGrpSpPr>
            <p:nvPr/>
          </p:nvGrpSpPr>
          <p:grpSpPr bwMode="auto">
            <a:xfrm>
              <a:off x="6299154" y="2857496"/>
              <a:ext cx="618502" cy="415952"/>
              <a:chOff x="5525696" y="3084486"/>
              <a:chExt cx="618502" cy="415952"/>
            </a:xfrm>
          </p:grpSpPr>
          <p:cxnSp>
            <p:nvCxnSpPr>
              <p:cNvPr id="381" name="Connecteur en angle 380"/>
              <p:cNvCxnSpPr/>
              <p:nvPr/>
            </p:nvCxnSpPr>
            <p:spPr bwMode="auto">
              <a:xfrm>
                <a:off x="6072000" y="3285303"/>
                <a:ext cx="72219" cy="202481"/>
              </a:xfrm>
              <a:prstGeom prst="bentConnector3">
                <a:avLst>
                  <a:gd name="adj1" fmla="val 106974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17" name="Groupe 46"/>
              <p:cNvGrpSpPr>
                <a:grpSpLocks noChangeAspect="1"/>
              </p:cNvGrpSpPr>
              <p:nvPr/>
            </p:nvGrpSpPr>
            <p:grpSpPr bwMode="auto">
              <a:xfrm>
                <a:off x="5525696" y="3084486"/>
                <a:ext cx="576000" cy="415952"/>
                <a:chOff x="1734166" y="3233655"/>
                <a:chExt cx="1096433" cy="792000"/>
              </a:xfrm>
            </p:grpSpPr>
            <p:sp>
              <p:nvSpPr>
                <p:cNvPr id="385" name="Arc 384"/>
                <p:cNvSpPr/>
                <p:nvPr/>
              </p:nvSpPr>
              <p:spPr bwMode="auto">
                <a:xfrm rot="3003743">
                  <a:off x="1732097" y="3234564"/>
                  <a:ext cx="791727" cy="790454"/>
                </a:xfrm>
                <a:prstGeom prst="arc">
                  <a:avLst>
                    <a:gd name="adj1" fmla="val 16839090"/>
                    <a:gd name="adj2" fmla="val 20460279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/>
                </a:p>
              </p:txBody>
            </p:sp>
            <p:sp>
              <p:nvSpPr>
                <p:cNvPr id="386" name="Lune 385"/>
                <p:cNvSpPr/>
                <p:nvPr/>
              </p:nvSpPr>
              <p:spPr bwMode="auto">
                <a:xfrm rot="10800000">
                  <a:off x="2540372" y="3430140"/>
                  <a:ext cx="288688" cy="395862"/>
                </a:xfrm>
                <a:prstGeom prst="moon">
                  <a:avLst>
                    <a:gd name="adj" fmla="val 87500"/>
                  </a:avLst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83" name="Connecteur en angle 382"/>
              <p:cNvCxnSpPr/>
              <p:nvPr/>
            </p:nvCxnSpPr>
            <p:spPr bwMode="auto">
              <a:xfrm flipV="1">
                <a:off x="5626049" y="3236490"/>
                <a:ext cx="303318" cy="251294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4" name="Connecteur en angle 383"/>
              <p:cNvCxnSpPr/>
              <p:nvPr/>
            </p:nvCxnSpPr>
            <p:spPr bwMode="auto">
              <a:xfrm flipV="1">
                <a:off x="5864371" y="3354002"/>
                <a:ext cx="72219" cy="131973"/>
              </a:xfrm>
              <a:prstGeom prst="bentConnector3">
                <a:avLst>
                  <a:gd name="adj1" fmla="val 1632"/>
                </a:avLst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89" name="Connecteur en angle 388"/>
          <p:cNvCxnSpPr/>
          <p:nvPr/>
        </p:nvCxnSpPr>
        <p:spPr bwMode="auto">
          <a:xfrm flipV="1">
            <a:off x="4778375" y="2325688"/>
            <a:ext cx="2174875" cy="1692275"/>
          </a:xfrm>
          <a:prstGeom prst="bentConnector3">
            <a:avLst>
              <a:gd name="adj1" fmla="val 17775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5" name="Connecteur droit 394"/>
          <p:cNvCxnSpPr/>
          <p:nvPr/>
        </p:nvCxnSpPr>
        <p:spPr bwMode="auto">
          <a:xfrm rot="5400000">
            <a:off x="6649244" y="2631282"/>
            <a:ext cx="611187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98" name="Connecteur en angle 397"/>
          <p:cNvCxnSpPr/>
          <p:nvPr/>
        </p:nvCxnSpPr>
        <p:spPr bwMode="auto">
          <a:xfrm flipV="1">
            <a:off x="4551363" y="2428875"/>
            <a:ext cx="1727200" cy="1655763"/>
          </a:xfrm>
          <a:prstGeom prst="bentConnector3">
            <a:avLst>
              <a:gd name="adj1" fmla="val 40374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1" name="Connecteur droit 400"/>
          <p:cNvCxnSpPr/>
          <p:nvPr/>
        </p:nvCxnSpPr>
        <p:spPr bwMode="auto">
          <a:xfrm rot="5400000">
            <a:off x="6026944" y="2680494"/>
            <a:ext cx="503238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2" name="Connecteur en angle 401"/>
          <p:cNvCxnSpPr/>
          <p:nvPr/>
        </p:nvCxnSpPr>
        <p:spPr bwMode="auto">
          <a:xfrm flipV="1">
            <a:off x="4310063" y="3857625"/>
            <a:ext cx="1728787" cy="431800"/>
          </a:xfrm>
          <a:prstGeom prst="bentConnector3">
            <a:avLst>
              <a:gd name="adj1" fmla="val 100087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5" name="Connecteur en angle 404"/>
          <p:cNvCxnSpPr/>
          <p:nvPr/>
        </p:nvCxnSpPr>
        <p:spPr bwMode="auto">
          <a:xfrm flipV="1">
            <a:off x="4071938" y="3857625"/>
            <a:ext cx="2663825" cy="576263"/>
          </a:xfrm>
          <a:prstGeom prst="bentConnector3">
            <a:avLst>
              <a:gd name="adj1" fmla="val 100087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7" name="Connecteur droit 406"/>
          <p:cNvCxnSpPr/>
          <p:nvPr/>
        </p:nvCxnSpPr>
        <p:spPr bwMode="auto">
          <a:xfrm rot="5400000" flipH="1" flipV="1">
            <a:off x="4168775" y="5570538"/>
            <a:ext cx="1187450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9" name="Connecteur en angle 408"/>
          <p:cNvCxnSpPr/>
          <p:nvPr/>
        </p:nvCxnSpPr>
        <p:spPr bwMode="auto">
          <a:xfrm flipV="1">
            <a:off x="4754563" y="3854450"/>
            <a:ext cx="1079500" cy="1116013"/>
          </a:xfrm>
          <a:prstGeom prst="bentConnector3">
            <a:avLst>
              <a:gd name="adj1" fmla="val 99733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2" name="Connecteur droit 411"/>
          <p:cNvCxnSpPr/>
          <p:nvPr/>
        </p:nvCxnSpPr>
        <p:spPr bwMode="auto">
          <a:xfrm rot="5400000" flipH="1" flipV="1">
            <a:off x="3890169" y="5490369"/>
            <a:ext cx="1331912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5" name="Connecteur en angle 414"/>
          <p:cNvCxnSpPr/>
          <p:nvPr/>
        </p:nvCxnSpPr>
        <p:spPr bwMode="auto">
          <a:xfrm flipV="1">
            <a:off x="4556125" y="3857625"/>
            <a:ext cx="1944688" cy="971550"/>
          </a:xfrm>
          <a:prstGeom prst="bentConnector3">
            <a:avLst>
              <a:gd name="adj1" fmla="val 99733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6" name="Connecteur droit 415"/>
          <p:cNvCxnSpPr/>
          <p:nvPr/>
        </p:nvCxnSpPr>
        <p:spPr bwMode="auto">
          <a:xfrm rot="5400000" flipH="1" flipV="1">
            <a:off x="3571875" y="5434013"/>
            <a:ext cx="1476375" cy="0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9" name="Connecteur droit 418"/>
          <p:cNvCxnSpPr/>
          <p:nvPr/>
        </p:nvCxnSpPr>
        <p:spPr bwMode="auto">
          <a:xfrm rot="5400000" flipH="1" flipV="1">
            <a:off x="3297237" y="5357813"/>
            <a:ext cx="1547813" cy="1588"/>
          </a:xfrm>
          <a:prstGeom prst="line">
            <a:avLst/>
          </a:prstGeom>
          <a:ln w="19050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2" name="Connecteur en angle 421"/>
          <p:cNvCxnSpPr/>
          <p:nvPr/>
        </p:nvCxnSpPr>
        <p:spPr bwMode="auto">
          <a:xfrm flipV="1">
            <a:off x="4310063" y="2508250"/>
            <a:ext cx="2411412" cy="2195513"/>
          </a:xfrm>
          <a:prstGeom prst="bentConnector3">
            <a:avLst>
              <a:gd name="adj1" fmla="val 41565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5" name="Connecteur droit 424"/>
          <p:cNvCxnSpPr/>
          <p:nvPr/>
        </p:nvCxnSpPr>
        <p:spPr bwMode="auto">
          <a:xfrm rot="5400000">
            <a:off x="6499225" y="2724150"/>
            <a:ext cx="431800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6" name="Connecteur en angle 425"/>
          <p:cNvCxnSpPr/>
          <p:nvPr/>
        </p:nvCxnSpPr>
        <p:spPr bwMode="auto">
          <a:xfrm flipV="1">
            <a:off x="4071938" y="2619375"/>
            <a:ext cx="1958975" cy="1979613"/>
          </a:xfrm>
          <a:prstGeom prst="bentConnector3">
            <a:avLst>
              <a:gd name="adj1" fmla="val 67590"/>
            </a:avLst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9" name="Connecteur droit 428"/>
          <p:cNvCxnSpPr/>
          <p:nvPr/>
        </p:nvCxnSpPr>
        <p:spPr bwMode="auto">
          <a:xfrm rot="5400000">
            <a:off x="5878513" y="2773363"/>
            <a:ext cx="323850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0" name="Connecteur en angle 429"/>
          <p:cNvCxnSpPr/>
          <p:nvPr/>
        </p:nvCxnSpPr>
        <p:spPr bwMode="auto">
          <a:xfrm flipV="1">
            <a:off x="4889500" y="2211388"/>
            <a:ext cx="2771775" cy="900112"/>
          </a:xfrm>
          <a:prstGeom prst="bentConnector3">
            <a:avLst>
              <a:gd name="adj1" fmla="val 7362"/>
            </a:avLst>
          </a:prstGeom>
          <a:ln w="15875">
            <a:headEnd type="none" w="med" len="med"/>
            <a:tail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6" name="Connecteur en angle 435"/>
          <p:cNvCxnSpPr/>
          <p:nvPr/>
        </p:nvCxnSpPr>
        <p:spPr bwMode="auto">
          <a:xfrm rot="5400000">
            <a:off x="7029451" y="2298700"/>
            <a:ext cx="107950" cy="1152525"/>
          </a:xfrm>
          <a:prstGeom prst="bentConnector3">
            <a:avLst>
              <a:gd name="adj1" fmla="val 1483"/>
            </a:avLst>
          </a:prstGeom>
          <a:ln w="15875"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7" name="Connecteur en angle 436"/>
          <p:cNvCxnSpPr/>
          <p:nvPr/>
        </p:nvCxnSpPr>
        <p:spPr bwMode="auto">
          <a:xfrm flipV="1">
            <a:off x="6286500" y="3127375"/>
            <a:ext cx="1368425" cy="792163"/>
          </a:xfrm>
          <a:prstGeom prst="bentConnector3">
            <a:avLst>
              <a:gd name="adj1" fmla="val 82522"/>
            </a:avLst>
          </a:prstGeom>
          <a:ln w="15875">
            <a:headEnd type="none" w="med" len="med"/>
            <a:tail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1" name="Connecteur en angle 440"/>
          <p:cNvCxnSpPr/>
          <p:nvPr/>
        </p:nvCxnSpPr>
        <p:spPr bwMode="auto">
          <a:xfrm flipV="1">
            <a:off x="5580063" y="3500438"/>
            <a:ext cx="2087562" cy="500062"/>
          </a:xfrm>
          <a:prstGeom prst="bentConnector3">
            <a:avLst>
              <a:gd name="adj1" fmla="val 91413"/>
            </a:avLst>
          </a:prstGeom>
          <a:ln w="15875">
            <a:headEnd type="none" w="med" len="med"/>
            <a:tailEnd type="oval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0" name="Connecteur en angle 449"/>
          <p:cNvCxnSpPr/>
          <p:nvPr/>
        </p:nvCxnSpPr>
        <p:spPr bwMode="auto">
          <a:xfrm rot="5400000">
            <a:off x="6616701" y="1898650"/>
            <a:ext cx="252412" cy="1836737"/>
          </a:xfrm>
          <a:prstGeom prst="bentConnector3">
            <a:avLst>
              <a:gd name="adj1" fmla="val 1483"/>
            </a:avLst>
          </a:prstGeom>
          <a:ln w="15875"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1" name="Connecteur droit 450"/>
          <p:cNvCxnSpPr/>
          <p:nvPr/>
        </p:nvCxnSpPr>
        <p:spPr bwMode="auto">
          <a:xfrm rot="5400000">
            <a:off x="5515769" y="3925094"/>
            <a:ext cx="144462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52" name="Connecteur droit 451"/>
          <p:cNvCxnSpPr/>
          <p:nvPr/>
        </p:nvCxnSpPr>
        <p:spPr bwMode="auto">
          <a:xfrm rot="5400000">
            <a:off x="6250781" y="3885407"/>
            <a:ext cx="71437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7" name="ZoneTexte 456"/>
          <p:cNvSpPr txBox="1"/>
          <p:nvPr/>
        </p:nvSpPr>
        <p:spPr>
          <a:xfrm>
            <a:off x="8072462" y="2453010"/>
            <a:ext cx="357190" cy="2616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100" dirty="0">
                <a:solidFill>
                  <a:srgbClr val="FF0000"/>
                </a:solidFill>
              </a:rPr>
              <a:t>0V</a:t>
            </a:r>
          </a:p>
        </p:txBody>
      </p:sp>
      <p:cxnSp>
        <p:nvCxnSpPr>
          <p:cNvPr id="458" name="Connecteur droit 457"/>
          <p:cNvCxnSpPr/>
          <p:nvPr/>
        </p:nvCxnSpPr>
        <p:spPr bwMode="auto">
          <a:xfrm rot="5400000">
            <a:off x="8216107" y="2999581"/>
            <a:ext cx="571500" cy="1587"/>
          </a:xfrm>
          <a:prstGeom prst="line">
            <a:avLst/>
          </a:prstGeom>
          <a:ln w="15875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9" name="ZoneTexte 458"/>
          <p:cNvSpPr txBox="1"/>
          <p:nvPr/>
        </p:nvSpPr>
        <p:spPr>
          <a:xfrm>
            <a:off x="8303472" y="2452216"/>
            <a:ext cx="357190" cy="2616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100" dirty="0">
                <a:solidFill>
                  <a:schemeClr val="tx1"/>
                </a:solidFill>
              </a:rPr>
              <a:t>5V</a:t>
            </a:r>
          </a:p>
        </p:txBody>
      </p:sp>
      <p:cxnSp>
        <p:nvCxnSpPr>
          <p:cNvPr id="461" name="Connecteur droit 460"/>
          <p:cNvCxnSpPr/>
          <p:nvPr/>
        </p:nvCxnSpPr>
        <p:spPr bwMode="auto">
          <a:xfrm rot="10800000">
            <a:off x="8032750" y="2857500"/>
            <a:ext cx="468313" cy="1588"/>
          </a:xfrm>
          <a:prstGeom prst="line">
            <a:avLst/>
          </a:prstGeom>
          <a:ln w="15875">
            <a:solidFill>
              <a:srgbClr val="FF0000"/>
            </a:solidFill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319" name="Groupe 389"/>
          <p:cNvGrpSpPr>
            <a:grpSpLocks/>
          </p:cNvGrpSpPr>
          <p:nvPr/>
        </p:nvGrpSpPr>
        <p:grpSpPr bwMode="auto">
          <a:xfrm>
            <a:off x="5530850" y="2935288"/>
            <a:ext cx="130175" cy="922337"/>
            <a:chOff x="5531223" y="2934686"/>
            <a:chExt cx="130252" cy="922942"/>
          </a:xfrm>
        </p:grpSpPr>
        <p:sp>
          <p:nvSpPr>
            <p:cNvPr id="387" name="Parenthèse fermante 386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388" name="Parenthèse fermante 387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0" name="Groupe 390"/>
          <p:cNvGrpSpPr>
            <a:grpSpLocks/>
          </p:cNvGrpSpPr>
          <p:nvPr/>
        </p:nvGrpSpPr>
        <p:grpSpPr bwMode="auto">
          <a:xfrm>
            <a:off x="5767388" y="2935288"/>
            <a:ext cx="130175" cy="922337"/>
            <a:chOff x="5531223" y="2934686"/>
            <a:chExt cx="130252" cy="922942"/>
          </a:xfrm>
        </p:grpSpPr>
        <p:sp>
          <p:nvSpPr>
            <p:cNvPr id="392" name="Parenthèse fermante 391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393" name="Parenthèse fermante 392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1" name="Groupe 393"/>
          <p:cNvGrpSpPr>
            <a:grpSpLocks/>
          </p:cNvGrpSpPr>
          <p:nvPr/>
        </p:nvGrpSpPr>
        <p:grpSpPr bwMode="auto">
          <a:xfrm>
            <a:off x="5967413" y="2935288"/>
            <a:ext cx="130175" cy="922337"/>
            <a:chOff x="5531223" y="2934686"/>
            <a:chExt cx="130252" cy="922942"/>
          </a:xfrm>
        </p:grpSpPr>
        <p:sp>
          <p:nvSpPr>
            <p:cNvPr id="396" name="Parenthèse fermante 395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397" name="Parenthèse fermante 396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2" name="Groupe 398"/>
          <p:cNvGrpSpPr>
            <a:grpSpLocks/>
          </p:cNvGrpSpPr>
          <p:nvPr/>
        </p:nvGrpSpPr>
        <p:grpSpPr bwMode="auto">
          <a:xfrm>
            <a:off x="6203950" y="2935288"/>
            <a:ext cx="131763" cy="922337"/>
            <a:chOff x="5531223" y="2934686"/>
            <a:chExt cx="130252" cy="922942"/>
          </a:xfrm>
        </p:grpSpPr>
        <p:sp>
          <p:nvSpPr>
            <p:cNvPr id="400" name="Parenthèse fermante 399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403" name="Parenthèse fermante 402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3" name="Groupe 403"/>
          <p:cNvGrpSpPr>
            <a:grpSpLocks/>
          </p:cNvGrpSpPr>
          <p:nvPr/>
        </p:nvGrpSpPr>
        <p:grpSpPr bwMode="auto">
          <a:xfrm>
            <a:off x="6442075" y="2935288"/>
            <a:ext cx="130175" cy="922337"/>
            <a:chOff x="5531223" y="2934686"/>
            <a:chExt cx="130252" cy="922942"/>
          </a:xfrm>
        </p:grpSpPr>
        <p:sp>
          <p:nvSpPr>
            <p:cNvPr id="406" name="Parenthèse fermante 405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408" name="Parenthèse fermante 407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4" name="Groupe 409"/>
          <p:cNvGrpSpPr>
            <a:grpSpLocks/>
          </p:cNvGrpSpPr>
          <p:nvPr/>
        </p:nvGrpSpPr>
        <p:grpSpPr bwMode="auto">
          <a:xfrm>
            <a:off x="6678613" y="2935288"/>
            <a:ext cx="131762" cy="922337"/>
            <a:chOff x="5531223" y="2934686"/>
            <a:chExt cx="130252" cy="922942"/>
          </a:xfrm>
        </p:grpSpPr>
        <p:sp>
          <p:nvSpPr>
            <p:cNvPr id="411" name="Parenthèse fermante 410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413" name="Parenthèse fermante 412"/>
            <p:cNvSpPr/>
            <p:nvPr/>
          </p:nvSpPr>
          <p:spPr bwMode="auto">
            <a:xfrm rot="5400000">
              <a:off x="5524071" y="3720224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grpSp>
        <p:nvGrpSpPr>
          <p:cNvPr id="325" name="Groupe 413"/>
          <p:cNvGrpSpPr>
            <a:grpSpLocks/>
          </p:cNvGrpSpPr>
          <p:nvPr/>
        </p:nvGrpSpPr>
        <p:grpSpPr bwMode="auto">
          <a:xfrm>
            <a:off x="6880225" y="2935288"/>
            <a:ext cx="130175" cy="922337"/>
            <a:chOff x="5531223" y="2934686"/>
            <a:chExt cx="130252" cy="922942"/>
          </a:xfrm>
        </p:grpSpPr>
        <p:sp>
          <p:nvSpPr>
            <p:cNvPr id="417" name="Parenthèse fermante 416"/>
            <p:cNvSpPr/>
            <p:nvPr/>
          </p:nvSpPr>
          <p:spPr bwMode="auto">
            <a:xfrm rot="16200000">
              <a:off x="5524071" y="2941838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  <p:sp>
          <p:nvSpPr>
            <p:cNvPr id="418" name="Parenthèse fermante 417"/>
            <p:cNvSpPr/>
            <p:nvPr/>
          </p:nvSpPr>
          <p:spPr bwMode="auto">
            <a:xfrm rot="5400000">
              <a:off x="5524071" y="3720223"/>
              <a:ext cx="144557" cy="130252"/>
            </a:xfrm>
            <a:prstGeom prst="rightBracket">
              <a:avLst>
                <a:gd name="adj" fmla="val 0"/>
              </a:avLst>
            </a:prstGeom>
            <a:ln w="15875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algn="r">
                <a:defRPr/>
              </a:pPr>
              <a:endParaRPr lang="fr-FR"/>
            </a:p>
          </p:txBody>
        </p:sp>
      </p:grpSp>
      <p:sp>
        <p:nvSpPr>
          <p:cNvPr id="424" name="ZoneTexte 423"/>
          <p:cNvSpPr txBox="1"/>
          <p:nvPr/>
        </p:nvSpPr>
        <p:spPr bwMode="auto">
          <a:xfrm>
            <a:off x="5857884" y="3292298"/>
            <a:ext cx="952468" cy="246221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1000" dirty="0">
                <a:solidFill>
                  <a:schemeClr val="tx1"/>
                </a:solidFill>
              </a:rPr>
              <a:t>74LS86</a:t>
            </a:r>
          </a:p>
        </p:txBody>
      </p:sp>
      <p:cxnSp>
        <p:nvCxnSpPr>
          <p:cNvPr id="399" name="Connecteur droit 398"/>
          <p:cNvCxnSpPr/>
          <p:nvPr/>
        </p:nvCxnSpPr>
        <p:spPr bwMode="auto">
          <a:xfrm rot="5400000">
            <a:off x="6893719" y="2845594"/>
            <a:ext cx="1547812" cy="0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4" name="Connecteur droit 403"/>
          <p:cNvCxnSpPr/>
          <p:nvPr/>
        </p:nvCxnSpPr>
        <p:spPr bwMode="auto">
          <a:xfrm>
            <a:off x="7667625" y="3000375"/>
            <a:ext cx="214313" cy="1588"/>
          </a:xfrm>
          <a:prstGeom prst="line">
            <a:avLst/>
          </a:prstGeom>
          <a:ln>
            <a:solidFill>
              <a:srgbClr val="FF0000"/>
            </a:solidFill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0" name="Connecteur droit 409"/>
          <p:cNvCxnSpPr/>
          <p:nvPr/>
        </p:nvCxnSpPr>
        <p:spPr bwMode="auto">
          <a:xfrm rot="5400000">
            <a:off x="7984332" y="2999581"/>
            <a:ext cx="571500" cy="1587"/>
          </a:xfrm>
          <a:prstGeom prst="lin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4" name="Connecteur droit 413"/>
          <p:cNvCxnSpPr/>
          <p:nvPr/>
        </p:nvCxnSpPr>
        <p:spPr bwMode="auto">
          <a:xfrm rot="10800000">
            <a:off x="8054975" y="3143250"/>
            <a:ext cx="215900" cy="1588"/>
          </a:xfrm>
          <a:prstGeom prst="line">
            <a:avLst/>
          </a:prstGeom>
          <a:ln w="15875">
            <a:headEnd type="oval" w="sm" len="sm"/>
            <a:tailEnd type="none" w="sm" len="sm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0" name="Connecteur droit 419"/>
          <p:cNvCxnSpPr/>
          <p:nvPr/>
        </p:nvCxnSpPr>
        <p:spPr bwMode="auto">
          <a:xfrm rot="5400000" flipH="1" flipV="1">
            <a:off x="7866063" y="2857500"/>
            <a:ext cx="142875" cy="142875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21" name="Ellipse 420"/>
          <p:cNvSpPr/>
          <p:nvPr/>
        </p:nvSpPr>
        <p:spPr bwMode="auto">
          <a:xfrm>
            <a:off x="8008938" y="2825750"/>
            <a:ext cx="71437" cy="71438"/>
          </a:xfrm>
          <a:prstGeom prst="ellips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423" name="Ellipse 422"/>
          <p:cNvSpPr/>
          <p:nvPr/>
        </p:nvSpPr>
        <p:spPr bwMode="auto">
          <a:xfrm>
            <a:off x="8064500" y="3111500"/>
            <a:ext cx="71438" cy="71438"/>
          </a:xfrm>
          <a:prstGeom prst="ellips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428" name="ZoneTexte 427"/>
          <p:cNvSpPr txBox="1"/>
          <p:nvPr/>
        </p:nvSpPr>
        <p:spPr>
          <a:xfrm rot="16200000">
            <a:off x="7457541" y="2126597"/>
            <a:ext cx="857256" cy="46166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ar-DZ" sz="2400" dirty="0">
                <a:solidFill>
                  <a:srgbClr val="FF0000"/>
                </a:solidFill>
              </a:rPr>
              <a:t>طارح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432" name="Ellipse 431"/>
          <p:cNvSpPr/>
          <p:nvPr/>
        </p:nvSpPr>
        <p:spPr bwMode="auto">
          <a:xfrm>
            <a:off x="7850188" y="2954338"/>
            <a:ext cx="71437" cy="71437"/>
          </a:xfrm>
          <a:prstGeom prst="ellipse">
            <a:avLst/>
          </a:prstGeom>
          <a:ln w="15875"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defRPr/>
            </a:pPr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821"/>
          <p:cNvGrpSpPr>
            <a:grpSpLocks noChangeAspect="1"/>
          </p:cNvGrpSpPr>
          <p:nvPr/>
        </p:nvGrpSpPr>
        <p:grpSpPr bwMode="auto">
          <a:xfrm rot="-5400000">
            <a:off x="879475" y="250825"/>
            <a:ext cx="6011863" cy="6773863"/>
            <a:chOff x="1074455" y="-1538908"/>
            <a:chExt cx="7640663" cy="8607862"/>
          </a:xfrm>
        </p:grpSpPr>
        <p:grpSp>
          <p:nvGrpSpPr>
            <p:cNvPr id="3" name="Groupe 481"/>
            <p:cNvGrpSpPr>
              <a:grpSpLocks/>
            </p:cNvGrpSpPr>
            <p:nvPr/>
          </p:nvGrpSpPr>
          <p:grpSpPr bwMode="auto">
            <a:xfrm>
              <a:off x="5398179" y="1082679"/>
              <a:ext cx="3316939" cy="2504934"/>
              <a:chOff x="5398179" y="215881"/>
              <a:chExt cx="3316939" cy="2504934"/>
            </a:xfrm>
          </p:grpSpPr>
          <p:grpSp>
            <p:nvGrpSpPr>
              <p:cNvPr id="4" name="Groupe 236"/>
              <p:cNvGrpSpPr>
                <a:grpSpLocks/>
              </p:cNvGrpSpPr>
              <p:nvPr/>
            </p:nvGrpSpPr>
            <p:grpSpPr bwMode="auto">
              <a:xfrm>
                <a:off x="6841202" y="1157510"/>
                <a:ext cx="861002" cy="107436"/>
                <a:chOff x="6643323" y="4465708"/>
                <a:chExt cx="863942" cy="107782"/>
              </a:xfrm>
            </p:grpSpPr>
            <p:cxnSp>
              <p:nvCxnSpPr>
                <p:cNvPr id="239" name="Connecteur droit 238"/>
                <p:cNvCxnSpPr/>
                <p:nvPr/>
              </p:nvCxnSpPr>
              <p:spPr bwMode="auto">
                <a:xfrm>
                  <a:off x="6642884" y="4529820"/>
                  <a:ext cx="864458" cy="2024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40" name="Rectangle 239"/>
                <p:cNvSpPr/>
                <p:nvPr/>
              </p:nvSpPr>
              <p:spPr bwMode="auto">
                <a:xfrm rot="5400000">
                  <a:off x="7078168" y="4361791"/>
                  <a:ext cx="103213" cy="321894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5" name="Groupe 239"/>
              <p:cNvGrpSpPr>
                <a:grpSpLocks/>
              </p:cNvGrpSpPr>
              <p:nvPr/>
            </p:nvGrpSpPr>
            <p:grpSpPr bwMode="auto">
              <a:xfrm>
                <a:off x="6857615" y="1384320"/>
                <a:ext cx="861002" cy="107436"/>
                <a:chOff x="6644057" y="4466154"/>
                <a:chExt cx="863942" cy="107782"/>
              </a:xfrm>
            </p:grpSpPr>
            <p:cxnSp>
              <p:nvCxnSpPr>
                <p:cNvPr id="237" name="Connecteur droit 236"/>
                <p:cNvCxnSpPr/>
                <p:nvPr/>
              </p:nvCxnSpPr>
              <p:spPr bwMode="auto">
                <a:xfrm>
                  <a:off x="6643345" y="4525344"/>
                  <a:ext cx="864458" cy="2024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8" name="Rectangle 237"/>
                <p:cNvSpPr/>
                <p:nvPr/>
              </p:nvSpPr>
              <p:spPr bwMode="auto">
                <a:xfrm rot="5400000">
                  <a:off x="7060410" y="4357313"/>
                  <a:ext cx="107261" cy="325944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" name="Groupe 242"/>
              <p:cNvGrpSpPr>
                <a:grpSpLocks/>
              </p:cNvGrpSpPr>
              <p:nvPr/>
            </p:nvGrpSpPr>
            <p:grpSpPr bwMode="auto">
              <a:xfrm>
                <a:off x="6848834" y="1586550"/>
                <a:ext cx="861517" cy="106918"/>
                <a:chOff x="6643115" y="4475318"/>
                <a:chExt cx="864459" cy="107262"/>
              </a:xfrm>
            </p:grpSpPr>
            <p:cxnSp>
              <p:nvCxnSpPr>
                <p:cNvPr id="235" name="Connecteur droit 234"/>
                <p:cNvCxnSpPr/>
                <p:nvPr/>
              </p:nvCxnSpPr>
              <p:spPr bwMode="auto">
                <a:xfrm>
                  <a:off x="6643115" y="4521865"/>
                  <a:ext cx="864459" cy="0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6" name="Rectangle 235"/>
                <p:cNvSpPr/>
                <p:nvPr/>
              </p:nvSpPr>
              <p:spPr bwMode="auto">
                <a:xfrm rot="5400000">
                  <a:off x="7063217" y="4366990"/>
                  <a:ext cx="107261" cy="323919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" name="Groupe 245"/>
              <p:cNvGrpSpPr>
                <a:grpSpLocks/>
              </p:cNvGrpSpPr>
              <p:nvPr/>
            </p:nvGrpSpPr>
            <p:grpSpPr bwMode="auto">
              <a:xfrm>
                <a:off x="6848833" y="1774161"/>
                <a:ext cx="861517" cy="108935"/>
                <a:chOff x="6643114" y="4465376"/>
                <a:chExt cx="864459" cy="109286"/>
              </a:xfrm>
            </p:grpSpPr>
            <p:cxnSp>
              <p:nvCxnSpPr>
                <p:cNvPr id="233" name="Connecteur droit 232"/>
                <p:cNvCxnSpPr/>
                <p:nvPr/>
              </p:nvCxnSpPr>
              <p:spPr bwMode="auto">
                <a:xfrm>
                  <a:off x="6643115" y="4513946"/>
                  <a:ext cx="864459" cy="0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4" name="Rectangle 233"/>
                <p:cNvSpPr/>
                <p:nvPr/>
              </p:nvSpPr>
              <p:spPr bwMode="auto">
                <a:xfrm rot="5400000">
                  <a:off x="7062204" y="4358058"/>
                  <a:ext cx="109286" cy="323919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" name="Groupe 248"/>
              <p:cNvGrpSpPr>
                <a:grpSpLocks/>
              </p:cNvGrpSpPr>
              <p:nvPr/>
            </p:nvGrpSpPr>
            <p:grpSpPr bwMode="auto">
              <a:xfrm>
                <a:off x="6840764" y="1979928"/>
                <a:ext cx="861517" cy="106918"/>
                <a:chOff x="6642885" y="4478088"/>
                <a:chExt cx="864459" cy="107262"/>
              </a:xfrm>
            </p:grpSpPr>
            <p:cxnSp>
              <p:nvCxnSpPr>
                <p:cNvPr id="231" name="Connecteur droit 230"/>
                <p:cNvCxnSpPr/>
                <p:nvPr/>
              </p:nvCxnSpPr>
              <p:spPr bwMode="auto">
                <a:xfrm>
                  <a:off x="6642885" y="4534751"/>
                  <a:ext cx="864459" cy="2024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2" name="Rectangle 231"/>
                <p:cNvSpPr/>
                <p:nvPr/>
              </p:nvSpPr>
              <p:spPr bwMode="auto">
                <a:xfrm rot="5400000">
                  <a:off x="7076145" y="4370769"/>
                  <a:ext cx="107262" cy="321894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9" name="Groupe 251"/>
              <p:cNvGrpSpPr>
                <a:grpSpLocks/>
              </p:cNvGrpSpPr>
              <p:nvPr/>
            </p:nvGrpSpPr>
            <p:grpSpPr bwMode="auto">
              <a:xfrm>
                <a:off x="6858022" y="2161519"/>
                <a:ext cx="860425" cy="107950"/>
                <a:chOff x="6644465" y="4472954"/>
                <a:chExt cx="863363" cy="108298"/>
              </a:xfrm>
            </p:grpSpPr>
            <p:cxnSp>
              <p:nvCxnSpPr>
                <p:cNvPr id="229" name="Connecteur droit 228"/>
                <p:cNvCxnSpPr/>
                <p:nvPr/>
              </p:nvCxnSpPr>
              <p:spPr bwMode="auto">
                <a:xfrm>
                  <a:off x="6643344" y="4531610"/>
                  <a:ext cx="864458" cy="2023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0" name="Rectangle 229"/>
                <p:cNvSpPr/>
                <p:nvPr/>
              </p:nvSpPr>
              <p:spPr bwMode="auto">
                <a:xfrm rot="5400000">
                  <a:off x="7054336" y="4369649"/>
                  <a:ext cx="119406" cy="325944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" name="Groupe 235"/>
              <p:cNvGrpSpPr>
                <a:grpSpLocks/>
              </p:cNvGrpSpPr>
              <p:nvPr/>
            </p:nvGrpSpPr>
            <p:grpSpPr bwMode="auto">
              <a:xfrm>
                <a:off x="6850155" y="965020"/>
                <a:ext cx="861002" cy="107436"/>
                <a:chOff x="6644439" y="4466302"/>
                <a:chExt cx="863942" cy="107782"/>
              </a:xfrm>
            </p:grpSpPr>
            <p:cxnSp>
              <p:nvCxnSpPr>
                <p:cNvPr id="145" name="Connecteur droit 144"/>
                <p:cNvCxnSpPr/>
                <p:nvPr/>
              </p:nvCxnSpPr>
              <p:spPr bwMode="auto">
                <a:xfrm>
                  <a:off x="6643115" y="4525190"/>
                  <a:ext cx="864458" cy="2024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46" name="Rectangle 145"/>
                <p:cNvSpPr/>
                <p:nvPr/>
              </p:nvSpPr>
              <p:spPr bwMode="auto">
                <a:xfrm rot="5400000">
                  <a:off x="7063216" y="4358172"/>
                  <a:ext cx="107261" cy="323919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72" name="Rectangle 71"/>
              <p:cNvSpPr/>
              <p:nvPr/>
            </p:nvSpPr>
            <p:spPr bwMode="auto">
              <a:xfrm flipH="1">
                <a:off x="7708333" y="715072"/>
                <a:ext cx="988625" cy="1829700"/>
              </a:xfrm>
              <a:prstGeom prst="rect">
                <a:avLst/>
              </a:prstGeom>
              <a:noFill/>
              <a:ln w="317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e 17"/>
              <p:cNvGrpSpPr>
                <a:grpSpLocks/>
              </p:cNvGrpSpPr>
              <p:nvPr/>
            </p:nvGrpSpPr>
            <p:grpSpPr bwMode="auto">
              <a:xfrm flipH="1">
                <a:off x="7665552" y="840906"/>
                <a:ext cx="254328" cy="1551164"/>
                <a:chOff x="2143108" y="4214820"/>
                <a:chExt cx="288000" cy="1891579"/>
              </a:xfrm>
            </p:grpSpPr>
            <p:sp>
              <p:nvSpPr>
                <p:cNvPr id="138" name="ZoneTexte 137"/>
                <p:cNvSpPr txBox="1"/>
                <p:nvPr/>
              </p:nvSpPr>
              <p:spPr>
                <a:xfrm>
                  <a:off x="2143108" y="4214820"/>
                  <a:ext cx="288000" cy="423184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139" name="ZoneTexte 138"/>
                <p:cNvSpPr txBox="1"/>
                <p:nvPr/>
              </p:nvSpPr>
              <p:spPr>
                <a:xfrm>
                  <a:off x="2143108" y="4462766"/>
                  <a:ext cx="288000" cy="423184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140" name="ZoneTexte 139"/>
                <p:cNvSpPr txBox="1"/>
                <p:nvPr/>
              </p:nvSpPr>
              <p:spPr>
                <a:xfrm>
                  <a:off x="2143108" y="4700813"/>
                  <a:ext cx="288000" cy="423184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141" name="ZoneTexte 140"/>
                <p:cNvSpPr txBox="1"/>
                <p:nvPr/>
              </p:nvSpPr>
              <p:spPr>
                <a:xfrm>
                  <a:off x="2143108" y="4959177"/>
                  <a:ext cx="288000" cy="423184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142" name="ZoneTexte 141"/>
                <p:cNvSpPr txBox="1"/>
                <p:nvPr/>
              </p:nvSpPr>
              <p:spPr>
                <a:xfrm>
                  <a:off x="2143108" y="5197223"/>
                  <a:ext cx="288000" cy="423184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e</a:t>
                  </a:r>
                </a:p>
              </p:txBody>
            </p:sp>
            <p:sp>
              <p:nvSpPr>
                <p:cNvPr id="143" name="ZoneTexte 142"/>
                <p:cNvSpPr txBox="1"/>
                <p:nvPr/>
              </p:nvSpPr>
              <p:spPr>
                <a:xfrm>
                  <a:off x="2143108" y="5445168"/>
                  <a:ext cx="288000" cy="423184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f</a:t>
                  </a:r>
                </a:p>
              </p:txBody>
            </p:sp>
            <p:sp>
              <p:nvSpPr>
                <p:cNvPr id="144" name="ZoneTexte 143"/>
                <p:cNvSpPr txBox="1"/>
                <p:nvPr/>
              </p:nvSpPr>
              <p:spPr>
                <a:xfrm>
                  <a:off x="2143108" y="5683215"/>
                  <a:ext cx="288000" cy="423184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g</a:t>
                  </a:r>
                </a:p>
              </p:txBody>
            </p:sp>
          </p:grpSp>
          <p:grpSp>
            <p:nvGrpSpPr>
              <p:cNvPr id="12" name="Groupe 62"/>
              <p:cNvGrpSpPr>
                <a:grpSpLocks noChangeAspect="1"/>
              </p:cNvGrpSpPr>
              <p:nvPr/>
            </p:nvGrpSpPr>
            <p:grpSpPr bwMode="auto">
              <a:xfrm>
                <a:off x="8003107" y="1026651"/>
                <a:ext cx="557904" cy="1112422"/>
                <a:chOff x="7783717" y="4500570"/>
                <a:chExt cx="670193" cy="1336056"/>
              </a:xfrm>
              <a:solidFill>
                <a:schemeClr val="accent1"/>
              </a:solidFill>
            </p:grpSpPr>
            <p:sp>
              <p:nvSpPr>
                <p:cNvPr id="127" name="Rectangle 126"/>
                <p:cNvSpPr/>
                <p:nvPr/>
              </p:nvSpPr>
              <p:spPr bwMode="auto">
                <a:xfrm>
                  <a:off x="7858148" y="5132879"/>
                  <a:ext cx="500066" cy="71438"/>
                </a:xfrm>
                <a:prstGeom prst="rect">
                  <a:avLst/>
                </a:prstGeom>
                <a:ln w="57150">
                  <a:headEnd type="none" w="med" len="med"/>
                  <a:tailEnd type="none" w="med" len="med"/>
                </a:ln>
              </p:spPr>
              <p:style>
                <a:lnRef idx="0">
                  <a:schemeClr val="accent6"/>
                </a:lnRef>
                <a:fillRef idx="1003">
                  <a:schemeClr val="dk1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3" name="Groupe 64"/>
                <p:cNvGrpSpPr/>
                <p:nvPr/>
              </p:nvGrpSpPr>
              <p:grpSpPr>
                <a:xfrm>
                  <a:off x="7783717" y="4500570"/>
                  <a:ext cx="667200" cy="603403"/>
                  <a:chOff x="7783717" y="4500570"/>
                  <a:chExt cx="667200" cy="603403"/>
                </a:xfrm>
                <a:grpFill/>
              </p:grpSpPr>
              <p:sp>
                <p:nvSpPr>
                  <p:cNvPr id="134" name="Rectangle 133"/>
                  <p:cNvSpPr/>
                  <p:nvPr/>
                </p:nvSpPr>
                <p:spPr bwMode="auto">
                  <a:xfrm>
                    <a:off x="7858148" y="4500570"/>
                    <a:ext cx="500066" cy="71438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14" name="Groupe 71"/>
                  <p:cNvGrpSpPr/>
                  <p:nvPr/>
                </p:nvGrpSpPr>
                <p:grpSpPr>
                  <a:xfrm>
                    <a:off x="7783717" y="4600914"/>
                    <a:ext cx="667200" cy="503059"/>
                    <a:chOff x="7783717" y="4600914"/>
                    <a:chExt cx="667200" cy="503059"/>
                  </a:xfrm>
                  <a:grpFill/>
                </p:grpSpPr>
                <p:sp>
                  <p:nvSpPr>
                    <p:cNvPr id="136" name="Rectangle 135"/>
                    <p:cNvSpPr/>
                    <p:nvPr/>
                  </p:nvSpPr>
                  <p:spPr bwMode="auto">
                    <a:xfrm rot="5400000">
                      <a:off x="7569403" y="4818221"/>
                      <a:ext cx="500066" cy="71438"/>
                    </a:xfrm>
                    <a:prstGeom prst="rect">
                      <a:avLst/>
                    </a:prstGeom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37" name="Rectangle 136"/>
                    <p:cNvSpPr/>
                    <p:nvPr/>
                  </p:nvSpPr>
                  <p:spPr bwMode="auto">
                    <a:xfrm rot="5400000">
                      <a:off x="8165165" y="4815228"/>
                      <a:ext cx="500066" cy="71438"/>
                    </a:xfrm>
                    <a:prstGeom prst="rect">
                      <a:avLst/>
                    </a:prstGeom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2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5" name="Groupe 65"/>
                <p:cNvGrpSpPr/>
                <p:nvPr/>
              </p:nvGrpSpPr>
              <p:grpSpPr>
                <a:xfrm rot="10800000">
                  <a:off x="7786710" y="5233223"/>
                  <a:ext cx="667200" cy="603403"/>
                  <a:chOff x="7783717" y="4500570"/>
                  <a:chExt cx="667200" cy="603403"/>
                </a:xfrm>
                <a:grpFill/>
              </p:grpSpPr>
              <p:sp>
                <p:nvSpPr>
                  <p:cNvPr id="130" name="Rectangle 129"/>
                  <p:cNvSpPr/>
                  <p:nvPr/>
                </p:nvSpPr>
                <p:spPr bwMode="auto">
                  <a:xfrm>
                    <a:off x="7858148" y="4500570"/>
                    <a:ext cx="500066" cy="71438"/>
                  </a:xfrm>
                  <a:prstGeom prst="rect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16" name="Groupe 67"/>
                  <p:cNvGrpSpPr/>
                  <p:nvPr/>
                </p:nvGrpSpPr>
                <p:grpSpPr>
                  <a:xfrm>
                    <a:off x="7783717" y="4600914"/>
                    <a:ext cx="667200" cy="503059"/>
                    <a:chOff x="7783717" y="4600914"/>
                    <a:chExt cx="667200" cy="503059"/>
                  </a:xfrm>
                  <a:grpFill/>
                </p:grpSpPr>
                <p:sp>
                  <p:nvSpPr>
                    <p:cNvPr id="132" name="Rectangle 131"/>
                    <p:cNvSpPr/>
                    <p:nvPr/>
                  </p:nvSpPr>
                  <p:spPr bwMode="auto">
                    <a:xfrm rot="5400000">
                      <a:off x="7569403" y="4818221"/>
                      <a:ext cx="500066" cy="71438"/>
                    </a:xfrm>
                    <a:prstGeom prst="rect">
                      <a:avLst/>
                    </a:prstGeom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33" name="Rectangle 132"/>
                    <p:cNvSpPr/>
                    <p:nvPr/>
                  </p:nvSpPr>
                  <p:spPr bwMode="auto">
                    <a:xfrm rot="5400000">
                      <a:off x="8165165" y="4815228"/>
                      <a:ext cx="500066" cy="71438"/>
                    </a:xfrm>
                    <a:prstGeom prst="rect">
                      <a:avLst/>
                    </a:prstGeom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2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75" name="ZoneTexte 74"/>
              <p:cNvSpPr txBox="1"/>
              <p:nvPr/>
            </p:nvSpPr>
            <p:spPr bwMode="auto">
              <a:xfrm flipH="1">
                <a:off x="8105479" y="778261"/>
                <a:ext cx="25432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76" name="ZoneTexte 75"/>
              <p:cNvSpPr txBox="1"/>
              <p:nvPr/>
            </p:nvSpPr>
            <p:spPr bwMode="auto">
              <a:xfrm flipH="1">
                <a:off x="8273319" y="1141595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77" name="ZoneTexte 76"/>
              <p:cNvSpPr txBox="1"/>
              <p:nvPr/>
            </p:nvSpPr>
            <p:spPr bwMode="auto">
              <a:xfrm flipH="1">
                <a:off x="8280608" y="1661931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78" name="ZoneTexte 77"/>
              <p:cNvSpPr txBox="1"/>
              <p:nvPr/>
            </p:nvSpPr>
            <p:spPr bwMode="auto">
              <a:xfrm flipH="1">
                <a:off x="8134637" y="1846391"/>
                <a:ext cx="25432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79" name="ZoneTexte 78"/>
              <p:cNvSpPr txBox="1"/>
              <p:nvPr/>
            </p:nvSpPr>
            <p:spPr bwMode="auto">
              <a:xfrm flipH="1">
                <a:off x="7997832" y="1652933"/>
                <a:ext cx="25432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80" name="ZoneTexte 79"/>
              <p:cNvSpPr txBox="1"/>
              <p:nvPr/>
            </p:nvSpPr>
            <p:spPr bwMode="auto">
              <a:xfrm flipH="1">
                <a:off x="7997832" y="1156178"/>
                <a:ext cx="25432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sp>
            <p:nvSpPr>
              <p:cNvPr id="81" name="ZoneTexte 80"/>
              <p:cNvSpPr txBox="1"/>
              <p:nvPr/>
            </p:nvSpPr>
            <p:spPr bwMode="auto">
              <a:xfrm flipH="1">
                <a:off x="8112767" y="1284013"/>
                <a:ext cx="25432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  <p:sp>
            <p:nvSpPr>
              <p:cNvPr id="98" name="ZoneTexte 97"/>
              <p:cNvSpPr txBox="1"/>
              <p:nvPr/>
            </p:nvSpPr>
            <p:spPr bwMode="auto">
              <a:xfrm>
                <a:off x="5822072" y="714343"/>
                <a:ext cx="1210313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dirty="0">
                    <a:solidFill>
                      <a:schemeClr val="tx1"/>
                    </a:solidFill>
                  </a:rPr>
                  <a:t>74LS47</a:t>
                </a:r>
              </a:p>
            </p:txBody>
          </p:sp>
          <p:sp>
            <p:nvSpPr>
              <p:cNvPr id="100" name="ZoneTexte 99"/>
              <p:cNvSpPr txBox="1"/>
              <p:nvPr/>
            </p:nvSpPr>
            <p:spPr bwMode="auto">
              <a:xfrm>
                <a:off x="5995082" y="215881"/>
                <a:ext cx="85433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sp>
            <p:nvSpPr>
              <p:cNvPr id="101" name="ZoneTexte 100"/>
              <p:cNvSpPr txBox="1"/>
              <p:nvPr/>
            </p:nvSpPr>
            <p:spPr bwMode="auto">
              <a:xfrm>
                <a:off x="7860779" y="223195"/>
                <a:ext cx="85433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cxnSp>
            <p:nvCxnSpPr>
              <p:cNvPr id="103" name="Connecteur droit 102"/>
              <p:cNvCxnSpPr/>
              <p:nvPr/>
            </p:nvCxnSpPr>
            <p:spPr bwMode="auto">
              <a:xfrm rot="5400000">
                <a:off x="8043272" y="598068"/>
                <a:ext cx="213835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7" name="Groupe 347"/>
              <p:cNvGrpSpPr>
                <a:grpSpLocks/>
              </p:cNvGrpSpPr>
              <p:nvPr/>
            </p:nvGrpSpPr>
            <p:grpSpPr bwMode="auto">
              <a:xfrm>
                <a:off x="5398179" y="489134"/>
                <a:ext cx="1458725" cy="2231681"/>
                <a:chOff x="5398179" y="489134"/>
                <a:chExt cx="1458725" cy="2231681"/>
              </a:xfrm>
            </p:grpSpPr>
            <p:cxnSp>
              <p:nvCxnSpPr>
                <p:cNvPr id="174" name="Connecteur droit 173"/>
                <p:cNvCxnSpPr/>
                <p:nvPr/>
              </p:nvCxnSpPr>
              <p:spPr bwMode="auto">
                <a:xfrm>
                  <a:off x="5394144" y="1336405"/>
                  <a:ext cx="395450" cy="201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Connecteur droit 169"/>
                <p:cNvCxnSpPr/>
                <p:nvPr/>
              </p:nvCxnSpPr>
              <p:spPr bwMode="auto">
                <a:xfrm>
                  <a:off x="5394144" y="1693467"/>
                  <a:ext cx="395450" cy="2018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Connecteur droit 165"/>
                <p:cNvCxnSpPr/>
                <p:nvPr/>
              </p:nvCxnSpPr>
              <p:spPr bwMode="auto">
                <a:xfrm>
                  <a:off x="5394144" y="2014221"/>
                  <a:ext cx="395450" cy="201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Connecteur droit 161"/>
                <p:cNvCxnSpPr/>
                <p:nvPr/>
              </p:nvCxnSpPr>
              <p:spPr bwMode="auto">
                <a:xfrm>
                  <a:off x="5394144" y="2328921"/>
                  <a:ext cx="395450" cy="201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9" name="Rectangle 68"/>
                <p:cNvSpPr/>
                <p:nvPr/>
              </p:nvSpPr>
              <p:spPr bwMode="auto">
                <a:xfrm flipH="1">
                  <a:off x="5781523" y="713054"/>
                  <a:ext cx="980555" cy="1831717"/>
                </a:xfrm>
                <a:prstGeom prst="rect">
                  <a:avLst/>
                </a:prstGeom>
                <a:noFill/>
                <a:ln w="317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8" name="Groupe 193"/>
                <p:cNvGrpSpPr>
                  <a:grpSpLocks/>
                </p:cNvGrpSpPr>
                <p:nvPr/>
              </p:nvGrpSpPr>
              <p:grpSpPr bwMode="auto">
                <a:xfrm>
                  <a:off x="6467523" y="846181"/>
                  <a:ext cx="389381" cy="1551163"/>
                  <a:chOff x="6260494" y="4347080"/>
                  <a:chExt cx="390710" cy="1556158"/>
                </a:xfrm>
              </p:grpSpPr>
              <p:grpSp>
                <p:nvGrpSpPr>
                  <p:cNvPr id="19" name="Groupe 17"/>
                  <p:cNvGrpSpPr>
                    <a:grpSpLocks/>
                  </p:cNvGrpSpPr>
                  <p:nvPr/>
                </p:nvGrpSpPr>
                <p:grpSpPr bwMode="auto">
                  <a:xfrm flipH="1">
                    <a:off x="6260494" y="4347080"/>
                    <a:ext cx="304233" cy="1556158"/>
                    <a:chOff x="2143108" y="4161389"/>
                    <a:chExt cx="343342" cy="1891577"/>
                  </a:xfrm>
                </p:grpSpPr>
                <p:sp>
                  <p:nvSpPr>
                    <p:cNvPr id="155" name="ZoneTexte 154"/>
                    <p:cNvSpPr txBox="1"/>
                    <p:nvPr/>
                  </p:nvSpPr>
                  <p:spPr>
                    <a:xfrm>
                      <a:off x="2191052" y="4161389"/>
                      <a:ext cx="288003" cy="423184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156" name="ZoneTexte 155"/>
                    <p:cNvSpPr txBox="1"/>
                    <p:nvPr/>
                  </p:nvSpPr>
                  <p:spPr>
                    <a:xfrm>
                      <a:off x="2198448" y="4418481"/>
                      <a:ext cx="288002" cy="423184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157" name="ZoneTexte 156"/>
                    <p:cNvSpPr txBox="1"/>
                    <p:nvPr/>
                  </p:nvSpPr>
                  <p:spPr>
                    <a:xfrm>
                      <a:off x="2191052" y="4647379"/>
                      <a:ext cx="288003" cy="423184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158" name="ZoneTexte 157"/>
                    <p:cNvSpPr txBox="1"/>
                    <p:nvPr/>
                  </p:nvSpPr>
                  <p:spPr>
                    <a:xfrm>
                      <a:off x="2198448" y="4914891"/>
                      <a:ext cx="288002" cy="423184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159" name="ZoneTexte 158"/>
                    <p:cNvSpPr txBox="1"/>
                    <p:nvPr/>
                  </p:nvSpPr>
                  <p:spPr>
                    <a:xfrm>
                      <a:off x="2191052" y="5143790"/>
                      <a:ext cx="288003" cy="423184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160" name="ZoneTexte 159"/>
                    <p:cNvSpPr txBox="1"/>
                    <p:nvPr/>
                  </p:nvSpPr>
                  <p:spPr>
                    <a:xfrm>
                      <a:off x="2143108" y="5445166"/>
                      <a:ext cx="288000" cy="423184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161" name="ZoneTexte 160"/>
                    <p:cNvSpPr txBox="1"/>
                    <p:nvPr/>
                  </p:nvSpPr>
                  <p:spPr>
                    <a:xfrm>
                      <a:off x="2191052" y="5629782"/>
                      <a:ext cx="288003" cy="423184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</p:grpSp>
              <p:sp>
                <p:nvSpPr>
                  <p:cNvPr id="148" name="Ellipse 147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4153" y="4492811"/>
                    <a:ext cx="76930" cy="68809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9" name="Ellipse 148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2251" y="4685073"/>
                    <a:ext cx="78954" cy="70833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0" name="Ellipse 149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8202" y="4913762"/>
                    <a:ext cx="76930" cy="70834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1" name="Ellipse 15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0226" y="5095905"/>
                    <a:ext cx="78956" cy="70834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2" name="Ellipse 15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8203" y="5290191"/>
                    <a:ext cx="72882" cy="70834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3" name="Ellipse 152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0226" y="5506738"/>
                    <a:ext cx="74907" cy="70833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4" name="Ellipse 153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0104" y="5686856"/>
                    <a:ext cx="76930" cy="70834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89" name="ZoneTexte 88"/>
                <p:cNvSpPr txBox="1"/>
                <p:nvPr/>
              </p:nvSpPr>
              <p:spPr bwMode="auto">
                <a:xfrm>
                  <a:off x="5733228" y="1184487"/>
                  <a:ext cx="477541" cy="571573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A0</a:t>
                  </a:r>
                </a:p>
              </p:txBody>
            </p:sp>
            <p:sp>
              <p:nvSpPr>
                <p:cNvPr id="90" name="ZoneTexte 89"/>
                <p:cNvSpPr txBox="1"/>
                <p:nvPr/>
              </p:nvSpPr>
              <p:spPr bwMode="auto">
                <a:xfrm>
                  <a:off x="5731745" y="1512217"/>
                  <a:ext cx="496110" cy="336821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A1</a:t>
                  </a:r>
                </a:p>
              </p:txBody>
            </p:sp>
            <p:sp>
              <p:nvSpPr>
                <p:cNvPr id="91" name="ZoneTexte 90"/>
                <p:cNvSpPr txBox="1"/>
                <p:nvPr/>
              </p:nvSpPr>
              <p:spPr bwMode="auto">
                <a:xfrm>
                  <a:off x="5738612" y="1813264"/>
                  <a:ext cx="477541" cy="571573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A2</a:t>
                  </a:r>
                </a:p>
              </p:txBody>
            </p:sp>
            <p:sp>
              <p:nvSpPr>
                <p:cNvPr id="92" name="ZoneTexte 91"/>
                <p:cNvSpPr txBox="1"/>
                <p:nvPr/>
              </p:nvSpPr>
              <p:spPr bwMode="auto">
                <a:xfrm>
                  <a:off x="5731745" y="2149242"/>
                  <a:ext cx="477541" cy="571573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A3</a:t>
                  </a:r>
                </a:p>
              </p:txBody>
            </p:sp>
            <p:cxnSp>
              <p:nvCxnSpPr>
                <p:cNvPr id="104" name="Connecteur droit 103"/>
                <p:cNvCxnSpPr/>
                <p:nvPr/>
              </p:nvCxnSpPr>
              <p:spPr bwMode="auto">
                <a:xfrm rot="5400000">
                  <a:off x="6170937" y="596051"/>
                  <a:ext cx="215852" cy="201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45" name="Rectangle 244"/>
            <p:cNvSpPr/>
            <p:nvPr/>
          </p:nvSpPr>
          <p:spPr bwMode="auto">
            <a:xfrm flipH="1">
              <a:off x="4435782" y="1517317"/>
              <a:ext cx="968449" cy="2483308"/>
            </a:xfrm>
            <a:prstGeom prst="rect">
              <a:avLst/>
            </a:prstGeom>
            <a:noFill/>
            <a:ln w="317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sp>
          <p:nvSpPr>
            <p:cNvPr id="246" name="ZoneTexte 245"/>
            <p:cNvSpPr txBox="1"/>
            <p:nvPr/>
          </p:nvSpPr>
          <p:spPr bwMode="auto">
            <a:xfrm>
              <a:off x="4375078" y="1444595"/>
              <a:ext cx="525296" cy="83694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2100"/>
                </a:lnSpc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A0</a:t>
              </a:r>
            </a:p>
          </p:txBody>
        </p:sp>
        <p:sp>
          <p:nvSpPr>
            <p:cNvPr id="247" name="ZoneTexte 246"/>
            <p:cNvSpPr txBox="1"/>
            <p:nvPr/>
          </p:nvSpPr>
          <p:spPr bwMode="auto">
            <a:xfrm>
              <a:off x="4389985" y="1728883"/>
              <a:ext cx="525296" cy="83694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2100"/>
                </a:lnSpc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A1</a:t>
              </a:r>
            </a:p>
          </p:txBody>
        </p:sp>
        <p:sp>
          <p:nvSpPr>
            <p:cNvPr id="248" name="ZoneTexte 247"/>
            <p:cNvSpPr txBox="1"/>
            <p:nvPr/>
          </p:nvSpPr>
          <p:spPr bwMode="auto">
            <a:xfrm>
              <a:off x="4380461" y="2023438"/>
              <a:ext cx="471543" cy="47971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2100"/>
                </a:lnSpc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A2</a:t>
              </a:r>
            </a:p>
          </p:txBody>
        </p:sp>
        <p:sp>
          <p:nvSpPr>
            <p:cNvPr id="249" name="ZoneTexte 248"/>
            <p:cNvSpPr txBox="1"/>
            <p:nvPr/>
          </p:nvSpPr>
          <p:spPr bwMode="auto">
            <a:xfrm>
              <a:off x="4373595" y="2308247"/>
              <a:ext cx="478409" cy="47971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2100"/>
                </a:lnSpc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A3</a:t>
              </a:r>
            </a:p>
          </p:txBody>
        </p:sp>
        <p:cxnSp>
          <p:nvCxnSpPr>
            <p:cNvPr id="250" name="Connecteur droit 249"/>
            <p:cNvCxnSpPr/>
            <p:nvPr/>
          </p:nvCxnSpPr>
          <p:spPr bwMode="auto">
            <a:xfrm rot="5400000">
              <a:off x="4898838" y="1411408"/>
              <a:ext cx="215852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3" name="ZoneTexte 252"/>
            <p:cNvSpPr txBox="1"/>
            <p:nvPr/>
          </p:nvSpPr>
          <p:spPr bwMode="auto">
            <a:xfrm>
              <a:off x="4385585" y="2842352"/>
              <a:ext cx="525296" cy="57157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B0</a:t>
              </a:r>
            </a:p>
          </p:txBody>
        </p:sp>
        <p:sp>
          <p:nvSpPr>
            <p:cNvPr id="254" name="ZoneTexte 253"/>
            <p:cNvSpPr txBox="1"/>
            <p:nvPr/>
          </p:nvSpPr>
          <p:spPr bwMode="auto">
            <a:xfrm>
              <a:off x="4384102" y="3154965"/>
              <a:ext cx="525296" cy="57157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B1</a:t>
              </a:r>
            </a:p>
          </p:txBody>
        </p:sp>
        <p:sp>
          <p:nvSpPr>
            <p:cNvPr id="255" name="ZoneTexte 254"/>
            <p:cNvSpPr txBox="1"/>
            <p:nvPr/>
          </p:nvSpPr>
          <p:spPr bwMode="auto">
            <a:xfrm>
              <a:off x="4390970" y="3452449"/>
              <a:ext cx="555797" cy="336821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B2</a:t>
              </a:r>
            </a:p>
          </p:txBody>
        </p:sp>
        <p:sp>
          <p:nvSpPr>
            <p:cNvPr id="256" name="ZoneTexte 255"/>
            <p:cNvSpPr txBox="1"/>
            <p:nvPr/>
          </p:nvSpPr>
          <p:spPr bwMode="auto">
            <a:xfrm>
              <a:off x="4394098" y="3726866"/>
              <a:ext cx="525296" cy="57157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B3</a:t>
              </a:r>
            </a:p>
          </p:txBody>
        </p:sp>
        <p:sp>
          <p:nvSpPr>
            <p:cNvPr id="257" name="ZoneTexte 256"/>
            <p:cNvSpPr txBox="1"/>
            <p:nvPr/>
          </p:nvSpPr>
          <p:spPr bwMode="auto">
            <a:xfrm>
              <a:off x="5023806" y="2072638"/>
              <a:ext cx="525296" cy="57157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S0</a:t>
              </a:r>
            </a:p>
          </p:txBody>
        </p:sp>
        <p:sp>
          <p:nvSpPr>
            <p:cNvPr id="258" name="ZoneTexte 257"/>
            <p:cNvSpPr txBox="1"/>
            <p:nvPr/>
          </p:nvSpPr>
          <p:spPr bwMode="auto">
            <a:xfrm>
              <a:off x="5022322" y="2420356"/>
              <a:ext cx="525296" cy="57157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S1</a:t>
              </a:r>
            </a:p>
          </p:txBody>
        </p:sp>
        <p:sp>
          <p:nvSpPr>
            <p:cNvPr id="259" name="ZoneTexte 258"/>
            <p:cNvSpPr txBox="1"/>
            <p:nvPr/>
          </p:nvSpPr>
          <p:spPr bwMode="auto">
            <a:xfrm>
              <a:off x="5019194" y="2731399"/>
              <a:ext cx="525296" cy="57157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S2</a:t>
              </a:r>
            </a:p>
          </p:txBody>
        </p:sp>
        <p:sp>
          <p:nvSpPr>
            <p:cNvPr id="260" name="ZoneTexte 259"/>
            <p:cNvSpPr txBox="1"/>
            <p:nvPr/>
          </p:nvSpPr>
          <p:spPr bwMode="auto">
            <a:xfrm>
              <a:off x="5012328" y="3047385"/>
              <a:ext cx="525296" cy="57157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S3</a:t>
              </a:r>
            </a:p>
          </p:txBody>
        </p:sp>
        <p:sp>
          <p:nvSpPr>
            <p:cNvPr id="263" name="ZoneTexte 262"/>
            <p:cNvSpPr txBox="1"/>
            <p:nvPr/>
          </p:nvSpPr>
          <p:spPr bwMode="auto">
            <a:xfrm>
              <a:off x="4803494" y="1515464"/>
              <a:ext cx="476731" cy="336821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C0</a:t>
              </a:r>
            </a:p>
          </p:txBody>
        </p:sp>
        <p:sp>
          <p:nvSpPr>
            <p:cNvPr id="266" name="ZoneTexte 265"/>
            <p:cNvSpPr txBox="1"/>
            <p:nvPr/>
          </p:nvSpPr>
          <p:spPr bwMode="auto">
            <a:xfrm>
              <a:off x="4815687" y="3710649"/>
              <a:ext cx="559302" cy="336821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C3</a:t>
              </a:r>
            </a:p>
          </p:txBody>
        </p:sp>
        <p:cxnSp>
          <p:nvCxnSpPr>
            <p:cNvPr id="279" name="Connecteur droit 278"/>
            <p:cNvCxnSpPr/>
            <p:nvPr/>
          </p:nvCxnSpPr>
          <p:spPr bwMode="auto">
            <a:xfrm>
              <a:off x="1780616" y="2003488"/>
              <a:ext cx="2663236" cy="2018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5" name="Connecteur droit 284"/>
            <p:cNvCxnSpPr/>
            <p:nvPr/>
          </p:nvCxnSpPr>
          <p:spPr bwMode="auto">
            <a:xfrm>
              <a:off x="1802810" y="2306084"/>
              <a:ext cx="2643060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1" name="Connecteur droit 290"/>
            <p:cNvCxnSpPr/>
            <p:nvPr/>
          </p:nvCxnSpPr>
          <p:spPr bwMode="auto">
            <a:xfrm>
              <a:off x="1780617" y="2590527"/>
              <a:ext cx="2663236" cy="2017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4" name="Connecteur droit 273"/>
            <p:cNvCxnSpPr/>
            <p:nvPr/>
          </p:nvCxnSpPr>
          <p:spPr bwMode="auto">
            <a:xfrm>
              <a:off x="1792721" y="1700891"/>
              <a:ext cx="2653149" cy="2018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 bwMode="auto">
            <a:xfrm rot="16200000">
              <a:off x="4063541" y="2428109"/>
              <a:ext cx="106918" cy="3228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 rot="16200000">
              <a:off x="4064551" y="2142659"/>
              <a:ext cx="108935" cy="3228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 rot="16200000">
              <a:off x="4065560" y="1837037"/>
              <a:ext cx="106917" cy="3228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 rot="16200000">
              <a:off x="4065559" y="1540492"/>
              <a:ext cx="106918" cy="3228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323" name="Connecteur droit 322"/>
            <p:cNvCxnSpPr/>
            <p:nvPr/>
          </p:nvCxnSpPr>
          <p:spPr bwMode="auto">
            <a:xfrm>
              <a:off x="1780616" y="3286497"/>
              <a:ext cx="2663236" cy="2018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8" name="Connecteur droit 317"/>
            <p:cNvCxnSpPr/>
            <p:nvPr/>
          </p:nvCxnSpPr>
          <p:spPr bwMode="auto">
            <a:xfrm>
              <a:off x="1780617" y="3591112"/>
              <a:ext cx="2663236" cy="2017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3" name="Connecteur droit 312"/>
            <p:cNvCxnSpPr/>
            <p:nvPr/>
          </p:nvCxnSpPr>
          <p:spPr bwMode="auto">
            <a:xfrm>
              <a:off x="1780616" y="3877570"/>
              <a:ext cx="2663236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8" name="Connecteur droit 307"/>
            <p:cNvCxnSpPr/>
            <p:nvPr/>
          </p:nvCxnSpPr>
          <p:spPr bwMode="auto">
            <a:xfrm>
              <a:off x="1786670" y="2985919"/>
              <a:ext cx="2663236" cy="2017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03" name="Rectangle 302"/>
            <p:cNvSpPr/>
            <p:nvPr/>
          </p:nvSpPr>
          <p:spPr bwMode="auto">
            <a:xfrm rot="16200000">
              <a:off x="4063541" y="3723222"/>
              <a:ext cx="106918" cy="3228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 rot="16200000">
              <a:off x="4064551" y="3437772"/>
              <a:ext cx="108935" cy="3228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 rot="16200000">
              <a:off x="4065559" y="3122063"/>
              <a:ext cx="106918" cy="3228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 rot="16200000">
              <a:off x="4065560" y="2825519"/>
              <a:ext cx="106917" cy="3228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327" name="Connecteur droit 326"/>
            <p:cNvCxnSpPr/>
            <p:nvPr/>
          </p:nvCxnSpPr>
          <p:spPr bwMode="auto">
            <a:xfrm rot="5400000">
              <a:off x="4926075" y="4107542"/>
              <a:ext cx="215853" cy="201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09" name="ZoneTexte 508"/>
            <p:cNvSpPr txBox="1"/>
            <p:nvPr/>
          </p:nvSpPr>
          <p:spPr bwMode="auto">
            <a:xfrm rot="5400000">
              <a:off x="4349910" y="2578907"/>
              <a:ext cx="1210284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dirty="0">
                  <a:solidFill>
                    <a:schemeClr val="tx1"/>
                  </a:solidFill>
                </a:rPr>
                <a:t>74LS83</a:t>
              </a:r>
            </a:p>
          </p:txBody>
        </p:sp>
        <p:grpSp>
          <p:nvGrpSpPr>
            <p:cNvPr id="20" name="Groupe 668"/>
            <p:cNvGrpSpPr>
              <a:grpSpLocks/>
            </p:cNvGrpSpPr>
            <p:nvPr/>
          </p:nvGrpSpPr>
          <p:grpSpPr bwMode="auto">
            <a:xfrm>
              <a:off x="1074455" y="1089025"/>
              <a:ext cx="854339" cy="2828166"/>
              <a:chOff x="214282" y="1100900"/>
              <a:chExt cx="854339" cy="2828166"/>
            </a:xfrm>
          </p:grpSpPr>
          <p:sp>
            <p:nvSpPr>
              <p:cNvPr id="99" name="ZoneTexte 98"/>
              <p:cNvSpPr txBox="1"/>
              <p:nvPr/>
            </p:nvSpPr>
            <p:spPr bwMode="auto">
              <a:xfrm>
                <a:off x="214282" y="1100900"/>
                <a:ext cx="85433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grpSp>
            <p:nvGrpSpPr>
              <p:cNvPr id="21" name="Groupe 277"/>
              <p:cNvGrpSpPr>
                <a:grpSpLocks/>
              </p:cNvGrpSpPr>
              <p:nvPr/>
            </p:nvGrpSpPr>
            <p:grpSpPr bwMode="auto">
              <a:xfrm>
                <a:off x="732873" y="1831260"/>
                <a:ext cx="279041" cy="225320"/>
                <a:chOff x="1357290" y="1857364"/>
                <a:chExt cx="296861" cy="239715"/>
              </a:xfrm>
            </p:grpSpPr>
            <p:sp>
              <p:nvSpPr>
                <p:cNvPr id="280" name="Ellipse 279"/>
                <p:cNvSpPr>
                  <a:spLocks noChangeAspect="1"/>
                </p:cNvSpPr>
                <p:nvPr/>
              </p:nvSpPr>
              <p:spPr bwMode="auto">
                <a:xfrm>
                  <a:off x="1565425" y="2003867"/>
                  <a:ext cx="88005" cy="98725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1" name="Ellipse 280"/>
                <p:cNvSpPr>
                  <a:spLocks noChangeAspect="1"/>
                </p:cNvSpPr>
                <p:nvPr/>
              </p:nvSpPr>
              <p:spPr bwMode="auto">
                <a:xfrm>
                  <a:off x="1357220" y="2003867"/>
                  <a:ext cx="92297" cy="98725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2" name="Rectangle avec flèche vers le haut 281"/>
                <p:cNvSpPr>
                  <a:spLocks/>
                </p:cNvSpPr>
                <p:nvPr/>
              </p:nvSpPr>
              <p:spPr bwMode="auto">
                <a:xfrm>
                  <a:off x="1363657" y="1857925"/>
                  <a:ext cx="270453" cy="92286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2" name="Groupe 283"/>
              <p:cNvGrpSpPr>
                <a:grpSpLocks/>
              </p:cNvGrpSpPr>
              <p:nvPr/>
            </p:nvGrpSpPr>
            <p:grpSpPr bwMode="auto">
              <a:xfrm>
                <a:off x="732873" y="2134568"/>
                <a:ext cx="279041" cy="225320"/>
                <a:chOff x="1357290" y="1857364"/>
                <a:chExt cx="296861" cy="239715"/>
              </a:xfrm>
            </p:grpSpPr>
            <p:sp>
              <p:nvSpPr>
                <p:cNvPr id="286" name="Ellipse 285"/>
                <p:cNvSpPr>
                  <a:spLocks noChangeAspect="1"/>
                </p:cNvSpPr>
                <p:nvPr/>
              </p:nvSpPr>
              <p:spPr bwMode="auto">
                <a:xfrm>
                  <a:off x="1565424" y="2003111"/>
                  <a:ext cx="88005" cy="94432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7" name="Ellipse 286"/>
                <p:cNvSpPr>
                  <a:spLocks noChangeAspect="1"/>
                </p:cNvSpPr>
                <p:nvPr/>
              </p:nvSpPr>
              <p:spPr bwMode="auto">
                <a:xfrm>
                  <a:off x="1357219" y="2003111"/>
                  <a:ext cx="92297" cy="94432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8" name="Rectangle avec flèche vers le haut 287"/>
                <p:cNvSpPr>
                  <a:spLocks/>
                </p:cNvSpPr>
                <p:nvPr/>
              </p:nvSpPr>
              <p:spPr bwMode="auto">
                <a:xfrm>
                  <a:off x="1363657" y="1857169"/>
                  <a:ext cx="270453" cy="92286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3" name="Groupe 289"/>
              <p:cNvGrpSpPr>
                <a:grpSpLocks/>
              </p:cNvGrpSpPr>
              <p:nvPr/>
            </p:nvGrpSpPr>
            <p:grpSpPr bwMode="auto">
              <a:xfrm>
                <a:off x="732873" y="2419377"/>
                <a:ext cx="279041" cy="225320"/>
                <a:chOff x="1357290" y="1857364"/>
                <a:chExt cx="296861" cy="239715"/>
              </a:xfrm>
            </p:grpSpPr>
            <p:sp>
              <p:nvSpPr>
                <p:cNvPr id="292" name="Ellipse 291"/>
                <p:cNvSpPr>
                  <a:spLocks noChangeAspect="1"/>
                </p:cNvSpPr>
                <p:nvPr/>
              </p:nvSpPr>
              <p:spPr bwMode="auto">
                <a:xfrm>
                  <a:off x="1565424" y="2002718"/>
                  <a:ext cx="88005" cy="94432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3" name="Ellipse 292"/>
                <p:cNvSpPr>
                  <a:spLocks noChangeAspect="1"/>
                </p:cNvSpPr>
                <p:nvPr/>
              </p:nvSpPr>
              <p:spPr bwMode="auto">
                <a:xfrm>
                  <a:off x="1357219" y="2002718"/>
                  <a:ext cx="92297" cy="94432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4" name="Rectangle avec flèche vers le haut 293"/>
                <p:cNvSpPr>
                  <a:spLocks/>
                </p:cNvSpPr>
                <p:nvPr/>
              </p:nvSpPr>
              <p:spPr bwMode="auto">
                <a:xfrm>
                  <a:off x="1363657" y="1863215"/>
                  <a:ext cx="270453" cy="85848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4" name="Groupe 274"/>
              <p:cNvGrpSpPr>
                <a:grpSpLocks/>
              </p:cNvGrpSpPr>
              <p:nvPr/>
            </p:nvGrpSpPr>
            <p:grpSpPr bwMode="auto">
              <a:xfrm>
                <a:off x="738647" y="1530684"/>
                <a:ext cx="279041" cy="225320"/>
                <a:chOff x="1357290" y="1857364"/>
                <a:chExt cx="296861" cy="239715"/>
              </a:xfrm>
            </p:grpSpPr>
            <p:sp>
              <p:nvSpPr>
                <p:cNvPr id="188" name="Ellipse 187"/>
                <p:cNvSpPr>
                  <a:spLocks noChangeAspect="1"/>
                </p:cNvSpPr>
                <p:nvPr/>
              </p:nvSpPr>
              <p:spPr bwMode="auto">
                <a:xfrm>
                  <a:off x="1559280" y="2006010"/>
                  <a:ext cx="107323" cy="96578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9" name="Ellipse 188"/>
                <p:cNvSpPr>
                  <a:spLocks noChangeAspect="1"/>
                </p:cNvSpPr>
                <p:nvPr/>
              </p:nvSpPr>
              <p:spPr bwMode="auto">
                <a:xfrm>
                  <a:off x="1359662" y="2006010"/>
                  <a:ext cx="92297" cy="96578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0" name="Rectangle avec flèche vers le haut 189"/>
                <p:cNvSpPr>
                  <a:spLocks/>
                </p:cNvSpPr>
                <p:nvPr/>
              </p:nvSpPr>
              <p:spPr bwMode="auto">
                <a:xfrm>
                  <a:off x="1372539" y="1857921"/>
                  <a:ext cx="268306" cy="94432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5" name="Groupe 321"/>
              <p:cNvGrpSpPr>
                <a:grpSpLocks/>
              </p:cNvGrpSpPr>
              <p:nvPr/>
            </p:nvGrpSpPr>
            <p:grpSpPr bwMode="auto">
              <a:xfrm>
                <a:off x="732873" y="3115630"/>
                <a:ext cx="279041" cy="225320"/>
                <a:chOff x="1357290" y="1857364"/>
                <a:chExt cx="296861" cy="239715"/>
              </a:xfrm>
            </p:grpSpPr>
            <p:sp>
              <p:nvSpPr>
                <p:cNvPr id="324" name="Ellipse 323"/>
                <p:cNvSpPr>
                  <a:spLocks noChangeAspect="1"/>
                </p:cNvSpPr>
                <p:nvPr/>
              </p:nvSpPr>
              <p:spPr bwMode="auto">
                <a:xfrm>
                  <a:off x="1565425" y="2004566"/>
                  <a:ext cx="88005" cy="92287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5" name="Ellipse 324"/>
                <p:cNvSpPr>
                  <a:spLocks noChangeAspect="1"/>
                </p:cNvSpPr>
                <p:nvPr/>
              </p:nvSpPr>
              <p:spPr bwMode="auto">
                <a:xfrm>
                  <a:off x="1357220" y="2004566"/>
                  <a:ext cx="92297" cy="92287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6" name="Rectangle avec flèche vers le haut 325"/>
                <p:cNvSpPr>
                  <a:spLocks/>
                </p:cNvSpPr>
                <p:nvPr/>
              </p:nvSpPr>
              <p:spPr bwMode="auto">
                <a:xfrm>
                  <a:off x="1363657" y="1862916"/>
                  <a:ext cx="270453" cy="87995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6" name="Groupe 316"/>
              <p:cNvGrpSpPr>
                <a:grpSpLocks/>
              </p:cNvGrpSpPr>
              <p:nvPr/>
            </p:nvGrpSpPr>
            <p:grpSpPr bwMode="auto">
              <a:xfrm>
                <a:off x="732873" y="3418938"/>
                <a:ext cx="279041" cy="225320"/>
                <a:chOff x="1357290" y="1857364"/>
                <a:chExt cx="296861" cy="239715"/>
              </a:xfrm>
            </p:grpSpPr>
            <p:sp>
              <p:nvSpPr>
                <p:cNvPr id="319" name="Ellipse 318"/>
                <p:cNvSpPr>
                  <a:spLocks noChangeAspect="1"/>
                </p:cNvSpPr>
                <p:nvPr/>
              </p:nvSpPr>
              <p:spPr bwMode="auto">
                <a:xfrm>
                  <a:off x="1565425" y="2003809"/>
                  <a:ext cx="88005" cy="98725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0" name="Ellipse 319"/>
                <p:cNvSpPr>
                  <a:spLocks noChangeAspect="1"/>
                </p:cNvSpPr>
                <p:nvPr/>
              </p:nvSpPr>
              <p:spPr bwMode="auto">
                <a:xfrm>
                  <a:off x="1357220" y="2003809"/>
                  <a:ext cx="92297" cy="98725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1" name="Rectangle avec flèche vers le haut 320"/>
                <p:cNvSpPr>
                  <a:spLocks/>
                </p:cNvSpPr>
                <p:nvPr/>
              </p:nvSpPr>
              <p:spPr bwMode="auto">
                <a:xfrm>
                  <a:off x="1363658" y="1857868"/>
                  <a:ext cx="270453" cy="92287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7" name="Groupe 311"/>
              <p:cNvGrpSpPr>
                <a:grpSpLocks/>
              </p:cNvGrpSpPr>
              <p:nvPr/>
            </p:nvGrpSpPr>
            <p:grpSpPr bwMode="auto">
              <a:xfrm>
                <a:off x="732873" y="3703746"/>
                <a:ext cx="279041" cy="225320"/>
                <a:chOff x="1357290" y="1857364"/>
                <a:chExt cx="296861" cy="239715"/>
              </a:xfrm>
            </p:grpSpPr>
            <p:sp>
              <p:nvSpPr>
                <p:cNvPr id="314" name="Ellipse 313"/>
                <p:cNvSpPr>
                  <a:spLocks noChangeAspect="1"/>
                </p:cNvSpPr>
                <p:nvPr/>
              </p:nvSpPr>
              <p:spPr bwMode="auto">
                <a:xfrm>
                  <a:off x="1565425" y="2005564"/>
                  <a:ext cx="88005" cy="92287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5" name="Ellipse 314"/>
                <p:cNvSpPr>
                  <a:spLocks noChangeAspect="1"/>
                </p:cNvSpPr>
                <p:nvPr/>
              </p:nvSpPr>
              <p:spPr bwMode="auto">
                <a:xfrm>
                  <a:off x="1357220" y="2005564"/>
                  <a:ext cx="92297" cy="92287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6" name="Rectangle avec flèche vers le haut 315"/>
                <p:cNvSpPr>
                  <a:spLocks/>
                </p:cNvSpPr>
                <p:nvPr/>
              </p:nvSpPr>
              <p:spPr bwMode="auto">
                <a:xfrm>
                  <a:off x="1363657" y="1857476"/>
                  <a:ext cx="270453" cy="94432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8" name="Groupe 306"/>
              <p:cNvGrpSpPr>
                <a:grpSpLocks/>
              </p:cNvGrpSpPr>
              <p:nvPr/>
            </p:nvGrpSpPr>
            <p:grpSpPr bwMode="auto">
              <a:xfrm>
                <a:off x="738647" y="2815054"/>
                <a:ext cx="279041" cy="225320"/>
                <a:chOff x="1357290" y="1857364"/>
                <a:chExt cx="296861" cy="239715"/>
              </a:xfrm>
            </p:grpSpPr>
            <p:sp>
              <p:nvSpPr>
                <p:cNvPr id="309" name="Ellipse 308"/>
                <p:cNvSpPr>
                  <a:spLocks noChangeAspect="1"/>
                </p:cNvSpPr>
                <p:nvPr/>
              </p:nvSpPr>
              <p:spPr bwMode="auto">
                <a:xfrm>
                  <a:off x="1559280" y="2004562"/>
                  <a:ext cx="107323" cy="92286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0" name="Ellipse 309"/>
                <p:cNvSpPr>
                  <a:spLocks noChangeAspect="1"/>
                </p:cNvSpPr>
                <p:nvPr/>
              </p:nvSpPr>
              <p:spPr bwMode="auto">
                <a:xfrm>
                  <a:off x="1359661" y="2004563"/>
                  <a:ext cx="92297" cy="92286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1" name="Rectangle avec flèche vers le haut 310"/>
                <p:cNvSpPr>
                  <a:spLocks/>
                </p:cNvSpPr>
                <p:nvPr/>
              </p:nvSpPr>
              <p:spPr bwMode="auto">
                <a:xfrm>
                  <a:off x="1372540" y="1862914"/>
                  <a:ext cx="268306" cy="87993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29" name="Connecteur droit 328"/>
              <p:cNvCxnSpPr/>
              <p:nvPr/>
            </p:nvCxnSpPr>
            <p:spPr bwMode="auto">
              <a:xfrm rot="10800000" flipV="1">
                <a:off x="458412" y="1716801"/>
                <a:ext cx="274394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0" name="Connecteur droit 329"/>
              <p:cNvCxnSpPr/>
              <p:nvPr/>
            </p:nvCxnSpPr>
            <p:spPr bwMode="auto">
              <a:xfrm rot="10800000" flipV="1">
                <a:off x="452359" y="2025450"/>
                <a:ext cx="274394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1" name="Connecteur droit 330"/>
              <p:cNvCxnSpPr/>
              <p:nvPr/>
            </p:nvCxnSpPr>
            <p:spPr bwMode="auto">
              <a:xfrm rot="10800000" flipV="1">
                <a:off x="458412" y="2319977"/>
                <a:ext cx="274394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2" name="Connecteur droit 331"/>
              <p:cNvCxnSpPr/>
              <p:nvPr/>
            </p:nvCxnSpPr>
            <p:spPr bwMode="auto">
              <a:xfrm rot="10800000" flipV="1">
                <a:off x="458412" y="2598366"/>
                <a:ext cx="274394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5" name="Connecteur droit 334"/>
              <p:cNvCxnSpPr/>
              <p:nvPr/>
            </p:nvCxnSpPr>
            <p:spPr bwMode="auto">
              <a:xfrm rot="10800000" flipV="1">
                <a:off x="468499" y="2991741"/>
                <a:ext cx="276412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6" name="Connecteur droit 335"/>
              <p:cNvCxnSpPr/>
              <p:nvPr/>
            </p:nvCxnSpPr>
            <p:spPr bwMode="auto">
              <a:xfrm rot="10800000" flipV="1">
                <a:off x="462447" y="3302406"/>
                <a:ext cx="276411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7" name="Connecteur droit 336"/>
              <p:cNvCxnSpPr/>
              <p:nvPr/>
            </p:nvCxnSpPr>
            <p:spPr bwMode="auto">
              <a:xfrm rot="10800000" flipV="1">
                <a:off x="468499" y="3596934"/>
                <a:ext cx="276412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0" name="Connecteur droit 339"/>
              <p:cNvCxnSpPr/>
              <p:nvPr/>
            </p:nvCxnSpPr>
            <p:spPr bwMode="auto">
              <a:xfrm rot="5400000">
                <a:off x="-779207" y="2635686"/>
                <a:ext cx="2485326" cy="201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8" name="Connecteur droit 337"/>
              <p:cNvCxnSpPr/>
              <p:nvPr/>
            </p:nvCxnSpPr>
            <p:spPr bwMode="auto">
              <a:xfrm rot="10800000" flipV="1">
                <a:off x="468499" y="3883392"/>
                <a:ext cx="276412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e 593"/>
            <p:cNvGrpSpPr>
              <a:grpSpLocks/>
            </p:cNvGrpSpPr>
            <p:nvPr/>
          </p:nvGrpSpPr>
          <p:grpSpPr bwMode="auto">
            <a:xfrm rot="5400000">
              <a:off x="1177831" y="3763422"/>
              <a:ext cx="4083035" cy="2528029"/>
              <a:chOff x="176739" y="2980253"/>
              <a:chExt cx="4083035" cy="2528029"/>
            </a:xfrm>
          </p:grpSpPr>
          <p:cxnSp>
            <p:nvCxnSpPr>
              <p:cNvPr id="590" name="Connecteur droit 589"/>
              <p:cNvCxnSpPr/>
              <p:nvPr/>
            </p:nvCxnSpPr>
            <p:spPr bwMode="auto">
              <a:xfrm>
                <a:off x="2653995" y="4000319"/>
                <a:ext cx="611244" cy="2017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91" name="Rectangle 590"/>
              <p:cNvSpPr/>
              <p:nvPr/>
            </p:nvSpPr>
            <p:spPr bwMode="auto">
              <a:xfrm rot="5400000">
                <a:off x="2894047" y="3834899"/>
                <a:ext cx="106934" cy="320752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8" name="Connecteur droit 587"/>
              <p:cNvCxnSpPr/>
              <p:nvPr/>
            </p:nvCxnSpPr>
            <p:spPr bwMode="auto">
              <a:xfrm>
                <a:off x="2660047" y="4210149"/>
                <a:ext cx="613262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9" name="Rectangle 588"/>
              <p:cNvSpPr/>
              <p:nvPr/>
            </p:nvSpPr>
            <p:spPr bwMode="auto">
              <a:xfrm rot="5400000">
                <a:off x="2893038" y="4061879"/>
                <a:ext cx="108951" cy="320752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6" name="Connecteur droit 585"/>
              <p:cNvCxnSpPr/>
              <p:nvPr/>
            </p:nvCxnSpPr>
            <p:spPr bwMode="auto">
              <a:xfrm>
                <a:off x="2664081" y="4409891"/>
                <a:ext cx="611245" cy="201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7" name="Rectangle 586"/>
              <p:cNvSpPr/>
              <p:nvPr/>
            </p:nvSpPr>
            <p:spPr bwMode="auto">
              <a:xfrm rot="5400000">
                <a:off x="2895056" y="4253551"/>
                <a:ext cx="108951" cy="320753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4" name="Connecteur droit 583"/>
              <p:cNvCxnSpPr/>
              <p:nvPr/>
            </p:nvCxnSpPr>
            <p:spPr bwMode="auto">
              <a:xfrm>
                <a:off x="2664081" y="4601564"/>
                <a:ext cx="611245" cy="2017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5" name="Rectangle 584"/>
              <p:cNvSpPr/>
              <p:nvPr/>
            </p:nvSpPr>
            <p:spPr bwMode="auto">
              <a:xfrm rot="5400000">
                <a:off x="2895056" y="4435135"/>
                <a:ext cx="108951" cy="320753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2" name="Connecteur droit 581"/>
              <p:cNvCxnSpPr/>
              <p:nvPr/>
            </p:nvCxnSpPr>
            <p:spPr bwMode="auto">
              <a:xfrm>
                <a:off x="2653995" y="4817447"/>
                <a:ext cx="611244" cy="201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3" name="Rectangle 582"/>
              <p:cNvSpPr/>
              <p:nvPr/>
            </p:nvSpPr>
            <p:spPr bwMode="auto">
              <a:xfrm rot="5400000">
                <a:off x="2894047" y="4645975"/>
                <a:ext cx="106934" cy="320752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0" name="Connecteur droit 579"/>
              <p:cNvCxnSpPr/>
              <p:nvPr/>
            </p:nvCxnSpPr>
            <p:spPr bwMode="auto">
              <a:xfrm>
                <a:off x="2639874" y="5007102"/>
                <a:ext cx="613262" cy="201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1" name="Rectangle 580"/>
              <p:cNvSpPr/>
              <p:nvPr/>
            </p:nvSpPr>
            <p:spPr bwMode="auto">
              <a:xfrm rot="5400000">
                <a:off x="2894047" y="4839665"/>
                <a:ext cx="106934" cy="320752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78" name="Connecteur droit 577"/>
              <p:cNvCxnSpPr/>
              <p:nvPr/>
            </p:nvCxnSpPr>
            <p:spPr bwMode="auto">
              <a:xfrm>
                <a:off x="2664081" y="3792505"/>
                <a:ext cx="611245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79" name="Rectangle 578"/>
              <p:cNvSpPr/>
              <p:nvPr/>
            </p:nvSpPr>
            <p:spPr bwMode="auto">
              <a:xfrm rot="5400000">
                <a:off x="2896065" y="3643226"/>
                <a:ext cx="106932" cy="320753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529" name="ZoneTexte 528"/>
              <p:cNvSpPr txBox="1"/>
              <p:nvPr/>
            </p:nvSpPr>
            <p:spPr bwMode="auto">
              <a:xfrm>
                <a:off x="1626833" y="3494056"/>
                <a:ext cx="1210313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dirty="0">
                    <a:solidFill>
                      <a:schemeClr val="tx1"/>
                    </a:solidFill>
                  </a:rPr>
                  <a:t>74LS47</a:t>
                </a:r>
              </a:p>
            </p:txBody>
          </p:sp>
          <p:sp>
            <p:nvSpPr>
              <p:cNvPr id="530" name="ZoneTexte 529"/>
              <p:cNvSpPr txBox="1"/>
              <p:nvPr/>
            </p:nvSpPr>
            <p:spPr bwMode="auto">
              <a:xfrm>
                <a:off x="1808417" y="2980254"/>
                <a:ext cx="85433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grpSp>
            <p:nvGrpSpPr>
              <p:cNvPr id="30" name="Groupe 591"/>
              <p:cNvGrpSpPr>
                <a:grpSpLocks/>
              </p:cNvGrpSpPr>
              <p:nvPr/>
            </p:nvGrpSpPr>
            <p:grpSpPr bwMode="auto">
              <a:xfrm>
                <a:off x="3222629" y="2980253"/>
                <a:ext cx="1037145" cy="2331508"/>
                <a:chOff x="3478887" y="2980253"/>
                <a:chExt cx="1037145" cy="2331508"/>
              </a:xfrm>
            </p:grpSpPr>
            <p:sp>
              <p:nvSpPr>
                <p:cNvPr id="519" name="Rectangle 518"/>
                <p:cNvSpPr/>
                <p:nvPr/>
              </p:nvSpPr>
              <p:spPr bwMode="auto">
                <a:xfrm flipH="1">
                  <a:off x="3529567" y="3479777"/>
                  <a:ext cx="986465" cy="1831984"/>
                </a:xfrm>
                <a:prstGeom prst="rect">
                  <a:avLst/>
                </a:prstGeom>
                <a:noFill/>
                <a:ln w="317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71" name="ZoneTexte 570"/>
                <p:cNvSpPr txBox="1"/>
                <p:nvPr/>
              </p:nvSpPr>
              <p:spPr bwMode="auto">
                <a:xfrm flipH="1">
                  <a:off x="3478887" y="3605283"/>
                  <a:ext cx="254328" cy="347027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572" name="ZoneTexte 571"/>
                <p:cNvSpPr txBox="1"/>
                <p:nvPr/>
              </p:nvSpPr>
              <p:spPr bwMode="auto">
                <a:xfrm flipH="1">
                  <a:off x="3478887" y="3808607"/>
                  <a:ext cx="254328" cy="347027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573" name="ZoneTexte 572"/>
                <p:cNvSpPr txBox="1"/>
                <p:nvPr/>
              </p:nvSpPr>
              <p:spPr bwMode="auto">
                <a:xfrm flipH="1">
                  <a:off x="3478887" y="4003814"/>
                  <a:ext cx="254328" cy="347027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574" name="ZoneTexte 573"/>
                <p:cNvSpPr txBox="1"/>
                <p:nvPr/>
              </p:nvSpPr>
              <p:spPr bwMode="auto">
                <a:xfrm flipH="1">
                  <a:off x="3478887" y="4215682"/>
                  <a:ext cx="254328" cy="347027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575" name="ZoneTexte 574"/>
                <p:cNvSpPr txBox="1"/>
                <p:nvPr/>
              </p:nvSpPr>
              <p:spPr bwMode="auto">
                <a:xfrm flipH="1">
                  <a:off x="3478887" y="4410889"/>
                  <a:ext cx="254328" cy="347027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e</a:t>
                  </a:r>
                </a:p>
              </p:txBody>
            </p:sp>
            <p:sp>
              <p:nvSpPr>
                <p:cNvPr id="576" name="ZoneTexte 575"/>
                <p:cNvSpPr txBox="1"/>
                <p:nvPr/>
              </p:nvSpPr>
              <p:spPr bwMode="auto">
                <a:xfrm flipH="1">
                  <a:off x="3478887" y="4614215"/>
                  <a:ext cx="254328" cy="347027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f</a:t>
                  </a:r>
                </a:p>
              </p:txBody>
            </p:sp>
            <p:sp>
              <p:nvSpPr>
                <p:cNvPr id="577" name="ZoneTexte 576"/>
                <p:cNvSpPr txBox="1"/>
                <p:nvPr/>
              </p:nvSpPr>
              <p:spPr bwMode="auto">
                <a:xfrm flipH="1">
                  <a:off x="3478887" y="4809420"/>
                  <a:ext cx="254328" cy="347027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g</a:t>
                  </a:r>
                </a:p>
              </p:txBody>
            </p:sp>
            <p:grpSp>
              <p:nvGrpSpPr>
                <p:cNvPr id="31" name="Groupe 62"/>
                <p:cNvGrpSpPr>
                  <a:grpSpLocks noChangeAspect="1"/>
                </p:cNvGrpSpPr>
                <p:nvPr/>
              </p:nvGrpSpPr>
              <p:grpSpPr bwMode="auto">
                <a:xfrm>
                  <a:off x="3816441" y="3811115"/>
                  <a:ext cx="557904" cy="1112414"/>
                  <a:chOff x="7783717" y="4500570"/>
                  <a:chExt cx="670193" cy="1336056"/>
                </a:xfrm>
                <a:solidFill>
                  <a:schemeClr val="accent1"/>
                </a:solidFill>
              </p:grpSpPr>
              <p:sp>
                <p:nvSpPr>
                  <p:cNvPr id="560" name="Rectangle 559"/>
                  <p:cNvSpPr/>
                  <p:nvPr/>
                </p:nvSpPr>
                <p:spPr bwMode="auto">
                  <a:xfrm>
                    <a:off x="7858148" y="5132879"/>
                    <a:ext cx="500066" cy="71438"/>
                  </a:xfrm>
                  <a:prstGeom prst="rect">
                    <a:avLst/>
                  </a:prstGeom>
                  <a:ln w="57150"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32" name="Groupe 64"/>
                  <p:cNvGrpSpPr/>
                  <p:nvPr/>
                </p:nvGrpSpPr>
                <p:grpSpPr>
                  <a:xfrm>
                    <a:off x="7783717" y="4500570"/>
                    <a:ext cx="667200" cy="603403"/>
                    <a:chOff x="7783717" y="4500570"/>
                    <a:chExt cx="667200" cy="603403"/>
                  </a:xfrm>
                  <a:grpFill/>
                </p:grpSpPr>
                <p:sp>
                  <p:nvSpPr>
                    <p:cNvPr id="567" name="Rectangle 566"/>
                    <p:cNvSpPr/>
                    <p:nvPr/>
                  </p:nvSpPr>
                  <p:spPr bwMode="auto">
                    <a:xfrm>
                      <a:off x="7858148" y="4500570"/>
                      <a:ext cx="500066" cy="71438"/>
                    </a:xfrm>
                    <a:prstGeom prst="rect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33" name="Groupe 71"/>
                    <p:cNvGrpSpPr/>
                    <p:nvPr/>
                  </p:nvGrpSpPr>
                  <p:grpSpPr>
                    <a:xfrm>
                      <a:off x="7783717" y="4600914"/>
                      <a:ext cx="667200" cy="503059"/>
                      <a:chOff x="7783717" y="4600914"/>
                      <a:chExt cx="667200" cy="503059"/>
                    </a:xfrm>
                    <a:grpFill/>
                  </p:grpSpPr>
                  <p:sp>
                    <p:nvSpPr>
                      <p:cNvPr id="569" name="Rectangle 568"/>
                      <p:cNvSpPr/>
                      <p:nvPr/>
                    </p:nvSpPr>
                    <p:spPr bwMode="auto">
                      <a:xfrm rot="5400000">
                        <a:off x="7569403" y="4818221"/>
                        <a:ext cx="500066" cy="71438"/>
                      </a:xfrm>
                      <a:prstGeom prst="rect">
                        <a:avLst/>
                      </a:prstGeom>
                      <a:ln w="57150"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1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 sz="105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70" name="Rectangle 569"/>
                      <p:cNvSpPr/>
                      <p:nvPr/>
                    </p:nvSpPr>
                    <p:spPr bwMode="auto">
                      <a:xfrm rot="5400000">
                        <a:off x="8165165" y="4815228"/>
                        <a:ext cx="500066" cy="71438"/>
                      </a:xfrm>
                      <a:prstGeom prst="rect">
                        <a:avLst/>
                      </a:prstGeom>
                      <a:ln w="57150"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2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 sz="105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34" name="Groupe 65"/>
                  <p:cNvGrpSpPr/>
                  <p:nvPr/>
                </p:nvGrpSpPr>
                <p:grpSpPr>
                  <a:xfrm rot="10800000">
                    <a:off x="7786710" y="5233223"/>
                    <a:ext cx="667200" cy="603403"/>
                    <a:chOff x="7783717" y="4500570"/>
                    <a:chExt cx="667200" cy="603403"/>
                  </a:xfrm>
                  <a:grpFill/>
                </p:grpSpPr>
                <p:sp>
                  <p:nvSpPr>
                    <p:cNvPr id="563" name="Rectangle 562"/>
                    <p:cNvSpPr/>
                    <p:nvPr/>
                  </p:nvSpPr>
                  <p:spPr bwMode="auto">
                    <a:xfrm>
                      <a:off x="7858148" y="4500570"/>
                      <a:ext cx="500066" cy="71438"/>
                    </a:xfrm>
                    <a:prstGeom prst="rect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35" name="Groupe 67"/>
                    <p:cNvGrpSpPr/>
                    <p:nvPr/>
                  </p:nvGrpSpPr>
                  <p:grpSpPr>
                    <a:xfrm>
                      <a:off x="7783717" y="4600914"/>
                      <a:ext cx="667200" cy="503059"/>
                      <a:chOff x="7783717" y="4600914"/>
                      <a:chExt cx="667200" cy="503059"/>
                    </a:xfrm>
                    <a:grpFill/>
                  </p:grpSpPr>
                  <p:sp>
                    <p:nvSpPr>
                      <p:cNvPr id="565" name="Rectangle 564"/>
                      <p:cNvSpPr/>
                      <p:nvPr/>
                    </p:nvSpPr>
                    <p:spPr bwMode="auto">
                      <a:xfrm rot="5400000">
                        <a:off x="7569403" y="4818221"/>
                        <a:ext cx="500066" cy="71438"/>
                      </a:xfrm>
                      <a:prstGeom prst="rect">
                        <a:avLst/>
                      </a:prstGeom>
                      <a:ln w="57150"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1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 sz="105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66" name="Rectangle 565"/>
                      <p:cNvSpPr/>
                      <p:nvPr/>
                    </p:nvSpPr>
                    <p:spPr bwMode="auto">
                      <a:xfrm rot="5400000">
                        <a:off x="8165165" y="4815228"/>
                        <a:ext cx="500066" cy="71438"/>
                      </a:xfrm>
                      <a:prstGeom prst="rect">
                        <a:avLst/>
                      </a:prstGeom>
                      <a:ln w="57150"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2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 sz="105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sp>
              <p:nvSpPr>
                <p:cNvPr id="522" name="ZoneTexte 521"/>
                <p:cNvSpPr txBox="1"/>
                <p:nvPr/>
              </p:nvSpPr>
              <p:spPr bwMode="auto">
                <a:xfrm flipH="1">
                  <a:off x="3912766" y="3527294"/>
                  <a:ext cx="254328" cy="34702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523" name="ZoneTexte 522"/>
                <p:cNvSpPr txBox="1"/>
                <p:nvPr/>
              </p:nvSpPr>
              <p:spPr bwMode="auto">
                <a:xfrm flipH="1">
                  <a:off x="4068498" y="3890629"/>
                  <a:ext cx="254328" cy="34702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524" name="ZoneTexte 523"/>
                <p:cNvSpPr txBox="1"/>
                <p:nvPr/>
              </p:nvSpPr>
              <p:spPr bwMode="auto">
                <a:xfrm flipH="1">
                  <a:off x="4075787" y="4410966"/>
                  <a:ext cx="254328" cy="34702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525" name="ZoneTexte 524"/>
                <p:cNvSpPr txBox="1"/>
                <p:nvPr/>
              </p:nvSpPr>
              <p:spPr bwMode="auto">
                <a:xfrm flipH="1">
                  <a:off x="3941925" y="4595424"/>
                  <a:ext cx="254328" cy="34702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526" name="ZoneTexte 525"/>
                <p:cNvSpPr txBox="1"/>
                <p:nvPr/>
              </p:nvSpPr>
              <p:spPr bwMode="auto">
                <a:xfrm flipH="1">
                  <a:off x="3805121" y="4401967"/>
                  <a:ext cx="254328" cy="34702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e</a:t>
                  </a:r>
                </a:p>
              </p:txBody>
            </p:sp>
            <p:sp>
              <p:nvSpPr>
                <p:cNvPr id="527" name="ZoneTexte 526"/>
                <p:cNvSpPr txBox="1"/>
                <p:nvPr/>
              </p:nvSpPr>
              <p:spPr bwMode="auto">
                <a:xfrm flipH="1">
                  <a:off x="3805121" y="3905211"/>
                  <a:ext cx="254328" cy="34702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f</a:t>
                  </a:r>
                </a:p>
              </p:txBody>
            </p:sp>
            <p:sp>
              <p:nvSpPr>
                <p:cNvPr id="528" name="ZoneTexte 527"/>
                <p:cNvSpPr txBox="1"/>
                <p:nvPr/>
              </p:nvSpPr>
              <p:spPr bwMode="auto">
                <a:xfrm flipH="1">
                  <a:off x="3920055" y="4033045"/>
                  <a:ext cx="254328" cy="34702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g</a:t>
                  </a:r>
                </a:p>
              </p:txBody>
            </p:sp>
            <p:sp>
              <p:nvSpPr>
                <p:cNvPr id="531" name="ZoneTexte 530"/>
                <p:cNvSpPr txBox="1"/>
                <p:nvPr/>
              </p:nvSpPr>
              <p:spPr bwMode="auto">
                <a:xfrm>
                  <a:off x="3659484" y="2980253"/>
                  <a:ext cx="854340" cy="347027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+5V</a:t>
                  </a:r>
                </a:p>
              </p:txBody>
            </p:sp>
            <p:cxnSp>
              <p:nvCxnSpPr>
                <p:cNvPr id="532" name="Connecteur droit 531"/>
                <p:cNvCxnSpPr/>
                <p:nvPr/>
              </p:nvCxnSpPr>
              <p:spPr bwMode="auto">
                <a:xfrm rot="5400000">
                  <a:off x="3863416" y="3363765"/>
                  <a:ext cx="215884" cy="0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e 532"/>
              <p:cNvGrpSpPr>
                <a:grpSpLocks/>
              </p:cNvGrpSpPr>
              <p:nvPr/>
            </p:nvGrpSpPr>
            <p:grpSpPr bwMode="auto">
              <a:xfrm>
                <a:off x="176739" y="3255823"/>
                <a:ext cx="2479273" cy="2252459"/>
                <a:chOff x="4363404" y="471332"/>
                <a:chExt cx="2479273" cy="2252459"/>
              </a:xfrm>
            </p:grpSpPr>
            <p:cxnSp>
              <p:nvCxnSpPr>
                <p:cNvPr id="534" name="Connecteur droit 533"/>
                <p:cNvCxnSpPr/>
                <p:nvPr/>
              </p:nvCxnSpPr>
              <p:spPr bwMode="auto">
                <a:xfrm>
                  <a:off x="4363404" y="1334866"/>
                  <a:ext cx="1404048" cy="2018"/>
                </a:xfrm>
                <a:prstGeom prst="line">
                  <a:avLst/>
                </a:prstGeom>
                <a:ln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5" name="Connecteur droit 534"/>
                <p:cNvCxnSpPr/>
                <p:nvPr/>
              </p:nvCxnSpPr>
              <p:spPr bwMode="auto">
                <a:xfrm>
                  <a:off x="4659948" y="1675841"/>
                  <a:ext cx="1115573" cy="0"/>
                </a:xfrm>
                <a:prstGeom prst="line">
                  <a:avLst/>
                </a:prstGeom>
                <a:ln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6" name="Connecteur droit 535"/>
                <p:cNvCxnSpPr/>
                <p:nvPr/>
              </p:nvCxnSpPr>
              <p:spPr bwMode="auto">
                <a:xfrm>
                  <a:off x="4962544" y="2012780"/>
                  <a:ext cx="808942" cy="4035"/>
                </a:xfrm>
                <a:prstGeom prst="line">
                  <a:avLst/>
                </a:prstGeom>
                <a:ln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7" name="Connecteur droit 536"/>
                <p:cNvCxnSpPr/>
                <p:nvPr/>
              </p:nvCxnSpPr>
              <p:spPr bwMode="auto">
                <a:xfrm>
                  <a:off x="5236898" y="2329544"/>
                  <a:ext cx="532570" cy="2017"/>
                </a:xfrm>
                <a:prstGeom prst="line">
                  <a:avLst/>
                </a:prstGeom>
                <a:ln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38" name="Rectangle 537"/>
                <p:cNvSpPr/>
                <p:nvPr/>
              </p:nvSpPr>
              <p:spPr bwMode="auto">
                <a:xfrm flipH="1">
                  <a:off x="5767452" y="695287"/>
                  <a:ext cx="980413" cy="1831983"/>
                </a:xfrm>
                <a:prstGeom prst="rect">
                  <a:avLst/>
                </a:prstGeom>
                <a:noFill/>
                <a:ln w="317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37" name="Groupe 193"/>
                <p:cNvGrpSpPr>
                  <a:grpSpLocks/>
                </p:cNvGrpSpPr>
                <p:nvPr/>
              </p:nvGrpSpPr>
              <p:grpSpPr bwMode="auto">
                <a:xfrm>
                  <a:off x="6480071" y="869878"/>
                  <a:ext cx="362606" cy="1551163"/>
                  <a:chOff x="6273111" y="4370855"/>
                  <a:chExt cx="363845" cy="1556158"/>
                </a:xfrm>
              </p:grpSpPr>
              <p:grpSp>
                <p:nvGrpSpPr>
                  <p:cNvPr id="38" name="Groupe 17"/>
                  <p:cNvGrpSpPr>
                    <a:grpSpLocks/>
                  </p:cNvGrpSpPr>
                  <p:nvPr/>
                </p:nvGrpSpPr>
                <p:grpSpPr bwMode="auto">
                  <a:xfrm flipH="1">
                    <a:off x="6273111" y="4370855"/>
                    <a:ext cx="273415" cy="1556158"/>
                    <a:chOff x="2163645" y="4190283"/>
                    <a:chExt cx="308562" cy="1891575"/>
                  </a:xfrm>
                </p:grpSpPr>
                <p:sp>
                  <p:nvSpPr>
                    <p:cNvPr id="553" name="ZoneTexte 552"/>
                    <p:cNvSpPr txBox="1"/>
                    <p:nvPr/>
                  </p:nvSpPr>
                  <p:spPr>
                    <a:xfrm>
                      <a:off x="2184197" y="4190283"/>
                      <a:ext cx="288002" cy="423183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554" name="ZoneTexte 553"/>
                    <p:cNvSpPr txBox="1"/>
                    <p:nvPr/>
                  </p:nvSpPr>
                  <p:spPr>
                    <a:xfrm>
                      <a:off x="2170493" y="4438229"/>
                      <a:ext cx="288003" cy="423183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555" name="ZoneTexte 554"/>
                    <p:cNvSpPr txBox="1"/>
                    <p:nvPr/>
                  </p:nvSpPr>
                  <p:spPr>
                    <a:xfrm>
                      <a:off x="2184204" y="4676273"/>
                      <a:ext cx="288003" cy="423183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556" name="ZoneTexte 555"/>
                    <p:cNvSpPr txBox="1"/>
                    <p:nvPr/>
                  </p:nvSpPr>
                  <p:spPr>
                    <a:xfrm>
                      <a:off x="2170498" y="4934639"/>
                      <a:ext cx="288003" cy="423183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557" name="ZoneTexte 556"/>
                    <p:cNvSpPr txBox="1"/>
                    <p:nvPr/>
                  </p:nvSpPr>
                  <p:spPr>
                    <a:xfrm>
                      <a:off x="2184201" y="5172684"/>
                      <a:ext cx="288003" cy="423183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558" name="ZoneTexte 557"/>
                    <p:cNvSpPr txBox="1"/>
                    <p:nvPr/>
                  </p:nvSpPr>
                  <p:spPr>
                    <a:xfrm>
                      <a:off x="2163645" y="5420628"/>
                      <a:ext cx="288003" cy="423183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559" name="ZoneTexte 558"/>
                    <p:cNvSpPr txBox="1"/>
                    <p:nvPr/>
                  </p:nvSpPr>
                  <p:spPr>
                    <a:xfrm>
                      <a:off x="2184201" y="5658675"/>
                      <a:ext cx="288003" cy="423183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</p:grpSp>
              <p:sp>
                <p:nvSpPr>
                  <p:cNvPr id="546" name="Ellipse 545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55988" y="4466931"/>
                    <a:ext cx="74896" cy="74891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7" name="Ellipse 546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58013" y="4679460"/>
                    <a:ext cx="78943" cy="70844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8" name="Ellipse 547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2061" y="4898063"/>
                    <a:ext cx="74895" cy="66796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9" name="Ellipse 548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55988" y="5096425"/>
                    <a:ext cx="78945" cy="68819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0" name="Ellipse 549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2061" y="5288715"/>
                    <a:ext cx="74895" cy="68819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1" name="Ellipse 55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55988" y="5507317"/>
                    <a:ext cx="74896" cy="70843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2" name="Ellipse 55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51940" y="5701631"/>
                    <a:ext cx="76920" cy="70843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540" name="ZoneTexte 539"/>
                <p:cNvSpPr txBox="1"/>
                <p:nvPr/>
              </p:nvSpPr>
              <p:spPr bwMode="auto">
                <a:xfrm>
                  <a:off x="5708639" y="1179270"/>
                  <a:ext cx="573050" cy="571573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B0</a:t>
                  </a:r>
                </a:p>
              </p:txBody>
            </p:sp>
            <p:sp>
              <p:nvSpPr>
                <p:cNvPr id="541" name="ZoneTexte 540"/>
                <p:cNvSpPr txBox="1"/>
                <p:nvPr/>
              </p:nvSpPr>
              <p:spPr bwMode="auto">
                <a:xfrm>
                  <a:off x="5707156" y="1506999"/>
                  <a:ext cx="573050" cy="571573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B1</a:t>
                  </a:r>
                </a:p>
              </p:txBody>
            </p:sp>
            <p:sp>
              <p:nvSpPr>
                <p:cNvPr id="542" name="ZoneTexte 541"/>
                <p:cNvSpPr txBox="1"/>
                <p:nvPr/>
              </p:nvSpPr>
              <p:spPr bwMode="auto">
                <a:xfrm>
                  <a:off x="5714023" y="1808047"/>
                  <a:ext cx="573050" cy="571573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B2</a:t>
                  </a:r>
                </a:p>
              </p:txBody>
            </p:sp>
            <p:sp>
              <p:nvSpPr>
                <p:cNvPr id="543" name="ZoneTexte 542"/>
                <p:cNvSpPr txBox="1"/>
                <p:nvPr/>
              </p:nvSpPr>
              <p:spPr bwMode="auto">
                <a:xfrm>
                  <a:off x="5707156" y="2152218"/>
                  <a:ext cx="573050" cy="571573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B3</a:t>
                  </a:r>
                </a:p>
              </p:txBody>
            </p:sp>
            <p:cxnSp>
              <p:nvCxnSpPr>
                <p:cNvPr id="544" name="Connecteur droit 543"/>
                <p:cNvCxnSpPr/>
                <p:nvPr/>
              </p:nvCxnSpPr>
              <p:spPr bwMode="auto">
                <a:xfrm rot="5400000">
                  <a:off x="6156776" y="578266"/>
                  <a:ext cx="215884" cy="201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10" name="ZoneTexte 609"/>
            <p:cNvSpPr txBox="1"/>
            <p:nvPr/>
          </p:nvSpPr>
          <p:spPr bwMode="auto">
            <a:xfrm rot="5400000">
              <a:off x="3200362" y="770909"/>
              <a:ext cx="1210312" cy="347026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dirty="0">
                  <a:solidFill>
                    <a:schemeClr val="tx1"/>
                  </a:solidFill>
                </a:rPr>
                <a:t>74LS47</a:t>
              </a:r>
            </a:p>
          </p:txBody>
        </p:sp>
        <p:grpSp>
          <p:nvGrpSpPr>
            <p:cNvPr id="39" name="Groupe 820"/>
            <p:cNvGrpSpPr>
              <a:grpSpLocks/>
            </p:cNvGrpSpPr>
            <p:nvPr/>
          </p:nvGrpSpPr>
          <p:grpSpPr bwMode="auto">
            <a:xfrm>
              <a:off x="1988115" y="-1538908"/>
              <a:ext cx="2544420" cy="4137504"/>
              <a:chOff x="1988115" y="-1538908"/>
              <a:chExt cx="2544420" cy="4137504"/>
            </a:xfrm>
          </p:grpSpPr>
          <p:sp>
            <p:nvSpPr>
              <p:cNvPr id="611" name="ZoneTexte 610"/>
              <p:cNvSpPr txBox="1"/>
              <p:nvPr/>
            </p:nvSpPr>
            <p:spPr bwMode="auto">
              <a:xfrm rot="5400000">
                <a:off x="3893455" y="563134"/>
                <a:ext cx="85433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grpSp>
            <p:nvGrpSpPr>
              <p:cNvPr id="40" name="Groupe 819"/>
              <p:cNvGrpSpPr>
                <a:grpSpLocks/>
              </p:cNvGrpSpPr>
              <p:nvPr/>
            </p:nvGrpSpPr>
            <p:grpSpPr bwMode="auto">
              <a:xfrm>
                <a:off x="1988115" y="-1538908"/>
                <a:ext cx="2544420" cy="4137504"/>
                <a:chOff x="3174307" y="-1538908"/>
                <a:chExt cx="2544420" cy="4137504"/>
              </a:xfrm>
            </p:grpSpPr>
            <p:grpSp>
              <p:nvGrpSpPr>
                <p:cNvPr id="41" name="Groupe 818"/>
                <p:cNvGrpSpPr>
                  <a:grpSpLocks/>
                </p:cNvGrpSpPr>
                <p:nvPr/>
              </p:nvGrpSpPr>
              <p:grpSpPr bwMode="auto">
                <a:xfrm>
                  <a:off x="3358223" y="-1538908"/>
                  <a:ext cx="2360504" cy="1625953"/>
                  <a:chOff x="3358223" y="-1538908"/>
                  <a:chExt cx="2360504" cy="1625953"/>
                </a:xfrm>
              </p:grpSpPr>
              <p:grpSp>
                <p:nvGrpSpPr>
                  <p:cNvPr id="42" name="Groupe 817"/>
                  <p:cNvGrpSpPr>
                    <a:grpSpLocks/>
                  </p:cNvGrpSpPr>
                  <p:nvPr/>
                </p:nvGrpSpPr>
                <p:grpSpPr bwMode="auto">
                  <a:xfrm>
                    <a:off x="3642706" y="-550429"/>
                    <a:ext cx="1261000" cy="637474"/>
                    <a:chOff x="1932800" y="-514804"/>
                    <a:chExt cx="1458253" cy="637474"/>
                  </a:xfrm>
                </p:grpSpPr>
                <p:cxnSp>
                  <p:nvCxnSpPr>
                    <p:cNvPr id="596" name="Connecteur droit 595"/>
                    <p:cNvCxnSpPr/>
                    <p:nvPr/>
                  </p:nvCxnSpPr>
                  <p:spPr bwMode="auto">
                    <a:xfrm rot="16200000">
                      <a:off x="1893260" y="-194206"/>
                      <a:ext cx="627384" cy="2334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97" name="Rectangle 596"/>
                    <p:cNvSpPr/>
                    <p:nvPr/>
                  </p:nvSpPr>
                  <p:spPr bwMode="auto">
                    <a:xfrm>
                      <a:off x="2154455" y="-349381"/>
                      <a:ext cx="123661" cy="322770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598" name="Connecteur droit 597"/>
                    <p:cNvCxnSpPr/>
                    <p:nvPr/>
                  </p:nvCxnSpPr>
                  <p:spPr bwMode="auto">
                    <a:xfrm rot="16200000">
                      <a:off x="2125414" y="-197074"/>
                      <a:ext cx="627384" cy="0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99" name="Rectangle 598"/>
                    <p:cNvSpPr/>
                    <p:nvPr/>
                  </p:nvSpPr>
                  <p:spPr bwMode="auto">
                    <a:xfrm>
                      <a:off x="2397108" y="-349381"/>
                      <a:ext cx="104995" cy="322770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0" name="Connecteur droit 599"/>
                    <p:cNvCxnSpPr/>
                    <p:nvPr/>
                  </p:nvCxnSpPr>
                  <p:spPr bwMode="auto">
                    <a:xfrm rot="16200000">
                      <a:off x="2330579" y="-203284"/>
                      <a:ext cx="625366" cy="2332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1" name="Rectangle 600"/>
                    <p:cNvSpPr/>
                    <p:nvPr/>
                  </p:nvSpPr>
                  <p:spPr bwMode="auto">
                    <a:xfrm>
                      <a:off x="2600098" y="-351399"/>
                      <a:ext cx="123659" cy="322770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2" name="Connecteur droit 601"/>
                    <p:cNvCxnSpPr/>
                    <p:nvPr/>
                  </p:nvCxnSpPr>
                  <p:spPr bwMode="auto">
                    <a:xfrm rot="16200000">
                      <a:off x="2542901" y="-203285"/>
                      <a:ext cx="625366" cy="2334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3" name="Rectangle 602"/>
                    <p:cNvSpPr/>
                    <p:nvPr/>
                  </p:nvSpPr>
                  <p:spPr bwMode="auto">
                    <a:xfrm>
                      <a:off x="2784420" y="-351399"/>
                      <a:ext cx="125993" cy="322770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4" name="Connecteur droit 603"/>
                    <p:cNvCxnSpPr/>
                    <p:nvPr/>
                  </p:nvCxnSpPr>
                  <p:spPr bwMode="auto">
                    <a:xfrm rot="16200000">
                      <a:off x="2796212" y="-194206"/>
                      <a:ext cx="627384" cy="2332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5" name="Rectangle 604"/>
                    <p:cNvSpPr/>
                    <p:nvPr/>
                  </p:nvSpPr>
                  <p:spPr bwMode="auto">
                    <a:xfrm>
                      <a:off x="3045740" y="-349381"/>
                      <a:ext cx="121327" cy="322770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6" name="Connecteur droit 605"/>
                    <p:cNvCxnSpPr/>
                    <p:nvPr/>
                  </p:nvCxnSpPr>
                  <p:spPr bwMode="auto">
                    <a:xfrm rot="16200000">
                      <a:off x="3014368" y="-191022"/>
                      <a:ext cx="627383" cy="0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7" name="Rectangle 606"/>
                    <p:cNvSpPr/>
                    <p:nvPr/>
                  </p:nvSpPr>
                  <p:spPr bwMode="auto">
                    <a:xfrm>
                      <a:off x="3267395" y="-349382"/>
                      <a:ext cx="123659" cy="322770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8" name="Connecteur droit 607"/>
                    <p:cNvCxnSpPr/>
                    <p:nvPr/>
                  </p:nvCxnSpPr>
                  <p:spPr bwMode="auto">
                    <a:xfrm rot="16200000">
                      <a:off x="1679614" y="-203285"/>
                      <a:ext cx="625366" cy="2334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9" name="Rectangle 608"/>
                    <p:cNvSpPr/>
                    <p:nvPr/>
                  </p:nvSpPr>
                  <p:spPr bwMode="auto">
                    <a:xfrm>
                      <a:off x="1932800" y="-351399"/>
                      <a:ext cx="123659" cy="322770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43" name="Groupe 611"/>
                  <p:cNvGrpSpPr>
                    <a:grpSpLocks/>
                  </p:cNvGrpSpPr>
                  <p:nvPr/>
                </p:nvGrpSpPr>
                <p:grpSpPr bwMode="auto">
                  <a:xfrm rot="16200000" flipV="1">
                    <a:off x="3978709" y="-2159394"/>
                    <a:ext cx="1119531" cy="2360504"/>
                    <a:chOff x="3398147" y="2968408"/>
                    <a:chExt cx="1119904" cy="2360163"/>
                  </a:xfrm>
                </p:grpSpPr>
                <p:sp>
                  <p:nvSpPr>
                    <p:cNvPr id="640" name="Rectangle 639"/>
                    <p:cNvSpPr/>
                    <p:nvPr/>
                  </p:nvSpPr>
                  <p:spPr bwMode="auto">
                    <a:xfrm flipH="1">
                      <a:off x="3529240" y="3498868"/>
                      <a:ext cx="988811" cy="1829702"/>
                    </a:xfrm>
                    <a:prstGeom prst="rect">
                      <a:avLst/>
                    </a:prstGeom>
                    <a:noFill/>
                    <a:ln w="317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41" name="ZoneTexte 640"/>
                    <p:cNvSpPr txBox="1"/>
                    <p:nvPr/>
                  </p:nvSpPr>
                  <p:spPr bwMode="auto">
                    <a:xfrm flipH="1">
                      <a:off x="3549093" y="3605309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642" name="ZoneTexte 641"/>
                    <p:cNvSpPr txBox="1"/>
                    <p:nvPr/>
                  </p:nvSpPr>
                  <p:spPr bwMode="auto">
                    <a:xfrm flipH="1">
                      <a:off x="3540088" y="3808635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643" name="ZoneTexte 642"/>
                    <p:cNvSpPr txBox="1"/>
                    <p:nvPr/>
                  </p:nvSpPr>
                  <p:spPr bwMode="auto">
                    <a:xfrm flipH="1">
                      <a:off x="3551931" y="4003842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644" name="ZoneTexte 643"/>
                    <p:cNvSpPr txBox="1"/>
                    <p:nvPr/>
                  </p:nvSpPr>
                  <p:spPr bwMode="auto">
                    <a:xfrm flipH="1">
                      <a:off x="3551931" y="4215709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645" name="ZoneTexte 644"/>
                    <p:cNvSpPr txBox="1"/>
                    <p:nvPr/>
                  </p:nvSpPr>
                  <p:spPr bwMode="auto">
                    <a:xfrm flipH="1">
                      <a:off x="3540088" y="4410916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646" name="ZoneTexte 645"/>
                    <p:cNvSpPr txBox="1"/>
                    <p:nvPr/>
                  </p:nvSpPr>
                  <p:spPr bwMode="auto">
                    <a:xfrm flipH="1">
                      <a:off x="3529977" y="4614241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647" name="ZoneTexte 646"/>
                    <p:cNvSpPr txBox="1"/>
                    <p:nvPr/>
                  </p:nvSpPr>
                  <p:spPr bwMode="auto">
                    <a:xfrm flipH="1">
                      <a:off x="3551931" y="4809448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  <p:grpSp>
                  <p:nvGrpSpPr>
                    <p:cNvPr id="44" name="Groupe 6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816440" y="3811115"/>
                      <a:ext cx="557904" cy="1112414"/>
                      <a:chOff x="7783717" y="4500570"/>
                      <a:chExt cx="670193" cy="1336056"/>
                    </a:xfrm>
                    <a:solidFill>
                      <a:schemeClr val="accent1"/>
                    </a:solidFill>
                  </p:grpSpPr>
                  <p:sp>
                    <p:nvSpPr>
                      <p:cNvPr id="658" name="Rectangle 657"/>
                      <p:cNvSpPr/>
                      <p:nvPr/>
                    </p:nvSpPr>
                    <p:spPr bwMode="auto">
                      <a:xfrm>
                        <a:off x="7858148" y="5132879"/>
                        <a:ext cx="500066" cy="71438"/>
                      </a:xfrm>
                      <a:prstGeom prst="rect">
                        <a:avLst/>
                      </a:prstGeom>
                      <a:ln w="57150"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1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 sz="105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grpSp>
                    <p:nvGrpSpPr>
                      <p:cNvPr id="45" name="Groupe 64"/>
                      <p:cNvGrpSpPr/>
                      <p:nvPr/>
                    </p:nvGrpSpPr>
                    <p:grpSpPr>
                      <a:xfrm>
                        <a:off x="7783717" y="4500570"/>
                        <a:ext cx="667200" cy="603403"/>
                        <a:chOff x="7783717" y="4500570"/>
                        <a:chExt cx="667200" cy="603403"/>
                      </a:xfrm>
                      <a:grpFill/>
                    </p:grpSpPr>
                    <p:sp>
                      <p:nvSpPr>
                        <p:cNvPr id="665" name="Rectangle 664"/>
                        <p:cNvSpPr/>
                        <p:nvPr/>
                      </p:nvSpPr>
                      <p:spPr bwMode="auto">
                        <a:xfrm>
                          <a:off x="7858148" y="4500570"/>
                          <a:ext cx="500066" cy="71438"/>
                        </a:xfrm>
                        <a:prstGeom prst="rect">
                          <a:avLst/>
                        </a:prstGeom>
                        <a:ln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1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 sz="105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46" name="Groupe 71"/>
                        <p:cNvGrpSpPr/>
                        <p:nvPr/>
                      </p:nvGrpSpPr>
                      <p:grpSpPr>
                        <a:xfrm>
                          <a:off x="7783717" y="4600914"/>
                          <a:ext cx="667200" cy="503059"/>
                          <a:chOff x="7783717" y="4600914"/>
                          <a:chExt cx="667200" cy="503059"/>
                        </a:xfrm>
                        <a:grpFill/>
                      </p:grpSpPr>
                      <p:sp>
                        <p:nvSpPr>
                          <p:cNvPr id="667" name="Rectangle 666"/>
                          <p:cNvSpPr/>
                          <p:nvPr/>
                        </p:nvSpPr>
                        <p:spPr bwMode="auto">
                          <a:xfrm rot="5400000">
                            <a:off x="7569403" y="4818221"/>
                            <a:ext cx="500066" cy="71438"/>
                          </a:xfrm>
                          <a:prstGeom prst="rect">
                            <a:avLst/>
                          </a:prstGeom>
                          <a:ln w="57150">
                            <a:headEnd type="none" w="med" len="med"/>
                            <a:tailEnd type="none" w="med" len="med"/>
                          </a:ln>
                        </p:spPr>
                        <p:style>
                          <a:lnRef idx="0">
                            <a:schemeClr val="accent6"/>
                          </a:lnRef>
                          <a:fillRef idx="1003">
                            <a:schemeClr val="dk1"/>
                          </a:fillRef>
                          <a:effectRef idx="3">
                            <a:schemeClr val="accent6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algn="r">
                              <a:defRPr/>
                            </a:pPr>
                            <a:endParaRPr lang="fr-FR" sz="1050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668" name="Rectangle 667"/>
                          <p:cNvSpPr/>
                          <p:nvPr/>
                        </p:nvSpPr>
                        <p:spPr bwMode="auto">
                          <a:xfrm rot="5400000">
                            <a:off x="8165165" y="4815228"/>
                            <a:ext cx="500066" cy="71438"/>
                          </a:xfrm>
                          <a:prstGeom prst="rect">
                            <a:avLst/>
                          </a:prstGeom>
                          <a:ln w="57150">
                            <a:headEnd type="none" w="med" len="med"/>
                            <a:tailEnd type="none" w="med" len="med"/>
                          </a:ln>
                        </p:spPr>
                        <p:style>
                          <a:lnRef idx="0">
                            <a:schemeClr val="accent6"/>
                          </a:lnRef>
                          <a:fillRef idx="1003">
                            <a:schemeClr val="dk2"/>
                          </a:fillRef>
                          <a:effectRef idx="3">
                            <a:schemeClr val="accent6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algn="r">
                              <a:defRPr/>
                            </a:pPr>
                            <a:endParaRPr lang="fr-FR" sz="1050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47" name="Groupe 65"/>
                      <p:cNvGrpSpPr/>
                      <p:nvPr/>
                    </p:nvGrpSpPr>
                    <p:grpSpPr>
                      <a:xfrm rot="10800000">
                        <a:off x="7786710" y="5233223"/>
                        <a:ext cx="667200" cy="603403"/>
                        <a:chOff x="7783717" y="4500570"/>
                        <a:chExt cx="667200" cy="603403"/>
                      </a:xfrm>
                      <a:grpFill/>
                    </p:grpSpPr>
                    <p:sp>
                      <p:nvSpPr>
                        <p:cNvPr id="661" name="Rectangle 660"/>
                        <p:cNvSpPr/>
                        <p:nvPr/>
                      </p:nvSpPr>
                      <p:spPr bwMode="auto">
                        <a:xfrm>
                          <a:off x="7858148" y="4500570"/>
                          <a:ext cx="500066" cy="71438"/>
                        </a:xfrm>
                        <a:prstGeom prst="rect">
                          <a:avLst/>
                        </a:prstGeom>
                        <a:ln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1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 sz="105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48" name="Groupe 67"/>
                        <p:cNvGrpSpPr/>
                        <p:nvPr/>
                      </p:nvGrpSpPr>
                      <p:grpSpPr>
                        <a:xfrm>
                          <a:off x="7783717" y="4600914"/>
                          <a:ext cx="667200" cy="503059"/>
                          <a:chOff x="7783717" y="4600914"/>
                          <a:chExt cx="667200" cy="503059"/>
                        </a:xfrm>
                        <a:grpFill/>
                      </p:grpSpPr>
                      <p:sp>
                        <p:nvSpPr>
                          <p:cNvPr id="663" name="Rectangle 662"/>
                          <p:cNvSpPr/>
                          <p:nvPr/>
                        </p:nvSpPr>
                        <p:spPr bwMode="auto">
                          <a:xfrm rot="5400000">
                            <a:off x="7569403" y="4818221"/>
                            <a:ext cx="500066" cy="71438"/>
                          </a:xfrm>
                          <a:prstGeom prst="rect">
                            <a:avLst/>
                          </a:prstGeom>
                          <a:ln w="57150">
                            <a:headEnd type="none" w="med" len="med"/>
                            <a:tailEnd type="none" w="med" len="med"/>
                          </a:ln>
                        </p:spPr>
                        <p:style>
                          <a:lnRef idx="0">
                            <a:schemeClr val="accent6"/>
                          </a:lnRef>
                          <a:fillRef idx="1003">
                            <a:schemeClr val="dk1"/>
                          </a:fillRef>
                          <a:effectRef idx="3">
                            <a:schemeClr val="accent6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algn="r">
                              <a:defRPr/>
                            </a:pPr>
                            <a:endParaRPr lang="fr-FR" sz="1050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664" name="Rectangle 663"/>
                          <p:cNvSpPr/>
                          <p:nvPr/>
                        </p:nvSpPr>
                        <p:spPr bwMode="auto">
                          <a:xfrm rot="5400000">
                            <a:off x="8165165" y="4815228"/>
                            <a:ext cx="500066" cy="71438"/>
                          </a:xfrm>
                          <a:prstGeom prst="rect">
                            <a:avLst/>
                          </a:prstGeom>
                          <a:ln w="57150">
                            <a:headEnd type="none" w="med" len="med"/>
                            <a:tailEnd type="none" w="med" len="med"/>
                          </a:ln>
                        </p:spPr>
                        <p:style>
                          <a:lnRef idx="0">
                            <a:schemeClr val="accent6"/>
                          </a:lnRef>
                          <a:fillRef idx="1003">
                            <a:schemeClr val="dk2"/>
                          </a:fillRef>
                          <a:effectRef idx="3">
                            <a:schemeClr val="accent6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algn="r">
                              <a:defRPr/>
                            </a:pPr>
                            <a:endParaRPr lang="fr-FR" sz="1050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</p:grpSp>
                  </p:grpSp>
                </p:grpSp>
                <p:sp>
                  <p:nvSpPr>
                    <p:cNvPr id="649" name="ZoneTexte 648"/>
                    <p:cNvSpPr txBox="1"/>
                    <p:nvPr/>
                  </p:nvSpPr>
                  <p:spPr bwMode="auto">
                    <a:xfrm flipH="1">
                      <a:off x="3997245" y="3527321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650" name="ZoneTexte 649"/>
                    <p:cNvSpPr txBox="1"/>
                    <p:nvPr/>
                  </p:nvSpPr>
                  <p:spPr bwMode="auto">
                    <a:xfrm flipH="1">
                      <a:off x="4137744" y="3890653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651" name="ZoneTexte 650"/>
                    <p:cNvSpPr txBox="1"/>
                    <p:nvPr/>
                  </p:nvSpPr>
                  <p:spPr bwMode="auto">
                    <a:xfrm flipH="1">
                      <a:off x="4145034" y="4410988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652" name="ZoneTexte 651"/>
                    <p:cNvSpPr txBox="1"/>
                    <p:nvPr/>
                  </p:nvSpPr>
                  <p:spPr bwMode="auto">
                    <a:xfrm flipH="1">
                      <a:off x="4004452" y="4595448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653" name="ZoneTexte 652"/>
                    <p:cNvSpPr txBox="1"/>
                    <p:nvPr/>
                  </p:nvSpPr>
                  <p:spPr bwMode="auto">
                    <a:xfrm flipH="1">
                      <a:off x="3885728" y="4401990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654" name="ZoneTexte 653"/>
                    <p:cNvSpPr txBox="1"/>
                    <p:nvPr/>
                  </p:nvSpPr>
                  <p:spPr bwMode="auto">
                    <a:xfrm flipH="1">
                      <a:off x="3847410" y="3905235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655" name="ZoneTexte 654"/>
                    <p:cNvSpPr txBox="1"/>
                    <p:nvPr/>
                  </p:nvSpPr>
                  <p:spPr bwMode="auto">
                    <a:xfrm flipH="1">
                      <a:off x="3989312" y="4033069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  <p:sp>
                  <p:nvSpPr>
                    <p:cNvPr id="656" name="ZoneTexte 655"/>
                    <p:cNvSpPr txBox="1"/>
                    <p:nvPr/>
                  </p:nvSpPr>
                  <p:spPr bwMode="auto">
                    <a:xfrm>
                      <a:off x="3398147" y="2968408"/>
                      <a:ext cx="854339" cy="346977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+5V</a:t>
                      </a:r>
                    </a:p>
                  </p:txBody>
                </p:sp>
                <p:cxnSp>
                  <p:nvCxnSpPr>
                    <p:cNvPr id="657" name="Connecteur droit 656"/>
                    <p:cNvCxnSpPr/>
                    <p:nvPr/>
                  </p:nvCxnSpPr>
                  <p:spPr bwMode="auto">
                    <a:xfrm rot="5400000">
                      <a:off x="3842063" y="3387916"/>
                      <a:ext cx="213835" cy="0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9" name="Groupe 612"/>
                <p:cNvGrpSpPr>
                  <a:grpSpLocks/>
                </p:cNvGrpSpPr>
                <p:nvPr/>
              </p:nvGrpSpPr>
              <p:grpSpPr bwMode="auto">
                <a:xfrm rot="16200000" flipV="1">
                  <a:off x="3024328" y="237008"/>
                  <a:ext cx="2511567" cy="2211609"/>
                  <a:chOff x="4331854" y="489155"/>
                  <a:chExt cx="2511567" cy="2210129"/>
                </a:xfrm>
              </p:grpSpPr>
              <p:cxnSp>
                <p:nvCxnSpPr>
                  <p:cNvPr id="614" name="Connecteur droit 613"/>
                  <p:cNvCxnSpPr/>
                  <p:nvPr/>
                </p:nvCxnSpPr>
                <p:spPr bwMode="auto">
                  <a:xfrm>
                    <a:off x="5237627" y="1337999"/>
                    <a:ext cx="540639" cy="2016"/>
                  </a:xfrm>
                  <a:prstGeom prst="line">
                    <a:avLst/>
                  </a:prstGeom>
                  <a:ln>
                    <a:headEnd type="oval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5" name="Connecteur droit 614"/>
                  <p:cNvCxnSpPr/>
                  <p:nvPr/>
                </p:nvCxnSpPr>
                <p:spPr bwMode="auto">
                  <a:xfrm>
                    <a:off x="4922927" y="1692860"/>
                    <a:ext cx="829114" cy="2016"/>
                  </a:xfrm>
                  <a:prstGeom prst="line">
                    <a:avLst/>
                  </a:prstGeom>
                  <a:ln>
                    <a:headEnd type="oval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6" name="Connecteur droit 615"/>
                  <p:cNvCxnSpPr/>
                  <p:nvPr/>
                </p:nvCxnSpPr>
                <p:spPr bwMode="auto">
                  <a:xfrm>
                    <a:off x="4636468" y="2015460"/>
                    <a:ext cx="1151883" cy="2016"/>
                  </a:xfrm>
                  <a:prstGeom prst="line">
                    <a:avLst/>
                  </a:prstGeom>
                  <a:ln>
                    <a:headEnd type="oval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7" name="Connecteur droit 616"/>
                  <p:cNvCxnSpPr/>
                  <p:nvPr/>
                </p:nvCxnSpPr>
                <p:spPr bwMode="auto">
                  <a:xfrm>
                    <a:off x="4327819" y="2329995"/>
                    <a:ext cx="1440359" cy="2016"/>
                  </a:xfrm>
                  <a:prstGeom prst="line">
                    <a:avLst/>
                  </a:prstGeom>
                  <a:ln>
                    <a:headEnd type="oval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18" name="Rectangle 617"/>
                  <p:cNvSpPr/>
                  <p:nvPr/>
                </p:nvSpPr>
                <p:spPr bwMode="auto">
                  <a:xfrm flipH="1">
                    <a:off x="5760110" y="714977"/>
                    <a:ext cx="980413" cy="1830757"/>
                  </a:xfrm>
                  <a:prstGeom prst="rect">
                    <a:avLst/>
                  </a:prstGeom>
                  <a:noFill/>
                  <a:ln w="317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50" name="Groupe 193"/>
                  <p:cNvGrpSpPr>
                    <a:grpSpLocks/>
                  </p:cNvGrpSpPr>
                  <p:nvPr/>
                </p:nvGrpSpPr>
                <p:grpSpPr bwMode="auto">
                  <a:xfrm>
                    <a:off x="6516373" y="845793"/>
                    <a:ext cx="327048" cy="1526734"/>
                    <a:chOff x="6309489" y="4346697"/>
                    <a:chExt cx="328163" cy="1531653"/>
                  </a:xfrm>
                </p:grpSpPr>
                <p:grpSp>
                  <p:nvGrpSpPr>
                    <p:cNvPr id="52" name="Groupe 17"/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6309489" y="4346697"/>
                      <a:ext cx="255230" cy="1531653"/>
                      <a:chOff x="2143102" y="4160920"/>
                      <a:chExt cx="288038" cy="1861789"/>
                    </a:xfrm>
                  </p:grpSpPr>
                  <p:sp>
                    <p:nvSpPr>
                      <p:cNvPr id="633" name="ZoneTexte 632"/>
                      <p:cNvSpPr txBox="1"/>
                      <p:nvPr/>
                    </p:nvSpPr>
                    <p:spPr>
                      <a:xfrm>
                        <a:off x="2143141" y="4160920"/>
                        <a:ext cx="287999" cy="422901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050" b="0" dirty="0">
                            <a:solidFill>
                              <a:schemeClr val="tx1"/>
                            </a:solidFill>
                          </a:rPr>
                          <a:t>a</a:t>
                        </a:r>
                      </a:p>
                    </p:txBody>
                  </p:sp>
                  <p:sp>
                    <p:nvSpPr>
                      <p:cNvPr id="634" name="ZoneTexte 633"/>
                      <p:cNvSpPr txBox="1"/>
                      <p:nvPr/>
                    </p:nvSpPr>
                    <p:spPr>
                      <a:xfrm>
                        <a:off x="2143138" y="4408864"/>
                        <a:ext cx="287999" cy="422901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050" b="0" dirty="0">
                            <a:solidFill>
                              <a:schemeClr val="tx1"/>
                            </a:solidFill>
                          </a:rPr>
                          <a:t>b</a:t>
                        </a:r>
                      </a:p>
                    </p:txBody>
                  </p:sp>
                  <p:sp>
                    <p:nvSpPr>
                      <p:cNvPr id="635" name="ZoneTexte 634"/>
                      <p:cNvSpPr txBox="1"/>
                      <p:nvPr/>
                    </p:nvSpPr>
                    <p:spPr>
                      <a:xfrm>
                        <a:off x="2143105" y="4676421"/>
                        <a:ext cx="287998" cy="422901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050" b="0" dirty="0">
                            <a:solidFill>
                              <a:schemeClr val="tx1"/>
                            </a:solidFill>
                          </a:rPr>
                          <a:t>c</a:t>
                        </a:r>
                      </a:p>
                    </p:txBody>
                  </p:sp>
                  <p:sp>
                    <p:nvSpPr>
                      <p:cNvPr id="636" name="ZoneTexte 635"/>
                      <p:cNvSpPr txBox="1"/>
                      <p:nvPr/>
                    </p:nvSpPr>
                    <p:spPr>
                      <a:xfrm>
                        <a:off x="2143134" y="4905276"/>
                        <a:ext cx="287999" cy="422901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050" b="0" dirty="0">
                            <a:solidFill>
                              <a:schemeClr val="tx1"/>
                            </a:solidFill>
                          </a:rPr>
                          <a:t>d</a:t>
                        </a:r>
                      </a:p>
                    </p:txBody>
                  </p:sp>
                  <p:sp>
                    <p:nvSpPr>
                      <p:cNvPr id="637" name="ZoneTexte 636"/>
                      <p:cNvSpPr txBox="1"/>
                      <p:nvPr/>
                    </p:nvSpPr>
                    <p:spPr>
                      <a:xfrm>
                        <a:off x="2143102" y="5172832"/>
                        <a:ext cx="287998" cy="422901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050" b="0" dirty="0">
                            <a:solidFill>
                              <a:schemeClr val="tx1"/>
                            </a:solidFill>
                          </a:rPr>
                          <a:t>e</a:t>
                        </a:r>
                      </a:p>
                    </p:txBody>
                  </p:sp>
                  <p:sp>
                    <p:nvSpPr>
                      <p:cNvPr id="638" name="ZoneTexte 637"/>
                      <p:cNvSpPr txBox="1"/>
                      <p:nvPr/>
                    </p:nvSpPr>
                    <p:spPr>
                      <a:xfrm>
                        <a:off x="2143131" y="5391266"/>
                        <a:ext cx="287999" cy="422901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050" b="0" dirty="0">
                            <a:solidFill>
                              <a:schemeClr val="tx1"/>
                            </a:solidFill>
                          </a:rPr>
                          <a:t>f</a:t>
                        </a:r>
                      </a:p>
                    </p:txBody>
                  </p:sp>
                  <p:sp>
                    <p:nvSpPr>
                      <p:cNvPr id="639" name="ZoneTexte 638"/>
                      <p:cNvSpPr txBox="1"/>
                      <p:nvPr/>
                    </p:nvSpPr>
                    <p:spPr>
                      <a:xfrm>
                        <a:off x="2143129" y="5599808"/>
                        <a:ext cx="287998" cy="422901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050" b="0" dirty="0">
                            <a:solidFill>
                              <a:schemeClr val="tx1"/>
                            </a:solidFill>
                          </a:rPr>
                          <a:t>g</a:t>
                        </a:r>
                      </a:p>
                    </p:txBody>
                  </p:sp>
                </p:grpSp>
                <p:sp>
                  <p:nvSpPr>
                    <p:cNvPr id="626" name="Ellipse 625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48573" y="4484485"/>
                      <a:ext cx="76919" cy="70796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27" name="Ellipse 626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6669" y="4684736"/>
                      <a:ext cx="76919" cy="72819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28" name="Ellipse 627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2621" y="4915329"/>
                      <a:ext cx="76919" cy="68773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29" name="Ellipse 628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4644" y="5097377"/>
                      <a:ext cx="76919" cy="68773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30" name="Ellipse 629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2621" y="5257175"/>
                      <a:ext cx="76919" cy="68773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31" name="Ellipse 630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4644" y="5457426"/>
                      <a:ext cx="72871" cy="70797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32" name="Ellipse 631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6669" y="5651610"/>
                      <a:ext cx="76919" cy="72819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 b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620" name="ZoneTexte 619"/>
                  <p:cNvSpPr txBox="1"/>
                  <p:nvPr/>
                </p:nvSpPr>
                <p:spPr bwMode="auto">
                  <a:xfrm>
                    <a:off x="5617630" y="1161866"/>
                    <a:ext cx="525295" cy="572665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A0</a:t>
                    </a:r>
                  </a:p>
                </p:txBody>
              </p:sp>
              <p:sp>
                <p:nvSpPr>
                  <p:cNvPr id="621" name="ZoneTexte 620"/>
                  <p:cNvSpPr txBox="1"/>
                  <p:nvPr/>
                </p:nvSpPr>
                <p:spPr bwMode="auto">
                  <a:xfrm>
                    <a:off x="5643308" y="1497314"/>
                    <a:ext cx="512211" cy="336595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A1</a:t>
                    </a:r>
                  </a:p>
                </p:txBody>
              </p:sp>
              <p:sp>
                <p:nvSpPr>
                  <p:cNvPr id="622" name="ZoneTexte 621"/>
                  <p:cNvSpPr txBox="1"/>
                  <p:nvPr/>
                </p:nvSpPr>
                <p:spPr bwMode="auto">
                  <a:xfrm>
                    <a:off x="5623014" y="1790642"/>
                    <a:ext cx="525295" cy="572665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A2</a:t>
                    </a:r>
                  </a:p>
                </p:txBody>
              </p:sp>
              <p:sp>
                <p:nvSpPr>
                  <p:cNvPr id="623" name="ZoneTexte 622"/>
                  <p:cNvSpPr txBox="1"/>
                  <p:nvPr/>
                </p:nvSpPr>
                <p:spPr bwMode="auto">
                  <a:xfrm>
                    <a:off x="5616145" y="2126619"/>
                    <a:ext cx="525295" cy="572665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A3</a:t>
                    </a:r>
                  </a:p>
                </p:txBody>
              </p:sp>
              <p:cxnSp>
                <p:nvCxnSpPr>
                  <p:cNvPr id="624" name="Connecteur droit 623"/>
                  <p:cNvCxnSpPr/>
                  <p:nvPr/>
                </p:nvCxnSpPr>
                <p:spPr bwMode="auto">
                  <a:xfrm rot="5400000">
                    <a:off x="6171697" y="591985"/>
                    <a:ext cx="215740" cy="2017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312" name="Text Box 4"/>
          <p:cNvSpPr txBox="1">
            <a:spLocks noChangeArrowheads="1"/>
          </p:cNvSpPr>
          <p:nvPr/>
        </p:nvSpPr>
        <p:spPr bwMode="auto">
          <a:xfrm>
            <a:off x="3714744" y="71414"/>
            <a:ext cx="5286413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u="sng" dirty="0">
                <a:solidFill>
                  <a:srgbClr val="0000FF"/>
                </a:solidFill>
                <a:cs typeface="Arabic Transparent" pitchFamily="2" charset="-78"/>
              </a:rPr>
              <a:t>انجاز الدارة المندمجة للجامع الكامل (</a:t>
            </a:r>
            <a:r>
              <a:rPr lang="fr-FR" sz="2000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u="sng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r>
              <a:rPr lang="fr-FR" sz="2000" u="sng" dirty="0">
                <a:solidFill>
                  <a:schemeClr val="tx1"/>
                </a:solidFill>
              </a:rPr>
              <a:t>SN74LS83</a:t>
            </a:r>
            <a:r>
              <a:rPr lang="ar-DZ" sz="2000" u="sng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sz="2000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17" name="ZoneTexte 316"/>
          <p:cNvSpPr txBox="1"/>
          <p:nvPr/>
        </p:nvSpPr>
        <p:spPr>
          <a:xfrm>
            <a:off x="5429256" y="285728"/>
            <a:ext cx="3500462" cy="110799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6600" dirty="0">
                <a:solidFill>
                  <a:schemeClr val="tx1"/>
                </a:solidFill>
              </a:rPr>
              <a:t>6 + 3 = 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821"/>
          <p:cNvGrpSpPr>
            <a:grpSpLocks noChangeAspect="1"/>
          </p:cNvGrpSpPr>
          <p:nvPr/>
        </p:nvGrpSpPr>
        <p:grpSpPr bwMode="auto">
          <a:xfrm rot="-5400000">
            <a:off x="879475" y="250825"/>
            <a:ext cx="6011863" cy="6773863"/>
            <a:chOff x="1074455" y="-1538908"/>
            <a:chExt cx="7640663" cy="8607862"/>
          </a:xfrm>
        </p:grpSpPr>
        <p:grpSp>
          <p:nvGrpSpPr>
            <p:cNvPr id="3" name="Groupe 481"/>
            <p:cNvGrpSpPr>
              <a:grpSpLocks/>
            </p:cNvGrpSpPr>
            <p:nvPr/>
          </p:nvGrpSpPr>
          <p:grpSpPr bwMode="auto">
            <a:xfrm>
              <a:off x="5398179" y="1082679"/>
              <a:ext cx="3316939" cy="2504934"/>
              <a:chOff x="5398179" y="215881"/>
              <a:chExt cx="3316939" cy="2504934"/>
            </a:xfrm>
          </p:grpSpPr>
          <p:grpSp>
            <p:nvGrpSpPr>
              <p:cNvPr id="4" name="Groupe 236"/>
              <p:cNvGrpSpPr>
                <a:grpSpLocks/>
              </p:cNvGrpSpPr>
              <p:nvPr/>
            </p:nvGrpSpPr>
            <p:grpSpPr bwMode="auto">
              <a:xfrm>
                <a:off x="6841202" y="1157510"/>
                <a:ext cx="861002" cy="107436"/>
                <a:chOff x="6643323" y="4465708"/>
                <a:chExt cx="863942" cy="107782"/>
              </a:xfrm>
            </p:grpSpPr>
            <p:cxnSp>
              <p:nvCxnSpPr>
                <p:cNvPr id="239" name="Connecteur droit 238"/>
                <p:cNvCxnSpPr/>
                <p:nvPr/>
              </p:nvCxnSpPr>
              <p:spPr bwMode="auto">
                <a:xfrm>
                  <a:off x="6642884" y="4529820"/>
                  <a:ext cx="864458" cy="2024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40" name="Rectangle 239"/>
                <p:cNvSpPr/>
                <p:nvPr/>
              </p:nvSpPr>
              <p:spPr bwMode="auto">
                <a:xfrm rot="5400000">
                  <a:off x="7078168" y="4361791"/>
                  <a:ext cx="103213" cy="321894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5" name="Groupe 239"/>
              <p:cNvGrpSpPr>
                <a:grpSpLocks/>
              </p:cNvGrpSpPr>
              <p:nvPr/>
            </p:nvGrpSpPr>
            <p:grpSpPr bwMode="auto">
              <a:xfrm>
                <a:off x="6857615" y="1384320"/>
                <a:ext cx="861002" cy="107436"/>
                <a:chOff x="6644057" y="4466154"/>
                <a:chExt cx="863942" cy="107782"/>
              </a:xfrm>
            </p:grpSpPr>
            <p:cxnSp>
              <p:nvCxnSpPr>
                <p:cNvPr id="237" name="Connecteur droit 236"/>
                <p:cNvCxnSpPr/>
                <p:nvPr/>
              </p:nvCxnSpPr>
              <p:spPr bwMode="auto">
                <a:xfrm>
                  <a:off x="6643345" y="4525344"/>
                  <a:ext cx="864458" cy="2024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8" name="Rectangle 237"/>
                <p:cNvSpPr/>
                <p:nvPr/>
              </p:nvSpPr>
              <p:spPr bwMode="auto">
                <a:xfrm rot="5400000">
                  <a:off x="7060410" y="4357313"/>
                  <a:ext cx="107261" cy="325944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6" name="Groupe 242"/>
              <p:cNvGrpSpPr>
                <a:grpSpLocks/>
              </p:cNvGrpSpPr>
              <p:nvPr/>
            </p:nvGrpSpPr>
            <p:grpSpPr bwMode="auto">
              <a:xfrm>
                <a:off x="6848834" y="1586550"/>
                <a:ext cx="861517" cy="106918"/>
                <a:chOff x="6643115" y="4475318"/>
                <a:chExt cx="864459" cy="107262"/>
              </a:xfrm>
            </p:grpSpPr>
            <p:cxnSp>
              <p:nvCxnSpPr>
                <p:cNvPr id="235" name="Connecteur droit 234"/>
                <p:cNvCxnSpPr/>
                <p:nvPr/>
              </p:nvCxnSpPr>
              <p:spPr bwMode="auto">
                <a:xfrm>
                  <a:off x="6643115" y="4521865"/>
                  <a:ext cx="864459" cy="0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6" name="Rectangle 235"/>
                <p:cNvSpPr/>
                <p:nvPr/>
              </p:nvSpPr>
              <p:spPr bwMode="auto">
                <a:xfrm rot="5400000">
                  <a:off x="7063217" y="4366990"/>
                  <a:ext cx="107261" cy="323919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7" name="Groupe 245"/>
              <p:cNvGrpSpPr>
                <a:grpSpLocks/>
              </p:cNvGrpSpPr>
              <p:nvPr/>
            </p:nvGrpSpPr>
            <p:grpSpPr bwMode="auto">
              <a:xfrm>
                <a:off x="6848833" y="1774161"/>
                <a:ext cx="861517" cy="108935"/>
                <a:chOff x="6643114" y="4465376"/>
                <a:chExt cx="864459" cy="109286"/>
              </a:xfrm>
            </p:grpSpPr>
            <p:cxnSp>
              <p:nvCxnSpPr>
                <p:cNvPr id="233" name="Connecteur droit 232"/>
                <p:cNvCxnSpPr/>
                <p:nvPr/>
              </p:nvCxnSpPr>
              <p:spPr bwMode="auto">
                <a:xfrm>
                  <a:off x="6643115" y="4513946"/>
                  <a:ext cx="864459" cy="0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4" name="Rectangle 233"/>
                <p:cNvSpPr/>
                <p:nvPr/>
              </p:nvSpPr>
              <p:spPr bwMode="auto">
                <a:xfrm rot="5400000">
                  <a:off x="7062204" y="4358058"/>
                  <a:ext cx="109286" cy="323919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8" name="Groupe 248"/>
              <p:cNvGrpSpPr>
                <a:grpSpLocks/>
              </p:cNvGrpSpPr>
              <p:nvPr/>
            </p:nvGrpSpPr>
            <p:grpSpPr bwMode="auto">
              <a:xfrm>
                <a:off x="6840764" y="1979928"/>
                <a:ext cx="861517" cy="106918"/>
                <a:chOff x="6642885" y="4478088"/>
                <a:chExt cx="864459" cy="107262"/>
              </a:xfrm>
            </p:grpSpPr>
            <p:cxnSp>
              <p:nvCxnSpPr>
                <p:cNvPr id="231" name="Connecteur droit 230"/>
                <p:cNvCxnSpPr/>
                <p:nvPr/>
              </p:nvCxnSpPr>
              <p:spPr bwMode="auto">
                <a:xfrm>
                  <a:off x="6642885" y="4534751"/>
                  <a:ext cx="864459" cy="2024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2" name="Rectangle 231"/>
                <p:cNvSpPr/>
                <p:nvPr/>
              </p:nvSpPr>
              <p:spPr bwMode="auto">
                <a:xfrm rot="5400000">
                  <a:off x="7076145" y="4370769"/>
                  <a:ext cx="107262" cy="321894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9" name="Groupe 251"/>
              <p:cNvGrpSpPr>
                <a:grpSpLocks/>
              </p:cNvGrpSpPr>
              <p:nvPr/>
            </p:nvGrpSpPr>
            <p:grpSpPr bwMode="auto">
              <a:xfrm>
                <a:off x="6858022" y="2161519"/>
                <a:ext cx="860425" cy="107950"/>
                <a:chOff x="6644465" y="4472954"/>
                <a:chExt cx="863363" cy="108298"/>
              </a:xfrm>
            </p:grpSpPr>
            <p:cxnSp>
              <p:nvCxnSpPr>
                <p:cNvPr id="229" name="Connecteur droit 228"/>
                <p:cNvCxnSpPr/>
                <p:nvPr/>
              </p:nvCxnSpPr>
              <p:spPr bwMode="auto">
                <a:xfrm>
                  <a:off x="6643344" y="4531610"/>
                  <a:ext cx="864458" cy="2023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230" name="Rectangle 229"/>
                <p:cNvSpPr/>
                <p:nvPr/>
              </p:nvSpPr>
              <p:spPr bwMode="auto">
                <a:xfrm rot="5400000">
                  <a:off x="7054336" y="4369649"/>
                  <a:ext cx="119406" cy="325944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" name="Groupe 235"/>
              <p:cNvGrpSpPr>
                <a:grpSpLocks/>
              </p:cNvGrpSpPr>
              <p:nvPr/>
            </p:nvGrpSpPr>
            <p:grpSpPr bwMode="auto">
              <a:xfrm>
                <a:off x="6850155" y="965020"/>
                <a:ext cx="861002" cy="107436"/>
                <a:chOff x="6644439" y="4466302"/>
                <a:chExt cx="863942" cy="107782"/>
              </a:xfrm>
            </p:grpSpPr>
            <p:cxnSp>
              <p:nvCxnSpPr>
                <p:cNvPr id="145" name="Connecteur droit 144"/>
                <p:cNvCxnSpPr/>
                <p:nvPr/>
              </p:nvCxnSpPr>
              <p:spPr bwMode="auto">
                <a:xfrm>
                  <a:off x="6643115" y="4525190"/>
                  <a:ext cx="864458" cy="2024"/>
                </a:xfrm>
                <a:prstGeom prst="line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46" name="Rectangle 145"/>
                <p:cNvSpPr/>
                <p:nvPr/>
              </p:nvSpPr>
              <p:spPr bwMode="auto">
                <a:xfrm rot="5400000">
                  <a:off x="7063216" y="4358172"/>
                  <a:ext cx="107261" cy="323919"/>
                </a:xfrm>
                <a:prstGeom prst="rect">
                  <a:avLst/>
                </a:prstGeom>
                <a:ln w="15875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72" name="Rectangle 71"/>
              <p:cNvSpPr/>
              <p:nvPr/>
            </p:nvSpPr>
            <p:spPr bwMode="auto">
              <a:xfrm flipH="1">
                <a:off x="7708333" y="715072"/>
                <a:ext cx="988625" cy="1829700"/>
              </a:xfrm>
              <a:prstGeom prst="rect">
                <a:avLst/>
              </a:prstGeom>
              <a:noFill/>
              <a:ln w="317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e 17"/>
              <p:cNvGrpSpPr>
                <a:grpSpLocks/>
              </p:cNvGrpSpPr>
              <p:nvPr/>
            </p:nvGrpSpPr>
            <p:grpSpPr bwMode="auto">
              <a:xfrm flipH="1">
                <a:off x="7665552" y="840906"/>
                <a:ext cx="254328" cy="1551164"/>
                <a:chOff x="2143108" y="4214820"/>
                <a:chExt cx="288000" cy="1891579"/>
              </a:xfrm>
            </p:grpSpPr>
            <p:sp>
              <p:nvSpPr>
                <p:cNvPr id="138" name="ZoneTexte 137"/>
                <p:cNvSpPr txBox="1"/>
                <p:nvPr/>
              </p:nvSpPr>
              <p:spPr>
                <a:xfrm>
                  <a:off x="2143108" y="4214820"/>
                  <a:ext cx="288000" cy="423184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139" name="ZoneTexte 138"/>
                <p:cNvSpPr txBox="1"/>
                <p:nvPr/>
              </p:nvSpPr>
              <p:spPr>
                <a:xfrm>
                  <a:off x="2143108" y="4462766"/>
                  <a:ext cx="288000" cy="423184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140" name="ZoneTexte 139"/>
                <p:cNvSpPr txBox="1"/>
                <p:nvPr/>
              </p:nvSpPr>
              <p:spPr>
                <a:xfrm>
                  <a:off x="2143108" y="4700813"/>
                  <a:ext cx="288000" cy="423184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141" name="ZoneTexte 140"/>
                <p:cNvSpPr txBox="1"/>
                <p:nvPr/>
              </p:nvSpPr>
              <p:spPr>
                <a:xfrm>
                  <a:off x="2143108" y="4959177"/>
                  <a:ext cx="288000" cy="423184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142" name="ZoneTexte 141"/>
                <p:cNvSpPr txBox="1"/>
                <p:nvPr/>
              </p:nvSpPr>
              <p:spPr>
                <a:xfrm>
                  <a:off x="2143108" y="5197223"/>
                  <a:ext cx="288000" cy="423184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e</a:t>
                  </a:r>
                </a:p>
              </p:txBody>
            </p:sp>
            <p:sp>
              <p:nvSpPr>
                <p:cNvPr id="143" name="ZoneTexte 142"/>
                <p:cNvSpPr txBox="1"/>
                <p:nvPr/>
              </p:nvSpPr>
              <p:spPr>
                <a:xfrm>
                  <a:off x="2143108" y="5445168"/>
                  <a:ext cx="288000" cy="423184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f</a:t>
                  </a:r>
                </a:p>
              </p:txBody>
            </p:sp>
            <p:sp>
              <p:nvSpPr>
                <p:cNvPr id="144" name="ZoneTexte 143"/>
                <p:cNvSpPr txBox="1"/>
                <p:nvPr/>
              </p:nvSpPr>
              <p:spPr>
                <a:xfrm>
                  <a:off x="2143108" y="5683215"/>
                  <a:ext cx="288000" cy="423184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g</a:t>
                  </a:r>
                </a:p>
              </p:txBody>
            </p:sp>
          </p:grpSp>
          <p:grpSp>
            <p:nvGrpSpPr>
              <p:cNvPr id="12" name="Groupe 62"/>
              <p:cNvGrpSpPr>
                <a:grpSpLocks noChangeAspect="1"/>
              </p:cNvGrpSpPr>
              <p:nvPr/>
            </p:nvGrpSpPr>
            <p:grpSpPr bwMode="auto">
              <a:xfrm>
                <a:off x="8003107" y="1026651"/>
                <a:ext cx="557904" cy="1112422"/>
                <a:chOff x="7783717" y="4500570"/>
                <a:chExt cx="670193" cy="1336056"/>
              </a:xfrm>
              <a:solidFill>
                <a:schemeClr val="accent1"/>
              </a:solidFill>
            </p:grpSpPr>
            <p:sp>
              <p:nvSpPr>
                <p:cNvPr id="127" name="Rectangle 126"/>
                <p:cNvSpPr/>
                <p:nvPr/>
              </p:nvSpPr>
              <p:spPr bwMode="auto">
                <a:xfrm>
                  <a:off x="7858148" y="5132879"/>
                  <a:ext cx="500066" cy="71438"/>
                </a:xfrm>
                <a:prstGeom prst="rect">
                  <a:avLst/>
                </a:prstGeom>
                <a:solidFill>
                  <a:srgbClr val="FF0000"/>
                </a:solidFill>
                <a:ln w="57150">
                  <a:headEnd type="none" w="med" len="med"/>
                  <a:tailEnd type="none" w="med" len="med"/>
                </a:ln>
              </p:spPr>
              <p:style>
                <a:lnRef idx="0">
                  <a:schemeClr val="accent6"/>
                </a:lnRef>
                <a:fillRef idx="1003">
                  <a:schemeClr val="dk1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3" name="Groupe 64"/>
                <p:cNvGrpSpPr/>
                <p:nvPr/>
              </p:nvGrpSpPr>
              <p:grpSpPr>
                <a:xfrm>
                  <a:off x="7783717" y="4500570"/>
                  <a:ext cx="667200" cy="603403"/>
                  <a:chOff x="7783717" y="4500570"/>
                  <a:chExt cx="667200" cy="603403"/>
                </a:xfrm>
                <a:grpFill/>
              </p:grpSpPr>
              <p:sp>
                <p:nvSpPr>
                  <p:cNvPr id="134" name="Rectangle 133"/>
                  <p:cNvSpPr/>
                  <p:nvPr/>
                </p:nvSpPr>
                <p:spPr bwMode="auto">
                  <a:xfrm>
                    <a:off x="7858148" y="4500570"/>
                    <a:ext cx="500066" cy="71438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14" name="Groupe 71"/>
                  <p:cNvGrpSpPr/>
                  <p:nvPr/>
                </p:nvGrpSpPr>
                <p:grpSpPr>
                  <a:xfrm>
                    <a:off x="7783717" y="4600914"/>
                    <a:ext cx="667200" cy="503059"/>
                    <a:chOff x="7783717" y="4600914"/>
                    <a:chExt cx="667200" cy="503059"/>
                  </a:xfrm>
                  <a:grpFill/>
                </p:grpSpPr>
                <p:sp>
                  <p:nvSpPr>
                    <p:cNvPr id="136" name="Rectangle 135"/>
                    <p:cNvSpPr/>
                    <p:nvPr/>
                  </p:nvSpPr>
                  <p:spPr bwMode="auto">
                    <a:xfrm rot="5400000">
                      <a:off x="7569403" y="4818221"/>
                      <a:ext cx="500066" cy="7143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37" name="Rectangle 136"/>
                    <p:cNvSpPr/>
                    <p:nvPr/>
                  </p:nvSpPr>
                  <p:spPr bwMode="auto">
                    <a:xfrm rot="5400000">
                      <a:off x="8165165" y="4815228"/>
                      <a:ext cx="500066" cy="7143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2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  <p:grpSp>
              <p:nvGrpSpPr>
                <p:cNvPr id="15" name="Groupe 65"/>
                <p:cNvGrpSpPr/>
                <p:nvPr/>
              </p:nvGrpSpPr>
              <p:grpSpPr>
                <a:xfrm rot="10800000">
                  <a:off x="7786710" y="5233223"/>
                  <a:ext cx="667200" cy="603403"/>
                  <a:chOff x="7783717" y="4500570"/>
                  <a:chExt cx="667200" cy="603403"/>
                </a:xfrm>
                <a:grpFill/>
              </p:grpSpPr>
              <p:sp>
                <p:nvSpPr>
                  <p:cNvPr id="130" name="Rectangle 129"/>
                  <p:cNvSpPr/>
                  <p:nvPr/>
                </p:nvSpPr>
                <p:spPr bwMode="auto">
                  <a:xfrm>
                    <a:off x="7858148" y="4500570"/>
                    <a:ext cx="500066" cy="71438"/>
                  </a:xfrm>
                  <a:prstGeom prst="rect">
                    <a:avLst/>
                  </a:prstGeom>
                  <a:solidFill>
                    <a:srgbClr val="FF0000"/>
                  </a:solidFill>
                  <a:ln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16" name="Groupe 67"/>
                  <p:cNvGrpSpPr/>
                  <p:nvPr/>
                </p:nvGrpSpPr>
                <p:grpSpPr>
                  <a:xfrm>
                    <a:off x="7783717" y="4600914"/>
                    <a:ext cx="667200" cy="503059"/>
                    <a:chOff x="7783717" y="4600914"/>
                    <a:chExt cx="667200" cy="503059"/>
                  </a:xfrm>
                  <a:grpFill/>
                </p:grpSpPr>
                <p:sp>
                  <p:nvSpPr>
                    <p:cNvPr id="132" name="Rectangle 131"/>
                    <p:cNvSpPr/>
                    <p:nvPr/>
                  </p:nvSpPr>
                  <p:spPr bwMode="auto">
                    <a:xfrm rot="5400000">
                      <a:off x="7569403" y="4818221"/>
                      <a:ext cx="500066" cy="7143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33" name="Rectangle 132"/>
                    <p:cNvSpPr/>
                    <p:nvPr/>
                  </p:nvSpPr>
                  <p:spPr bwMode="auto">
                    <a:xfrm rot="5400000">
                      <a:off x="8165165" y="4815228"/>
                      <a:ext cx="500066" cy="71438"/>
                    </a:xfrm>
                    <a:prstGeom prst="rect">
                      <a:avLst/>
                    </a:prstGeom>
                    <a:ln w="57150"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2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</p:grpSp>
          </p:grpSp>
          <p:sp>
            <p:nvSpPr>
              <p:cNvPr id="75" name="ZoneTexte 74"/>
              <p:cNvSpPr txBox="1"/>
              <p:nvPr/>
            </p:nvSpPr>
            <p:spPr bwMode="auto">
              <a:xfrm flipH="1">
                <a:off x="8105479" y="778261"/>
                <a:ext cx="25432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a</a:t>
                </a:r>
              </a:p>
            </p:txBody>
          </p:sp>
          <p:sp>
            <p:nvSpPr>
              <p:cNvPr id="76" name="ZoneTexte 75"/>
              <p:cNvSpPr txBox="1"/>
              <p:nvPr/>
            </p:nvSpPr>
            <p:spPr bwMode="auto">
              <a:xfrm flipH="1">
                <a:off x="8273319" y="1141595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b</a:t>
                </a:r>
              </a:p>
            </p:txBody>
          </p:sp>
          <p:sp>
            <p:nvSpPr>
              <p:cNvPr id="77" name="ZoneTexte 76"/>
              <p:cNvSpPr txBox="1"/>
              <p:nvPr/>
            </p:nvSpPr>
            <p:spPr bwMode="auto">
              <a:xfrm flipH="1">
                <a:off x="8280608" y="1661931"/>
                <a:ext cx="254328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c</a:t>
                </a:r>
              </a:p>
            </p:txBody>
          </p:sp>
          <p:sp>
            <p:nvSpPr>
              <p:cNvPr id="78" name="ZoneTexte 77"/>
              <p:cNvSpPr txBox="1"/>
              <p:nvPr/>
            </p:nvSpPr>
            <p:spPr bwMode="auto">
              <a:xfrm flipH="1">
                <a:off x="8134637" y="1846391"/>
                <a:ext cx="25432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d</a:t>
                </a:r>
              </a:p>
            </p:txBody>
          </p:sp>
          <p:sp>
            <p:nvSpPr>
              <p:cNvPr id="79" name="ZoneTexte 78"/>
              <p:cNvSpPr txBox="1"/>
              <p:nvPr/>
            </p:nvSpPr>
            <p:spPr bwMode="auto">
              <a:xfrm flipH="1">
                <a:off x="7997832" y="1652933"/>
                <a:ext cx="25432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e</a:t>
                </a:r>
              </a:p>
            </p:txBody>
          </p:sp>
          <p:sp>
            <p:nvSpPr>
              <p:cNvPr id="80" name="ZoneTexte 79"/>
              <p:cNvSpPr txBox="1"/>
              <p:nvPr/>
            </p:nvSpPr>
            <p:spPr bwMode="auto">
              <a:xfrm flipH="1">
                <a:off x="7997832" y="1156178"/>
                <a:ext cx="25432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f</a:t>
                </a:r>
              </a:p>
            </p:txBody>
          </p:sp>
          <p:sp>
            <p:nvSpPr>
              <p:cNvPr id="81" name="ZoneTexte 80"/>
              <p:cNvSpPr txBox="1"/>
              <p:nvPr/>
            </p:nvSpPr>
            <p:spPr bwMode="auto">
              <a:xfrm flipH="1">
                <a:off x="8112767" y="1284013"/>
                <a:ext cx="25432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g</a:t>
                </a:r>
              </a:p>
            </p:txBody>
          </p:sp>
          <p:sp>
            <p:nvSpPr>
              <p:cNvPr id="98" name="ZoneTexte 97"/>
              <p:cNvSpPr txBox="1"/>
              <p:nvPr/>
            </p:nvSpPr>
            <p:spPr bwMode="auto">
              <a:xfrm>
                <a:off x="5822072" y="714343"/>
                <a:ext cx="1210313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dirty="0">
                    <a:solidFill>
                      <a:schemeClr val="tx1"/>
                    </a:solidFill>
                  </a:rPr>
                  <a:t>74LS47</a:t>
                </a:r>
              </a:p>
            </p:txBody>
          </p:sp>
          <p:sp>
            <p:nvSpPr>
              <p:cNvPr id="100" name="ZoneTexte 99"/>
              <p:cNvSpPr txBox="1"/>
              <p:nvPr/>
            </p:nvSpPr>
            <p:spPr bwMode="auto">
              <a:xfrm>
                <a:off x="5995082" y="215881"/>
                <a:ext cx="85433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sp>
            <p:nvSpPr>
              <p:cNvPr id="101" name="ZoneTexte 100"/>
              <p:cNvSpPr txBox="1"/>
              <p:nvPr/>
            </p:nvSpPr>
            <p:spPr bwMode="auto">
              <a:xfrm>
                <a:off x="7860779" y="223195"/>
                <a:ext cx="85433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cxnSp>
            <p:nvCxnSpPr>
              <p:cNvPr id="103" name="Connecteur droit 102"/>
              <p:cNvCxnSpPr/>
              <p:nvPr/>
            </p:nvCxnSpPr>
            <p:spPr bwMode="auto">
              <a:xfrm rot="5400000">
                <a:off x="8043272" y="598068"/>
                <a:ext cx="213835" cy="0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17" name="Groupe 347"/>
              <p:cNvGrpSpPr>
                <a:grpSpLocks/>
              </p:cNvGrpSpPr>
              <p:nvPr/>
            </p:nvGrpSpPr>
            <p:grpSpPr bwMode="auto">
              <a:xfrm>
                <a:off x="5398179" y="489134"/>
                <a:ext cx="1458725" cy="2231681"/>
                <a:chOff x="5398179" y="489134"/>
                <a:chExt cx="1458725" cy="2231681"/>
              </a:xfrm>
            </p:grpSpPr>
            <p:cxnSp>
              <p:nvCxnSpPr>
                <p:cNvPr id="174" name="Connecteur droit 173"/>
                <p:cNvCxnSpPr/>
                <p:nvPr/>
              </p:nvCxnSpPr>
              <p:spPr bwMode="auto">
                <a:xfrm>
                  <a:off x="5394144" y="1336405"/>
                  <a:ext cx="395450" cy="201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70" name="Connecteur droit 169"/>
                <p:cNvCxnSpPr/>
                <p:nvPr/>
              </p:nvCxnSpPr>
              <p:spPr bwMode="auto">
                <a:xfrm>
                  <a:off x="5394144" y="1693467"/>
                  <a:ext cx="395450" cy="2018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6" name="Connecteur droit 165"/>
                <p:cNvCxnSpPr/>
                <p:nvPr/>
              </p:nvCxnSpPr>
              <p:spPr bwMode="auto">
                <a:xfrm>
                  <a:off x="5394144" y="2014221"/>
                  <a:ext cx="395450" cy="201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62" name="Connecteur droit 161"/>
                <p:cNvCxnSpPr/>
                <p:nvPr/>
              </p:nvCxnSpPr>
              <p:spPr bwMode="auto">
                <a:xfrm>
                  <a:off x="5394144" y="2328921"/>
                  <a:ext cx="395450" cy="201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69" name="Rectangle 68"/>
                <p:cNvSpPr/>
                <p:nvPr/>
              </p:nvSpPr>
              <p:spPr bwMode="auto">
                <a:xfrm flipH="1">
                  <a:off x="5781523" y="713054"/>
                  <a:ext cx="980555" cy="1831717"/>
                </a:xfrm>
                <a:prstGeom prst="rect">
                  <a:avLst/>
                </a:prstGeom>
                <a:noFill/>
                <a:ln w="317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18" name="Groupe 193"/>
                <p:cNvGrpSpPr>
                  <a:grpSpLocks/>
                </p:cNvGrpSpPr>
                <p:nvPr/>
              </p:nvGrpSpPr>
              <p:grpSpPr bwMode="auto">
                <a:xfrm>
                  <a:off x="6467523" y="846181"/>
                  <a:ext cx="389381" cy="1551163"/>
                  <a:chOff x="6260494" y="4347080"/>
                  <a:chExt cx="390710" cy="1556158"/>
                </a:xfrm>
              </p:grpSpPr>
              <p:grpSp>
                <p:nvGrpSpPr>
                  <p:cNvPr id="19" name="Groupe 17"/>
                  <p:cNvGrpSpPr>
                    <a:grpSpLocks/>
                  </p:cNvGrpSpPr>
                  <p:nvPr/>
                </p:nvGrpSpPr>
                <p:grpSpPr bwMode="auto">
                  <a:xfrm flipH="1">
                    <a:off x="6260494" y="4347080"/>
                    <a:ext cx="304233" cy="1556158"/>
                    <a:chOff x="2143108" y="4161389"/>
                    <a:chExt cx="343342" cy="1891577"/>
                  </a:xfrm>
                </p:grpSpPr>
                <p:sp>
                  <p:nvSpPr>
                    <p:cNvPr id="155" name="ZoneTexte 154"/>
                    <p:cNvSpPr txBox="1"/>
                    <p:nvPr/>
                  </p:nvSpPr>
                  <p:spPr>
                    <a:xfrm>
                      <a:off x="2191052" y="4161389"/>
                      <a:ext cx="288003" cy="423184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156" name="ZoneTexte 155"/>
                    <p:cNvSpPr txBox="1"/>
                    <p:nvPr/>
                  </p:nvSpPr>
                  <p:spPr>
                    <a:xfrm>
                      <a:off x="2198448" y="4418481"/>
                      <a:ext cx="288002" cy="423184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157" name="ZoneTexte 156"/>
                    <p:cNvSpPr txBox="1"/>
                    <p:nvPr/>
                  </p:nvSpPr>
                  <p:spPr>
                    <a:xfrm>
                      <a:off x="2191052" y="4647379"/>
                      <a:ext cx="288003" cy="423184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158" name="ZoneTexte 157"/>
                    <p:cNvSpPr txBox="1"/>
                    <p:nvPr/>
                  </p:nvSpPr>
                  <p:spPr>
                    <a:xfrm>
                      <a:off x="2198448" y="4914891"/>
                      <a:ext cx="288002" cy="423184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159" name="ZoneTexte 158"/>
                    <p:cNvSpPr txBox="1"/>
                    <p:nvPr/>
                  </p:nvSpPr>
                  <p:spPr>
                    <a:xfrm>
                      <a:off x="2191052" y="5143790"/>
                      <a:ext cx="288003" cy="423184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160" name="ZoneTexte 159"/>
                    <p:cNvSpPr txBox="1"/>
                    <p:nvPr/>
                  </p:nvSpPr>
                  <p:spPr>
                    <a:xfrm>
                      <a:off x="2143108" y="5445166"/>
                      <a:ext cx="288000" cy="423184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161" name="ZoneTexte 160"/>
                    <p:cNvSpPr txBox="1"/>
                    <p:nvPr/>
                  </p:nvSpPr>
                  <p:spPr>
                    <a:xfrm>
                      <a:off x="2191052" y="5629782"/>
                      <a:ext cx="288003" cy="423184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</p:grpSp>
              <p:sp>
                <p:nvSpPr>
                  <p:cNvPr id="148" name="Ellipse 147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4153" y="4492811"/>
                    <a:ext cx="76930" cy="68809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49" name="Ellipse 148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2251" y="4685073"/>
                    <a:ext cx="78954" cy="70833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0" name="Ellipse 149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8202" y="4913762"/>
                    <a:ext cx="76930" cy="70834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1" name="Ellipse 15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0226" y="5095905"/>
                    <a:ext cx="78956" cy="70834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2" name="Ellipse 15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8203" y="5290191"/>
                    <a:ext cx="72882" cy="70834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3" name="Ellipse 152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70226" y="5506738"/>
                    <a:ext cx="74907" cy="70833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54" name="Ellipse 153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0104" y="5686856"/>
                    <a:ext cx="76930" cy="70834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89" name="ZoneTexte 88"/>
                <p:cNvSpPr txBox="1"/>
                <p:nvPr/>
              </p:nvSpPr>
              <p:spPr bwMode="auto">
                <a:xfrm>
                  <a:off x="5733228" y="1184487"/>
                  <a:ext cx="477541" cy="571573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A0</a:t>
                  </a:r>
                </a:p>
              </p:txBody>
            </p:sp>
            <p:sp>
              <p:nvSpPr>
                <p:cNvPr id="90" name="ZoneTexte 89"/>
                <p:cNvSpPr txBox="1"/>
                <p:nvPr/>
              </p:nvSpPr>
              <p:spPr bwMode="auto">
                <a:xfrm>
                  <a:off x="5731745" y="1512217"/>
                  <a:ext cx="496110" cy="336821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A1</a:t>
                  </a:r>
                </a:p>
              </p:txBody>
            </p:sp>
            <p:sp>
              <p:nvSpPr>
                <p:cNvPr id="91" name="ZoneTexte 90"/>
                <p:cNvSpPr txBox="1"/>
                <p:nvPr/>
              </p:nvSpPr>
              <p:spPr bwMode="auto">
                <a:xfrm>
                  <a:off x="5738612" y="1813264"/>
                  <a:ext cx="477541" cy="571573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A2</a:t>
                  </a:r>
                </a:p>
              </p:txBody>
            </p:sp>
            <p:sp>
              <p:nvSpPr>
                <p:cNvPr id="92" name="ZoneTexte 91"/>
                <p:cNvSpPr txBox="1"/>
                <p:nvPr/>
              </p:nvSpPr>
              <p:spPr bwMode="auto">
                <a:xfrm>
                  <a:off x="5731745" y="2149242"/>
                  <a:ext cx="477541" cy="571573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A3</a:t>
                  </a:r>
                </a:p>
              </p:txBody>
            </p:sp>
            <p:cxnSp>
              <p:nvCxnSpPr>
                <p:cNvPr id="104" name="Connecteur droit 103"/>
                <p:cNvCxnSpPr/>
                <p:nvPr/>
              </p:nvCxnSpPr>
              <p:spPr bwMode="auto">
                <a:xfrm rot="5400000">
                  <a:off x="6170937" y="596051"/>
                  <a:ext cx="215852" cy="201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45" name="Rectangle 244"/>
            <p:cNvSpPr/>
            <p:nvPr/>
          </p:nvSpPr>
          <p:spPr bwMode="auto">
            <a:xfrm flipH="1">
              <a:off x="4435782" y="1517317"/>
              <a:ext cx="968449" cy="2483308"/>
            </a:xfrm>
            <a:prstGeom prst="rect">
              <a:avLst/>
            </a:prstGeom>
            <a:noFill/>
            <a:ln w="317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sp>
          <p:nvSpPr>
            <p:cNvPr id="246" name="ZoneTexte 245"/>
            <p:cNvSpPr txBox="1"/>
            <p:nvPr/>
          </p:nvSpPr>
          <p:spPr bwMode="auto">
            <a:xfrm>
              <a:off x="4375078" y="1444595"/>
              <a:ext cx="525296" cy="83694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2100"/>
                </a:lnSpc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A0</a:t>
              </a:r>
            </a:p>
          </p:txBody>
        </p:sp>
        <p:sp>
          <p:nvSpPr>
            <p:cNvPr id="247" name="ZoneTexte 246"/>
            <p:cNvSpPr txBox="1"/>
            <p:nvPr/>
          </p:nvSpPr>
          <p:spPr bwMode="auto">
            <a:xfrm>
              <a:off x="4389985" y="1728883"/>
              <a:ext cx="525296" cy="83694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2100"/>
                </a:lnSpc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A1</a:t>
              </a:r>
            </a:p>
          </p:txBody>
        </p:sp>
        <p:sp>
          <p:nvSpPr>
            <p:cNvPr id="248" name="ZoneTexte 247"/>
            <p:cNvSpPr txBox="1"/>
            <p:nvPr/>
          </p:nvSpPr>
          <p:spPr bwMode="auto">
            <a:xfrm>
              <a:off x="4380461" y="2023438"/>
              <a:ext cx="471543" cy="47971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2100"/>
                </a:lnSpc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A2</a:t>
              </a:r>
            </a:p>
          </p:txBody>
        </p:sp>
        <p:sp>
          <p:nvSpPr>
            <p:cNvPr id="249" name="ZoneTexte 248"/>
            <p:cNvSpPr txBox="1"/>
            <p:nvPr/>
          </p:nvSpPr>
          <p:spPr bwMode="auto">
            <a:xfrm>
              <a:off x="4373595" y="2308247"/>
              <a:ext cx="478409" cy="47971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lnSpc>
                  <a:spcPts val="2100"/>
                </a:lnSpc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A3</a:t>
              </a:r>
            </a:p>
          </p:txBody>
        </p:sp>
        <p:cxnSp>
          <p:nvCxnSpPr>
            <p:cNvPr id="250" name="Connecteur droit 249"/>
            <p:cNvCxnSpPr/>
            <p:nvPr/>
          </p:nvCxnSpPr>
          <p:spPr bwMode="auto">
            <a:xfrm rot="5400000">
              <a:off x="4898838" y="1411408"/>
              <a:ext cx="215852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53" name="ZoneTexte 252"/>
            <p:cNvSpPr txBox="1"/>
            <p:nvPr/>
          </p:nvSpPr>
          <p:spPr bwMode="auto">
            <a:xfrm>
              <a:off x="4385585" y="2842352"/>
              <a:ext cx="525296" cy="57157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B0</a:t>
              </a:r>
            </a:p>
          </p:txBody>
        </p:sp>
        <p:sp>
          <p:nvSpPr>
            <p:cNvPr id="254" name="ZoneTexte 253"/>
            <p:cNvSpPr txBox="1"/>
            <p:nvPr/>
          </p:nvSpPr>
          <p:spPr bwMode="auto">
            <a:xfrm>
              <a:off x="4384102" y="3154965"/>
              <a:ext cx="525296" cy="57157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B1</a:t>
              </a:r>
            </a:p>
          </p:txBody>
        </p:sp>
        <p:sp>
          <p:nvSpPr>
            <p:cNvPr id="255" name="ZoneTexte 254"/>
            <p:cNvSpPr txBox="1"/>
            <p:nvPr/>
          </p:nvSpPr>
          <p:spPr bwMode="auto">
            <a:xfrm>
              <a:off x="4390970" y="3452449"/>
              <a:ext cx="555797" cy="336821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B2</a:t>
              </a:r>
            </a:p>
          </p:txBody>
        </p:sp>
        <p:sp>
          <p:nvSpPr>
            <p:cNvPr id="256" name="ZoneTexte 255"/>
            <p:cNvSpPr txBox="1"/>
            <p:nvPr/>
          </p:nvSpPr>
          <p:spPr bwMode="auto">
            <a:xfrm>
              <a:off x="4394098" y="3726866"/>
              <a:ext cx="525296" cy="57157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B3</a:t>
              </a:r>
            </a:p>
          </p:txBody>
        </p:sp>
        <p:sp>
          <p:nvSpPr>
            <p:cNvPr id="257" name="ZoneTexte 256"/>
            <p:cNvSpPr txBox="1"/>
            <p:nvPr/>
          </p:nvSpPr>
          <p:spPr bwMode="auto">
            <a:xfrm>
              <a:off x="5023806" y="2072638"/>
              <a:ext cx="525296" cy="57157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S0</a:t>
              </a:r>
            </a:p>
          </p:txBody>
        </p:sp>
        <p:sp>
          <p:nvSpPr>
            <p:cNvPr id="258" name="ZoneTexte 257"/>
            <p:cNvSpPr txBox="1"/>
            <p:nvPr/>
          </p:nvSpPr>
          <p:spPr bwMode="auto">
            <a:xfrm>
              <a:off x="5022322" y="2420356"/>
              <a:ext cx="525296" cy="57157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S1</a:t>
              </a:r>
            </a:p>
          </p:txBody>
        </p:sp>
        <p:sp>
          <p:nvSpPr>
            <p:cNvPr id="259" name="ZoneTexte 258"/>
            <p:cNvSpPr txBox="1"/>
            <p:nvPr/>
          </p:nvSpPr>
          <p:spPr bwMode="auto">
            <a:xfrm>
              <a:off x="5019194" y="2731399"/>
              <a:ext cx="525296" cy="57157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S2</a:t>
              </a:r>
            </a:p>
          </p:txBody>
        </p:sp>
        <p:sp>
          <p:nvSpPr>
            <p:cNvPr id="260" name="ZoneTexte 259"/>
            <p:cNvSpPr txBox="1"/>
            <p:nvPr/>
          </p:nvSpPr>
          <p:spPr bwMode="auto">
            <a:xfrm>
              <a:off x="5012328" y="3047385"/>
              <a:ext cx="525296" cy="571573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S3</a:t>
              </a:r>
            </a:p>
          </p:txBody>
        </p:sp>
        <p:sp>
          <p:nvSpPr>
            <p:cNvPr id="263" name="ZoneTexte 262"/>
            <p:cNvSpPr txBox="1"/>
            <p:nvPr/>
          </p:nvSpPr>
          <p:spPr bwMode="auto">
            <a:xfrm>
              <a:off x="4803494" y="1515464"/>
              <a:ext cx="476731" cy="336821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C0</a:t>
              </a:r>
            </a:p>
          </p:txBody>
        </p:sp>
        <p:sp>
          <p:nvSpPr>
            <p:cNvPr id="266" name="ZoneTexte 265"/>
            <p:cNvSpPr txBox="1"/>
            <p:nvPr/>
          </p:nvSpPr>
          <p:spPr bwMode="auto">
            <a:xfrm>
              <a:off x="4815687" y="3710649"/>
              <a:ext cx="559302" cy="336821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b="0" dirty="0">
                  <a:solidFill>
                    <a:schemeClr val="tx1"/>
                  </a:solidFill>
                </a:rPr>
                <a:t>C3</a:t>
              </a:r>
            </a:p>
          </p:txBody>
        </p:sp>
        <p:cxnSp>
          <p:nvCxnSpPr>
            <p:cNvPr id="279" name="Connecteur droit 278"/>
            <p:cNvCxnSpPr/>
            <p:nvPr/>
          </p:nvCxnSpPr>
          <p:spPr bwMode="auto">
            <a:xfrm>
              <a:off x="1780616" y="2003488"/>
              <a:ext cx="2663236" cy="2018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5" name="Connecteur droit 284"/>
            <p:cNvCxnSpPr/>
            <p:nvPr/>
          </p:nvCxnSpPr>
          <p:spPr bwMode="auto">
            <a:xfrm>
              <a:off x="1802810" y="2306084"/>
              <a:ext cx="2643060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91" name="Connecteur droit 290"/>
            <p:cNvCxnSpPr/>
            <p:nvPr/>
          </p:nvCxnSpPr>
          <p:spPr bwMode="auto">
            <a:xfrm>
              <a:off x="1780617" y="2590527"/>
              <a:ext cx="2663236" cy="2017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4" name="Connecteur droit 273"/>
            <p:cNvCxnSpPr/>
            <p:nvPr/>
          </p:nvCxnSpPr>
          <p:spPr bwMode="auto">
            <a:xfrm>
              <a:off x="1792721" y="1700891"/>
              <a:ext cx="2653149" cy="2018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 bwMode="auto">
            <a:xfrm rot="16200000">
              <a:off x="4063541" y="2428109"/>
              <a:ext cx="106918" cy="3228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 rot="16200000">
              <a:off x="4064551" y="2142659"/>
              <a:ext cx="108935" cy="3228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 rot="16200000">
              <a:off x="4065560" y="1837037"/>
              <a:ext cx="106917" cy="3228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 rot="16200000">
              <a:off x="4065559" y="1540492"/>
              <a:ext cx="106918" cy="3228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323" name="Connecteur droit 322"/>
            <p:cNvCxnSpPr/>
            <p:nvPr/>
          </p:nvCxnSpPr>
          <p:spPr bwMode="auto">
            <a:xfrm>
              <a:off x="1780616" y="3286497"/>
              <a:ext cx="2663236" cy="2018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8" name="Connecteur droit 317"/>
            <p:cNvCxnSpPr/>
            <p:nvPr/>
          </p:nvCxnSpPr>
          <p:spPr bwMode="auto">
            <a:xfrm>
              <a:off x="1780617" y="3591112"/>
              <a:ext cx="2663236" cy="2017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13" name="Connecteur droit 312"/>
            <p:cNvCxnSpPr/>
            <p:nvPr/>
          </p:nvCxnSpPr>
          <p:spPr bwMode="auto">
            <a:xfrm>
              <a:off x="1780616" y="3877570"/>
              <a:ext cx="2663236" cy="0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8" name="Connecteur droit 307"/>
            <p:cNvCxnSpPr/>
            <p:nvPr/>
          </p:nvCxnSpPr>
          <p:spPr bwMode="auto">
            <a:xfrm>
              <a:off x="1786670" y="2985919"/>
              <a:ext cx="2663236" cy="2017"/>
            </a:xfrm>
            <a:prstGeom prst="line">
              <a:avLst/>
            </a:prstGeom>
            <a:ln w="19050"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03" name="Rectangle 302"/>
            <p:cNvSpPr/>
            <p:nvPr/>
          </p:nvSpPr>
          <p:spPr bwMode="auto">
            <a:xfrm rot="16200000">
              <a:off x="4063541" y="3723222"/>
              <a:ext cx="106918" cy="3228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 rot="16200000">
              <a:off x="4064551" y="3437772"/>
              <a:ext cx="108935" cy="3228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 rot="16200000">
              <a:off x="4065559" y="3122063"/>
              <a:ext cx="106918" cy="3228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 rot="16200000">
              <a:off x="4065560" y="2825519"/>
              <a:ext cx="106917" cy="322816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algn="r">
                <a:defRPr/>
              </a:pPr>
              <a:endParaRPr lang="fr-FR" sz="1050">
                <a:solidFill>
                  <a:schemeClr val="tx1"/>
                </a:solidFill>
              </a:endParaRPr>
            </a:p>
          </p:txBody>
        </p:sp>
        <p:cxnSp>
          <p:nvCxnSpPr>
            <p:cNvPr id="327" name="Connecteur droit 326"/>
            <p:cNvCxnSpPr/>
            <p:nvPr/>
          </p:nvCxnSpPr>
          <p:spPr bwMode="auto">
            <a:xfrm rot="5400000">
              <a:off x="4926075" y="4107542"/>
              <a:ext cx="215853" cy="201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09" name="ZoneTexte 508"/>
            <p:cNvSpPr txBox="1"/>
            <p:nvPr/>
          </p:nvSpPr>
          <p:spPr bwMode="auto">
            <a:xfrm rot="5400000">
              <a:off x="4349910" y="2578907"/>
              <a:ext cx="1210284" cy="347027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dirty="0">
                  <a:solidFill>
                    <a:schemeClr val="tx1"/>
                  </a:solidFill>
                </a:rPr>
                <a:t>74LS83</a:t>
              </a:r>
            </a:p>
          </p:txBody>
        </p:sp>
        <p:grpSp>
          <p:nvGrpSpPr>
            <p:cNvPr id="20" name="Groupe 668"/>
            <p:cNvGrpSpPr>
              <a:grpSpLocks/>
            </p:cNvGrpSpPr>
            <p:nvPr/>
          </p:nvGrpSpPr>
          <p:grpSpPr bwMode="auto">
            <a:xfrm>
              <a:off x="1074455" y="1089025"/>
              <a:ext cx="854339" cy="2828166"/>
              <a:chOff x="214282" y="1100900"/>
              <a:chExt cx="854339" cy="2828166"/>
            </a:xfrm>
          </p:grpSpPr>
          <p:sp>
            <p:nvSpPr>
              <p:cNvPr id="99" name="ZoneTexte 98"/>
              <p:cNvSpPr txBox="1"/>
              <p:nvPr/>
            </p:nvSpPr>
            <p:spPr bwMode="auto">
              <a:xfrm>
                <a:off x="214282" y="1100900"/>
                <a:ext cx="85433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grpSp>
            <p:nvGrpSpPr>
              <p:cNvPr id="21" name="Groupe 277"/>
              <p:cNvGrpSpPr>
                <a:grpSpLocks/>
              </p:cNvGrpSpPr>
              <p:nvPr/>
            </p:nvGrpSpPr>
            <p:grpSpPr bwMode="auto">
              <a:xfrm>
                <a:off x="732806" y="1858966"/>
                <a:ext cx="278429" cy="198765"/>
                <a:chOff x="1357219" y="1886836"/>
                <a:chExt cx="296210" cy="211463"/>
              </a:xfrm>
            </p:grpSpPr>
            <p:sp>
              <p:nvSpPr>
                <p:cNvPr id="280" name="Ellipse 279"/>
                <p:cNvSpPr>
                  <a:spLocks noChangeAspect="1"/>
                </p:cNvSpPr>
                <p:nvPr/>
              </p:nvSpPr>
              <p:spPr bwMode="auto">
                <a:xfrm>
                  <a:off x="1565425" y="2003862"/>
                  <a:ext cx="88005" cy="94432"/>
                </a:xfrm>
                <a:prstGeom prst="ellipse">
                  <a:avLst/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1" name="Ellipse 280"/>
                <p:cNvSpPr>
                  <a:spLocks noChangeAspect="1"/>
                </p:cNvSpPr>
                <p:nvPr/>
              </p:nvSpPr>
              <p:spPr bwMode="auto">
                <a:xfrm>
                  <a:off x="1357220" y="2003862"/>
                  <a:ext cx="92297" cy="94432"/>
                </a:xfrm>
                <a:prstGeom prst="ellipse">
                  <a:avLst/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2" name="Rectangle avec flèche vers le haut 281"/>
                <p:cNvSpPr>
                  <a:spLocks/>
                </p:cNvSpPr>
                <p:nvPr/>
              </p:nvSpPr>
              <p:spPr bwMode="auto">
                <a:xfrm>
                  <a:off x="1363658" y="1890114"/>
                  <a:ext cx="270453" cy="90140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2" name="Groupe 283"/>
              <p:cNvGrpSpPr>
                <a:grpSpLocks/>
              </p:cNvGrpSpPr>
              <p:nvPr/>
            </p:nvGrpSpPr>
            <p:grpSpPr bwMode="auto">
              <a:xfrm>
                <a:off x="732806" y="2154768"/>
                <a:ext cx="278429" cy="205561"/>
                <a:chOff x="1357219" y="1878850"/>
                <a:chExt cx="296210" cy="218693"/>
              </a:xfrm>
            </p:grpSpPr>
            <p:sp>
              <p:nvSpPr>
                <p:cNvPr id="286" name="Ellipse 285"/>
                <p:cNvSpPr>
                  <a:spLocks noChangeAspect="1"/>
                </p:cNvSpPr>
                <p:nvPr/>
              </p:nvSpPr>
              <p:spPr bwMode="auto">
                <a:xfrm>
                  <a:off x="1565425" y="2003105"/>
                  <a:ext cx="88005" cy="94432"/>
                </a:xfrm>
                <a:prstGeom prst="ellipse">
                  <a:avLst/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7" name="Ellipse 286"/>
                <p:cNvSpPr>
                  <a:spLocks noChangeAspect="1"/>
                </p:cNvSpPr>
                <p:nvPr/>
              </p:nvSpPr>
              <p:spPr bwMode="auto">
                <a:xfrm>
                  <a:off x="1357220" y="2003105"/>
                  <a:ext cx="92297" cy="94432"/>
                </a:xfrm>
                <a:prstGeom prst="ellipse">
                  <a:avLst/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8" name="Rectangle avec flèche vers le haut 287"/>
                <p:cNvSpPr>
                  <a:spLocks/>
                </p:cNvSpPr>
                <p:nvPr/>
              </p:nvSpPr>
              <p:spPr bwMode="auto">
                <a:xfrm>
                  <a:off x="1363658" y="1878626"/>
                  <a:ext cx="270453" cy="92285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3" name="Groupe 289"/>
              <p:cNvGrpSpPr>
                <a:grpSpLocks/>
              </p:cNvGrpSpPr>
              <p:nvPr/>
            </p:nvGrpSpPr>
            <p:grpSpPr bwMode="auto">
              <a:xfrm>
                <a:off x="732873" y="2419377"/>
                <a:ext cx="279041" cy="225320"/>
                <a:chOff x="1357290" y="1857364"/>
                <a:chExt cx="296861" cy="239715"/>
              </a:xfrm>
            </p:grpSpPr>
            <p:sp>
              <p:nvSpPr>
                <p:cNvPr id="292" name="Ellipse 291"/>
                <p:cNvSpPr>
                  <a:spLocks noChangeAspect="1"/>
                </p:cNvSpPr>
                <p:nvPr/>
              </p:nvSpPr>
              <p:spPr bwMode="auto">
                <a:xfrm>
                  <a:off x="1565424" y="2002718"/>
                  <a:ext cx="88005" cy="94432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3" name="Ellipse 292"/>
                <p:cNvSpPr>
                  <a:spLocks noChangeAspect="1"/>
                </p:cNvSpPr>
                <p:nvPr/>
              </p:nvSpPr>
              <p:spPr bwMode="auto">
                <a:xfrm>
                  <a:off x="1357219" y="2002718"/>
                  <a:ext cx="92297" cy="94432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4" name="Rectangle avec flèche vers le haut 293"/>
                <p:cNvSpPr>
                  <a:spLocks/>
                </p:cNvSpPr>
                <p:nvPr/>
              </p:nvSpPr>
              <p:spPr bwMode="auto">
                <a:xfrm>
                  <a:off x="1363657" y="1863215"/>
                  <a:ext cx="270453" cy="85848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4" name="Groupe 274"/>
              <p:cNvGrpSpPr>
                <a:grpSpLocks/>
              </p:cNvGrpSpPr>
              <p:nvPr/>
            </p:nvGrpSpPr>
            <p:grpSpPr bwMode="auto">
              <a:xfrm>
                <a:off x="738647" y="1530684"/>
                <a:ext cx="279041" cy="225320"/>
                <a:chOff x="1357290" y="1857364"/>
                <a:chExt cx="296861" cy="239715"/>
              </a:xfrm>
            </p:grpSpPr>
            <p:sp>
              <p:nvSpPr>
                <p:cNvPr id="188" name="Ellipse 187"/>
                <p:cNvSpPr>
                  <a:spLocks noChangeAspect="1"/>
                </p:cNvSpPr>
                <p:nvPr/>
              </p:nvSpPr>
              <p:spPr bwMode="auto">
                <a:xfrm>
                  <a:off x="1559280" y="2006010"/>
                  <a:ext cx="107323" cy="96578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9" name="Ellipse 188"/>
                <p:cNvSpPr>
                  <a:spLocks noChangeAspect="1"/>
                </p:cNvSpPr>
                <p:nvPr/>
              </p:nvSpPr>
              <p:spPr bwMode="auto">
                <a:xfrm>
                  <a:off x="1359662" y="2006010"/>
                  <a:ext cx="92297" cy="96578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90" name="Rectangle avec flèche vers le haut 189"/>
                <p:cNvSpPr>
                  <a:spLocks/>
                </p:cNvSpPr>
                <p:nvPr/>
              </p:nvSpPr>
              <p:spPr bwMode="auto">
                <a:xfrm>
                  <a:off x="1372539" y="1857921"/>
                  <a:ext cx="268306" cy="94432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5" name="Groupe 321"/>
              <p:cNvGrpSpPr>
                <a:grpSpLocks/>
              </p:cNvGrpSpPr>
              <p:nvPr/>
            </p:nvGrpSpPr>
            <p:grpSpPr bwMode="auto">
              <a:xfrm>
                <a:off x="732807" y="3143990"/>
                <a:ext cx="278429" cy="196736"/>
                <a:chOff x="1357220" y="1887547"/>
                <a:chExt cx="296210" cy="209306"/>
              </a:xfrm>
            </p:grpSpPr>
            <p:sp>
              <p:nvSpPr>
                <p:cNvPr id="324" name="Ellipse 323"/>
                <p:cNvSpPr>
                  <a:spLocks noChangeAspect="1"/>
                </p:cNvSpPr>
                <p:nvPr/>
              </p:nvSpPr>
              <p:spPr bwMode="auto">
                <a:xfrm>
                  <a:off x="1565424" y="2004577"/>
                  <a:ext cx="88005" cy="92287"/>
                </a:xfrm>
                <a:prstGeom prst="ellipse">
                  <a:avLst/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5" name="Ellipse 324"/>
                <p:cNvSpPr>
                  <a:spLocks noChangeAspect="1"/>
                </p:cNvSpPr>
                <p:nvPr/>
              </p:nvSpPr>
              <p:spPr bwMode="auto">
                <a:xfrm>
                  <a:off x="1357219" y="2004577"/>
                  <a:ext cx="92297" cy="92287"/>
                </a:xfrm>
                <a:prstGeom prst="ellipse">
                  <a:avLst/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6" name="Rectangle avec flèche vers le haut 325"/>
                <p:cNvSpPr>
                  <a:spLocks/>
                </p:cNvSpPr>
                <p:nvPr/>
              </p:nvSpPr>
              <p:spPr bwMode="auto">
                <a:xfrm>
                  <a:off x="1363657" y="1890828"/>
                  <a:ext cx="270453" cy="90141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6" name="Groupe 316"/>
              <p:cNvGrpSpPr>
                <a:grpSpLocks/>
              </p:cNvGrpSpPr>
              <p:nvPr/>
            </p:nvGrpSpPr>
            <p:grpSpPr bwMode="auto">
              <a:xfrm>
                <a:off x="732873" y="3418938"/>
                <a:ext cx="279041" cy="225320"/>
                <a:chOff x="1357290" y="1857364"/>
                <a:chExt cx="296861" cy="239715"/>
              </a:xfrm>
            </p:grpSpPr>
            <p:sp>
              <p:nvSpPr>
                <p:cNvPr id="319" name="Ellipse 318"/>
                <p:cNvSpPr>
                  <a:spLocks noChangeAspect="1"/>
                </p:cNvSpPr>
                <p:nvPr/>
              </p:nvSpPr>
              <p:spPr bwMode="auto">
                <a:xfrm>
                  <a:off x="1565425" y="2003809"/>
                  <a:ext cx="88005" cy="98725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0" name="Ellipse 319"/>
                <p:cNvSpPr>
                  <a:spLocks noChangeAspect="1"/>
                </p:cNvSpPr>
                <p:nvPr/>
              </p:nvSpPr>
              <p:spPr bwMode="auto">
                <a:xfrm>
                  <a:off x="1357220" y="2003809"/>
                  <a:ext cx="92297" cy="98725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1" name="Rectangle avec flèche vers le haut 320"/>
                <p:cNvSpPr>
                  <a:spLocks/>
                </p:cNvSpPr>
                <p:nvPr/>
              </p:nvSpPr>
              <p:spPr bwMode="auto">
                <a:xfrm>
                  <a:off x="1363658" y="1857868"/>
                  <a:ext cx="270453" cy="92287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7" name="Groupe 311"/>
              <p:cNvGrpSpPr>
                <a:grpSpLocks/>
              </p:cNvGrpSpPr>
              <p:nvPr/>
            </p:nvGrpSpPr>
            <p:grpSpPr bwMode="auto">
              <a:xfrm>
                <a:off x="732873" y="3703746"/>
                <a:ext cx="279041" cy="225320"/>
                <a:chOff x="1357290" y="1857364"/>
                <a:chExt cx="296861" cy="239715"/>
              </a:xfrm>
            </p:grpSpPr>
            <p:sp>
              <p:nvSpPr>
                <p:cNvPr id="314" name="Ellipse 313"/>
                <p:cNvSpPr>
                  <a:spLocks noChangeAspect="1"/>
                </p:cNvSpPr>
                <p:nvPr/>
              </p:nvSpPr>
              <p:spPr bwMode="auto">
                <a:xfrm>
                  <a:off x="1565425" y="2005564"/>
                  <a:ext cx="88005" cy="92287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5" name="Ellipse 314"/>
                <p:cNvSpPr>
                  <a:spLocks noChangeAspect="1"/>
                </p:cNvSpPr>
                <p:nvPr/>
              </p:nvSpPr>
              <p:spPr bwMode="auto">
                <a:xfrm>
                  <a:off x="1357220" y="2005564"/>
                  <a:ext cx="92297" cy="92287"/>
                </a:xfrm>
                <a:prstGeom prst="ellips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6" name="Rectangle avec flèche vers le haut 315"/>
                <p:cNvSpPr>
                  <a:spLocks/>
                </p:cNvSpPr>
                <p:nvPr/>
              </p:nvSpPr>
              <p:spPr bwMode="auto">
                <a:xfrm>
                  <a:off x="1363657" y="1857476"/>
                  <a:ext cx="270453" cy="94432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8" name="Groupe 306"/>
              <p:cNvGrpSpPr>
                <a:grpSpLocks/>
              </p:cNvGrpSpPr>
              <p:nvPr/>
            </p:nvGrpSpPr>
            <p:grpSpPr bwMode="auto">
              <a:xfrm>
                <a:off x="740875" y="2843411"/>
                <a:ext cx="292552" cy="196735"/>
                <a:chOff x="1359661" y="1887544"/>
                <a:chExt cx="311235" cy="209305"/>
              </a:xfrm>
            </p:grpSpPr>
            <p:sp>
              <p:nvSpPr>
                <p:cNvPr id="309" name="Ellipse 308"/>
                <p:cNvSpPr>
                  <a:spLocks noChangeAspect="1"/>
                </p:cNvSpPr>
                <p:nvPr/>
              </p:nvSpPr>
              <p:spPr bwMode="auto">
                <a:xfrm>
                  <a:off x="1559280" y="2004574"/>
                  <a:ext cx="107323" cy="92286"/>
                </a:xfrm>
                <a:prstGeom prst="ellipse">
                  <a:avLst/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0" name="Ellipse 309"/>
                <p:cNvSpPr>
                  <a:spLocks noChangeAspect="1"/>
                </p:cNvSpPr>
                <p:nvPr/>
              </p:nvSpPr>
              <p:spPr bwMode="auto">
                <a:xfrm>
                  <a:off x="1359662" y="2004574"/>
                  <a:ext cx="92297" cy="92286"/>
                </a:xfrm>
                <a:prstGeom prst="ellipse">
                  <a:avLst/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1" name="Rectangle avec flèche vers le haut 310"/>
                <p:cNvSpPr>
                  <a:spLocks/>
                </p:cNvSpPr>
                <p:nvPr/>
              </p:nvSpPr>
              <p:spPr bwMode="auto">
                <a:xfrm>
                  <a:off x="1372540" y="1890824"/>
                  <a:ext cx="268306" cy="90141"/>
                </a:xfrm>
                <a:prstGeom prst="upArrowCallout">
                  <a:avLst>
                    <a:gd name="adj1" fmla="val 9722"/>
                    <a:gd name="adj2" fmla="val 0"/>
                    <a:gd name="adj3" fmla="val 25000"/>
                    <a:gd name="adj4" fmla="val 0"/>
                  </a:avLst>
                </a:prstGeom>
                <a:ln>
                  <a:solidFill>
                    <a:srgbClr val="FF00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</p:grpSp>
          <p:cxnSp>
            <p:nvCxnSpPr>
              <p:cNvPr id="329" name="Connecteur droit 328"/>
              <p:cNvCxnSpPr/>
              <p:nvPr/>
            </p:nvCxnSpPr>
            <p:spPr bwMode="auto">
              <a:xfrm rot="10800000" flipV="1">
                <a:off x="458412" y="1716801"/>
                <a:ext cx="274394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0" name="Connecteur droit 329"/>
              <p:cNvCxnSpPr/>
              <p:nvPr/>
            </p:nvCxnSpPr>
            <p:spPr bwMode="auto">
              <a:xfrm rot="10800000" flipV="1">
                <a:off x="452359" y="2025450"/>
                <a:ext cx="274394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1" name="Connecteur droit 330"/>
              <p:cNvCxnSpPr/>
              <p:nvPr/>
            </p:nvCxnSpPr>
            <p:spPr bwMode="auto">
              <a:xfrm rot="10800000" flipV="1">
                <a:off x="458412" y="2319977"/>
                <a:ext cx="274394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2" name="Connecteur droit 331"/>
              <p:cNvCxnSpPr/>
              <p:nvPr/>
            </p:nvCxnSpPr>
            <p:spPr bwMode="auto">
              <a:xfrm rot="10800000" flipV="1">
                <a:off x="458412" y="2598366"/>
                <a:ext cx="274394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5" name="Connecteur droit 334"/>
              <p:cNvCxnSpPr/>
              <p:nvPr/>
            </p:nvCxnSpPr>
            <p:spPr bwMode="auto">
              <a:xfrm rot="10800000" flipV="1">
                <a:off x="468499" y="2991741"/>
                <a:ext cx="276412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6" name="Connecteur droit 335"/>
              <p:cNvCxnSpPr/>
              <p:nvPr/>
            </p:nvCxnSpPr>
            <p:spPr bwMode="auto">
              <a:xfrm rot="10800000" flipV="1">
                <a:off x="462447" y="3302406"/>
                <a:ext cx="276411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7" name="Connecteur droit 336"/>
              <p:cNvCxnSpPr/>
              <p:nvPr/>
            </p:nvCxnSpPr>
            <p:spPr bwMode="auto">
              <a:xfrm rot="10800000" flipV="1">
                <a:off x="468499" y="3596934"/>
                <a:ext cx="276412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0" name="Connecteur droit 339"/>
              <p:cNvCxnSpPr/>
              <p:nvPr/>
            </p:nvCxnSpPr>
            <p:spPr bwMode="auto">
              <a:xfrm rot="5400000">
                <a:off x="-779207" y="2635686"/>
                <a:ext cx="2485326" cy="2017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8" name="Connecteur droit 337"/>
              <p:cNvCxnSpPr/>
              <p:nvPr/>
            </p:nvCxnSpPr>
            <p:spPr bwMode="auto">
              <a:xfrm rot="10800000" flipV="1">
                <a:off x="468499" y="3883392"/>
                <a:ext cx="276412" cy="0"/>
              </a:xfrm>
              <a:prstGeom prst="line">
                <a:avLst/>
              </a:prstGeom>
              <a:ln w="19050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e 593"/>
            <p:cNvGrpSpPr>
              <a:grpSpLocks/>
            </p:cNvGrpSpPr>
            <p:nvPr/>
          </p:nvGrpSpPr>
          <p:grpSpPr bwMode="auto">
            <a:xfrm rot="5400000">
              <a:off x="1177831" y="3763422"/>
              <a:ext cx="4083035" cy="2528029"/>
              <a:chOff x="176739" y="2980253"/>
              <a:chExt cx="4083035" cy="2528029"/>
            </a:xfrm>
          </p:grpSpPr>
          <p:cxnSp>
            <p:nvCxnSpPr>
              <p:cNvPr id="590" name="Connecteur droit 589"/>
              <p:cNvCxnSpPr/>
              <p:nvPr/>
            </p:nvCxnSpPr>
            <p:spPr bwMode="auto">
              <a:xfrm>
                <a:off x="2653995" y="4000319"/>
                <a:ext cx="611244" cy="2017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91" name="Rectangle 590"/>
              <p:cNvSpPr/>
              <p:nvPr/>
            </p:nvSpPr>
            <p:spPr bwMode="auto">
              <a:xfrm rot="5400000">
                <a:off x="2894047" y="3834899"/>
                <a:ext cx="106934" cy="320752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8" name="Connecteur droit 587"/>
              <p:cNvCxnSpPr/>
              <p:nvPr/>
            </p:nvCxnSpPr>
            <p:spPr bwMode="auto">
              <a:xfrm>
                <a:off x="2660047" y="4210149"/>
                <a:ext cx="613262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9" name="Rectangle 588"/>
              <p:cNvSpPr/>
              <p:nvPr/>
            </p:nvSpPr>
            <p:spPr bwMode="auto">
              <a:xfrm rot="5400000">
                <a:off x="2893038" y="4061879"/>
                <a:ext cx="108951" cy="320752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6" name="Connecteur droit 585"/>
              <p:cNvCxnSpPr/>
              <p:nvPr/>
            </p:nvCxnSpPr>
            <p:spPr bwMode="auto">
              <a:xfrm>
                <a:off x="2664081" y="4409891"/>
                <a:ext cx="611245" cy="201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7" name="Rectangle 586"/>
              <p:cNvSpPr/>
              <p:nvPr/>
            </p:nvSpPr>
            <p:spPr bwMode="auto">
              <a:xfrm rot="5400000">
                <a:off x="2895056" y="4253551"/>
                <a:ext cx="108951" cy="320753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4" name="Connecteur droit 583"/>
              <p:cNvCxnSpPr/>
              <p:nvPr/>
            </p:nvCxnSpPr>
            <p:spPr bwMode="auto">
              <a:xfrm>
                <a:off x="2664081" y="4601564"/>
                <a:ext cx="611245" cy="2017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5" name="Rectangle 584"/>
              <p:cNvSpPr/>
              <p:nvPr/>
            </p:nvSpPr>
            <p:spPr bwMode="auto">
              <a:xfrm rot="5400000">
                <a:off x="2895056" y="4435135"/>
                <a:ext cx="108951" cy="320753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2" name="Connecteur droit 581"/>
              <p:cNvCxnSpPr/>
              <p:nvPr/>
            </p:nvCxnSpPr>
            <p:spPr bwMode="auto">
              <a:xfrm>
                <a:off x="2653995" y="4817447"/>
                <a:ext cx="611244" cy="201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3" name="Rectangle 582"/>
              <p:cNvSpPr/>
              <p:nvPr/>
            </p:nvSpPr>
            <p:spPr bwMode="auto">
              <a:xfrm rot="5400000">
                <a:off x="2894047" y="4645975"/>
                <a:ext cx="106934" cy="320752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80" name="Connecteur droit 579"/>
              <p:cNvCxnSpPr/>
              <p:nvPr/>
            </p:nvCxnSpPr>
            <p:spPr bwMode="auto">
              <a:xfrm>
                <a:off x="2639874" y="5007102"/>
                <a:ext cx="613262" cy="2018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81" name="Rectangle 580"/>
              <p:cNvSpPr/>
              <p:nvPr/>
            </p:nvSpPr>
            <p:spPr bwMode="auto">
              <a:xfrm rot="5400000">
                <a:off x="2894047" y="4839665"/>
                <a:ext cx="106934" cy="320752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578" name="Connecteur droit 577"/>
              <p:cNvCxnSpPr/>
              <p:nvPr/>
            </p:nvCxnSpPr>
            <p:spPr bwMode="auto">
              <a:xfrm>
                <a:off x="2664081" y="3792505"/>
                <a:ext cx="611245" cy="0"/>
              </a:xfrm>
              <a:prstGeom prst="line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79" name="Rectangle 578"/>
              <p:cNvSpPr/>
              <p:nvPr/>
            </p:nvSpPr>
            <p:spPr bwMode="auto">
              <a:xfrm rot="5400000">
                <a:off x="2896065" y="3643226"/>
                <a:ext cx="106932" cy="320753"/>
              </a:xfrm>
              <a:prstGeom prst="rect">
                <a:avLst/>
              </a:prstGeom>
              <a:ln w="15875"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>
                  <a:defRPr/>
                </a:pPr>
                <a:endParaRPr lang="fr-FR" sz="1050">
                  <a:solidFill>
                    <a:schemeClr val="tx1"/>
                  </a:solidFill>
                </a:endParaRPr>
              </a:p>
            </p:txBody>
          </p:sp>
          <p:sp>
            <p:nvSpPr>
              <p:cNvPr id="529" name="ZoneTexte 528"/>
              <p:cNvSpPr txBox="1"/>
              <p:nvPr/>
            </p:nvSpPr>
            <p:spPr bwMode="auto">
              <a:xfrm>
                <a:off x="1626833" y="3494056"/>
                <a:ext cx="1210313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dirty="0">
                    <a:solidFill>
                      <a:schemeClr val="tx1"/>
                    </a:solidFill>
                  </a:rPr>
                  <a:t>74LS47</a:t>
                </a:r>
              </a:p>
            </p:txBody>
          </p:sp>
          <p:sp>
            <p:nvSpPr>
              <p:cNvPr id="530" name="ZoneTexte 529"/>
              <p:cNvSpPr txBox="1"/>
              <p:nvPr/>
            </p:nvSpPr>
            <p:spPr bwMode="auto">
              <a:xfrm>
                <a:off x="1808417" y="2980254"/>
                <a:ext cx="85433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grpSp>
            <p:nvGrpSpPr>
              <p:cNvPr id="30" name="Groupe 591"/>
              <p:cNvGrpSpPr>
                <a:grpSpLocks/>
              </p:cNvGrpSpPr>
              <p:nvPr/>
            </p:nvGrpSpPr>
            <p:grpSpPr bwMode="auto">
              <a:xfrm>
                <a:off x="3222629" y="2980253"/>
                <a:ext cx="1037145" cy="2331508"/>
                <a:chOff x="3478887" y="2980253"/>
                <a:chExt cx="1037145" cy="2331508"/>
              </a:xfrm>
            </p:grpSpPr>
            <p:sp>
              <p:nvSpPr>
                <p:cNvPr id="519" name="Rectangle 518"/>
                <p:cNvSpPr/>
                <p:nvPr/>
              </p:nvSpPr>
              <p:spPr bwMode="auto">
                <a:xfrm flipH="1">
                  <a:off x="3529567" y="3479777"/>
                  <a:ext cx="986465" cy="1831984"/>
                </a:xfrm>
                <a:prstGeom prst="rect">
                  <a:avLst/>
                </a:prstGeom>
                <a:noFill/>
                <a:ln w="317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71" name="ZoneTexte 570"/>
                <p:cNvSpPr txBox="1"/>
                <p:nvPr/>
              </p:nvSpPr>
              <p:spPr bwMode="auto">
                <a:xfrm flipH="1">
                  <a:off x="3478887" y="3605283"/>
                  <a:ext cx="254328" cy="347027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572" name="ZoneTexte 571"/>
                <p:cNvSpPr txBox="1"/>
                <p:nvPr/>
              </p:nvSpPr>
              <p:spPr bwMode="auto">
                <a:xfrm flipH="1">
                  <a:off x="3478887" y="3808607"/>
                  <a:ext cx="254328" cy="347027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573" name="ZoneTexte 572"/>
                <p:cNvSpPr txBox="1"/>
                <p:nvPr/>
              </p:nvSpPr>
              <p:spPr bwMode="auto">
                <a:xfrm flipH="1">
                  <a:off x="3478887" y="4003814"/>
                  <a:ext cx="254328" cy="347027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574" name="ZoneTexte 573"/>
                <p:cNvSpPr txBox="1"/>
                <p:nvPr/>
              </p:nvSpPr>
              <p:spPr bwMode="auto">
                <a:xfrm flipH="1">
                  <a:off x="3478887" y="4215682"/>
                  <a:ext cx="254328" cy="347027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575" name="ZoneTexte 574"/>
                <p:cNvSpPr txBox="1"/>
                <p:nvPr/>
              </p:nvSpPr>
              <p:spPr bwMode="auto">
                <a:xfrm flipH="1">
                  <a:off x="3478887" y="4410889"/>
                  <a:ext cx="254328" cy="347027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e</a:t>
                  </a:r>
                </a:p>
              </p:txBody>
            </p:sp>
            <p:sp>
              <p:nvSpPr>
                <p:cNvPr id="576" name="ZoneTexte 575"/>
                <p:cNvSpPr txBox="1"/>
                <p:nvPr/>
              </p:nvSpPr>
              <p:spPr bwMode="auto">
                <a:xfrm flipH="1">
                  <a:off x="3478887" y="4614215"/>
                  <a:ext cx="254328" cy="347027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f</a:t>
                  </a:r>
                </a:p>
              </p:txBody>
            </p:sp>
            <p:sp>
              <p:nvSpPr>
                <p:cNvPr id="577" name="ZoneTexte 576"/>
                <p:cNvSpPr txBox="1"/>
                <p:nvPr/>
              </p:nvSpPr>
              <p:spPr bwMode="auto">
                <a:xfrm flipH="1">
                  <a:off x="3478887" y="4809420"/>
                  <a:ext cx="254328" cy="347027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g</a:t>
                  </a:r>
                </a:p>
              </p:txBody>
            </p:sp>
            <p:grpSp>
              <p:nvGrpSpPr>
                <p:cNvPr id="31" name="Groupe 62"/>
                <p:cNvGrpSpPr>
                  <a:grpSpLocks noChangeAspect="1"/>
                </p:cNvGrpSpPr>
                <p:nvPr/>
              </p:nvGrpSpPr>
              <p:grpSpPr bwMode="auto">
                <a:xfrm>
                  <a:off x="3816441" y="3811115"/>
                  <a:ext cx="557904" cy="1112414"/>
                  <a:chOff x="7783717" y="4500570"/>
                  <a:chExt cx="670193" cy="1336056"/>
                </a:xfrm>
                <a:solidFill>
                  <a:schemeClr val="accent1"/>
                </a:solidFill>
              </p:grpSpPr>
              <p:sp>
                <p:nvSpPr>
                  <p:cNvPr id="560" name="Rectangle 559"/>
                  <p:cNvSpPr/>
                  <p:nvPr/>
                </p:nvSpPr>
                <p:spPr bwMode="auto">
                  <a:xfrm>
                    <a:off x="7858148" y="5132879"/>
                    <a:ext cx="500066" cy="71438"/>
                  </a:xfrm>
                  <a:prstGeom prst="rect">
                    <a:avLst/>
                  </a:prstGeom>
                  <a:solidFill>
                    <a:srgbClr val="FF0000"/>
                  </a:solidFill>
                  <a:ln w="57150">
                    <a:headEnd type="none" w="med" len="med"/>
                    <a:tailEnd type="none" w="med" len="med"/>
                  </a:ln>
                </p:spPr>
                <p:style>
                  <a:lnRef idx="0">
                    <a:schemeClr val="accent6"/>
                  </a:lnRef>
                  <a:fillRef idx="1003">
                    <a:schemeClr val="dk1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32" name="Groupe 64"/>
                  <p:cNvGrpSpPr/>
                  <p:nvPr/>
                </p:nvGrpSpPr>
                <p:grpSpPr>
                  <a:xfrm>
                    <a:off x="7783717" y="4500570"/>
                    <a:ext cx="667200" cy="603403"/>
                    <a:chOff x="7783717" y="4500570"/>
                    <a:chExt cx="667200" cy="603403"/>
                  </a:xfrm>
                  <a:grpFill/>
                </p:grpSpPr>
                <p:sp>
                  <p:nvSpPr>
                    <p:cNvPr id="567" name="Rectangle 566"/>
                    <p:cNvSpPr/>
                    <p:nvPr/>
                  </p:nvSpPr>
                  <p:spPr bwMode="auto">
                    <a:xfrm>
                      <a:off x="7858148" y="4500570"/>
                      <a:ext cx="500066" cy="7143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33" name="Groupe 71"/>
                    <p:cNvGrpSpPr/>
                    <p:nvPr/>
                  </p:nvGrpSpPr>
                  <p:grpSpPr>
                    <a:xfrm>
                      <a:off x="7783717" y="4600914"/>
                      <a:ext cx="667200" cy="503059"/>
                      <a:chOff x="7783717" y="4600914"/>
                      <a:chExt cx="667200" cy="503059"/>
                    </a:xfrm>
                    <a:grpFill/>
                  </p:grpSpPr>
                  <p:sp>
                    <p:nvSpPr>
                      <p:cNvPr id="569" name="Rectangle 568"/>
                      <p:cNvSpPr/>
                      <p:nvPr/>
                    </p:nvSpPr>
                    <p:spPr bwMode="auto">
                      <a:xfrm rot="5400000">
                        <a:off x="7569403" y="4818221"/>
                        <a:ext cx="500066" cy="71438"/>
                      </a:xfrm>
                      <a:prstGeom prst="rect">
                        <a:avLst/>
                      </a:prstGeom>
                      <a:ln w="57150"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1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 sz="105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70" name="Rectangle 569"/>
                      <p:cNvSpPr/>
                      <p:nvPr/>
                    </p:nvSpPr>
                    <p:spPr bwMode="auto">
                      <a:xfrm rot="5400000">
                        <a:off x="8165165" y="4815228"/>
                        <a:ext cx="500066" cy="71438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57150"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2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 sz="105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  <p:grpSp>
                <p:nvGrpSpPr>
                  <p:cNvPr id="34" name="Groupe 65"/>
                  <p:cNvGrpSpPr/>
                  <p:nvPr/>
                </p:nvGrpSpPr>
                <p:grpSpPr>
                  <a:xfrm rot="10800000">
                    <a:off x="7786710" y="5233223"/>
                    <a:ext cx="667200" cy="603403"/>
                    <a:chOff x="7783717" y="4500570"/>
                    <a:chExt cx="667200" cy="603403"/>
                  </a:xfrm>
                  <a:grpFill/>
                </p:grpSpPr>
                <p:sp>
                  <p:nvSpPr>
                    <p:cNvPr id="563" name="Rectangle 562"/>
                    <p:cNvSpPr/>
                    <p:nvPr/>
                  </p:nvSpPr>
                  <p:spPr bwMode="auto">
                    <a:xfrm>
                      <a:off x="7858148" y="4500570"/>
                      <a:ext cx="500066" cy="71438"/>
                    </a:xfrm>
                    <a:prstGeom prst="rect">
                      <a:avLst/>
                    </a:prstGeom>
                    <a:solidFill>
                      <a:srgbClr val="FF0000"/>
                    </a:solidFill>
                    <a:ln>
                      <a:headEnd type="none" w="med" len="med"/>
                      <a:tailEnd type="none" w="med" len="med"/>
                    </a:ln>
                  </p:spPr>
                  <p:style>
                    <a:lnRef idx="0">
                      <a:schemeClr val="accent6"/>
                    </a:lnRef>
                    <a:fillRef idx="1003">
                      <a:schemeClr val="dk1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grpSp>
                  <p:nvGrpSpPr>
                    <p:cNvPr id="35" name="Groupe 67"/>
                    <p:cNvGrpSpPr/>
                    <p:nvPr/>
                  </p:nvGrpSpPr>
                  <p:grpSpPr>
                    <a:xfrm>
                      <a:off x="7783717" y="4600914"/>
                      <a:ext cx="667200" cy="503059"/>
                      <a:chOff x="7783717" y="4600914"/>
                      <a:chExt cx="667200" cy="503059"/>
                    </a:xfrm>
                    <a:grpFill/>
                  </p:grpSpPr>
                  <p:sp>
                    <p:nvSpPr>
                      <p:cNvPr id="565" name="Rectangle 564"/>
                      <p:cNvSpPr/>
                      <p:nvPr/>
                    </p:nvSpPr>
                    <p:spPr bwMode="auto">
                      <a:xfrm rot="5400000">
                        <a:off x="7569403" y="4818221"/>
                        <a:ext cx="500066" cy="71438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57150"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1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 sz="105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sp>
                    <p:nvSpPr>
                      <p:cNvPr id="566" name="Rectangle 565"/>
                      <p:cNvSpPr/>
                      <p:nvPr/>
                    </p:nvSpPr>
                    <p:spPr bwMode="auto">
                      <a:xfrm rot="5400000">
                        <a:off x="8165165" y="4815228"/>
                        <a:ext cx="500066" cy="71438"/>
                      </a:xfrm>
                      <a:prstGeom prst="rect">
                        <a:avLst/>
                      </a:prstGeom>
                      <a:ln w="57150"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2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 sz="105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p:grpSp>
              </p:grpSp>
            </p:grpSp>
            <p:sp>
              <p:nvSpPr>
                <p:cNvPr id="522" name="ZoneTexte 521"/>
                <p:cNvSpPr txBox="1"/>
                <p:nvPr/>
              </p:nvSpPr>
              <p:spPr bwMode="auto">
                <a:xfrm flipH="1">
                  <a:off x="3912766" y="3527294"/>
                  <a:ext cx="254328" cy="34702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a</a:t>
                  </a:r>
                </a:p>
              </p:txBody>
            </p:sp>
            <p:sp>
              <p:nvSpPr>
                <p:cNvPr id="523" name="ZoneTexte 522"/>
                <p:cNvSpPr txBox="1"/>
                <p:nvPr/>
              </p:nvSpPr>
              <p:spPr bwMode="auto">
                <a:xfrm flipH="1">
                  <a:off x="4068498" y="3890629"/>
                  <a:ext cx="254328" cy="34702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b</a:t>
                  </a:r>
                </a:p>
              </p:txBody>
            </p:sp>
            <p:sp>
              <p:nvSpPr>
                <p:cNvPr id="524" name="ZoneTexte 523"/>
                <p:cNvSpPr txBox="1"/>
                <p:nvPr/>
              </p:nvSpPr>
              <p:spPr bwMode="auto">
                <a:xfrm flipH="1">
                  <a:off x="4075787" y="4410966"/>
                  <a:ext cx="254328" cy="34702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c</a:t>
                  </a:r>
                </a:p>
              </p:txBody>
            </p:sp>
            <p:sp>
              <p:nvSpPr>
                <p:cNvPr id="525" name="ZoneTexte 524"/>
                <p:cNvSpPr txBox="1"/>
                <p:nvPr/>
              </p:nvSpPr>
              <p:spPr bwMode="auto">
                <a:xfrm flipH="1">
                  <a:off x="3941925" y="4595424"/>
                  <a:ext cx="254328" cy="34702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d</a:t>
                  </a:r>
                </a:p>
              </p:txBody>
            </p:sp>
            <p:sp>
              <p:nvSpPr>
                <p:cNvPr id="526" name="ZoneTexte 525"/>
                <p:cNvSpPr txBox="1"/>
                <p:nvPr/>
              </p:nvSpPr>
              <p:spPr bwMode="auto">
                <a:xfrm flipH="1">
                  <a:off x="3805121" y="4401967"/>
                  <a:ext cx="254328" cy="34702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e</a:t>
                  </a:r>
                </a:p>
              </p:txBody>
            </p:sp>
            <p:sp>
              <p:nvSpPr>
                <p:cNvPr id="527" name="ZoneTexte 526"/>
                <p:cNvSpPr txBox="1"/>
                <p:nvPr/>
              </p:nvSpPr>
              <p:spPr bwMode="auto">
                <a:xfrm flipH="1">
                  <a:off x="3805121" y="3905211"/>
                  <a:ext cx="254328" cy="34702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f</a:t>
                  </a:r>
                </a:p>
              </p:txBody>
            </p:sp>
            <p:sp>
              <p:nvSpPr>
                <p:cNvPr id="528" name="ZoneTexte 527"/>
                <p:cNvSpPr txBox="1"/>
                <p:nvPr/>
              </p:nvSpPr>
              <p:spPr bwMode="auto">
                <a:xfrm flipH="1">
                  <a:off x="3920055" y="4033045"/>
                  <a:ext cx="254328" cy="347026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g</a:t>
                  </a:r>
                </a:p>
              </p:txBody>
            </p:sp>
            <p:sp>
              <p:nvSpPr>
                <p:cNvPr id="531" name="ZoneTexte 530"/>
                <p:cNvSpPr txBox="1"/>
                <p:nvPr/>
              </p:nvSpPr>
              <p:spPr bwMode="auto">
                <a:xfrm>
                  <a:off x="3659484" y="2980253"/>
                  <a:ext cx="854340" cy="347027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+5V</a:t>
                  </a:r>
                </a:p>
              </p:txBody>
            </p:sp>
            <p:cxnSp>
              <p:nvCxnSpPr>
                <p:cNvPr id="532" name="Connecteur droit 531"/>
                <p:cNvCxnSpPr/>
                <p:nvPr/>
              </p:nvCxnSpPr>
              <p:spPr bwMode="auto">
                <a:xfrm rot="5400000">
                  <a:off x="3863416" y="3363765"/>
                  <a:ext cx="215884" cy="0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" name="Groupe 532"/>
              <p:cNvGrpSpPr>
                <a:grpSpLocks/>
              </p:cNvGrpSpPr>
              <p:nvPr/>
            </p:nvGrpSpPr>
            <p:grpSpPr bwMode="auto">
              <a:xfrm>
                <a:off x="176739" y="3255823"/>
                <a:ext cx="2479273" cy="2252459"/>
                <a:chOff x="4363404" y="471332"/>
                <a:chExt cx="2479273" cy="2252459"/>
              </a:xfrm>
            </p:grpSpPr>
            <p:cxnSp>
              <p:nvCxnSpPr>
                <p:cNvPr id="534" name="Connecteur droit 533"/>
                <p:cNvCxnSpPr/>
                <p:nvPr/>
              </p:nvCxnSpPr>
              <p:spPr bwMode="auto">
                <a:xfrm>
                  <a:off x="4363404" y="1334866"/>
                  <a:ext cx="1404048" cy="2018"/>
                </a:xfrm>
                <a:prstGeom prst="line">
                  <a:avLst/>
                </a:prstGeom>
                <a:ln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5" name="Connecteur droit 534"/>
                <p:cNvCxnSpPr/>
                <p:nvPr/>
              </p:nvCxnSpPr>
              <p:spPr bwMode="auto">
                <a:xfrm>
                  <a:off x="4659948" y="1675841"/>
                  <a:ext cx="1115573" cy="0"/>
                </a:xfrm>
                <a:prstGeom prst="line">
                  <a:avLst/>
                </a:prstGeom>
                <a:ln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6" name="Connecteur droit 535"/>
                <p:cNvCxnSpPr/>
                <p:nvPr/>
              </p:nvCxnSpPr>
              <p:spPr bwMode="auto">
                <a:xfrm>
                  <a:off x="4962544" y="2012780"/>
                  <a:ext cx="808942" cy="4035"/>
                </a:xfrm>
                <a:prstGeom prst="line">
                  <a:avLst/>
                </a:prstGeom>
                <a:ln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537" name="Connecteur droit 536"/>
                <p:cNvCxnSpPr/>
                <p:nvPr/>
              </p:nvCxnSpPr>
              <p:spPr bwMode="auto">
                <a:xfrm>
                  <a:off x="5236898" y="2329544"/>
                  <a:ext cx="532570" cy="2017"/>
                </a:xfrm>
                <a:prstGeom prst="line">
                  <a:avLst/>
                </a:prstGeom>
                <a:ln>
                  <a:headEnd type="oval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538" name="Rectangle 537"/>
                <p:cNvSpPr/>
                <p:nvPr/>
              </p:nvSpPr>
              <p:spPr bwMode="auto">
                <a:xfrm flipH="1">
                  <a:off x="5767452" y="695287"/>
                  <a:ext cx="980413" cy="1831983"/>
                </a:xfrm>
                <a:prstGeom prst="rect">
                  <a:avLst/>
                </a:prstGeom>
                <a:noFill/>
                <a:ln w="31750"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/>
                <a:lstStyle/>
                <a:p>
                  <a:pPr algn="r">
                    <a:defRPr/>
                  </a:pPr>
                  <a:endParaRPr lang="fr-FR" sz="1050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37" name="Groupe 193"/>
                <p:cNvGrpSpPr>
                  <a:grpSpLocks/>
                </p:cNvGrpSpPr>
                <p:nvPr/>
              </p:nvGrpSpPr>
              <p:grpSpPr bwMode="auto">
                <a:xfrm>
                  <a:off x="6480071" y="869878"/>
                  <a:ext cx="362606" cy="1551163"/>
                  <a:chOff x="6273111" y="4370855"/>
                  <a:chExt cx="363845" cy="1556158"/>
                </a:xfrm>
              </p:grpSpPr>
              <p:grpSp>
                <p:nvGrpSpPr>
                  <p:cNvPr id="38" name="Groupe 17"/>
                  <p:cNvGrpSpPr>
                    <a:grpSpLocks/>
                  </p:cNvGrpSpPr>
                  <p:nvPr/>
                </p:nvGrpSpPr>
                <p:grpSpPr bwMode="auto">
                  <a:xfrm flipH="1">
                    <a:off x="6273111" y="4370855"/>
                    <a:ext cx="273415" cy="1556158"/>
                    <a:chOff x="2163645" y="4190283"/>
                    <a:chExt cx="308562" cy="1891575"/>
                  </a:xfrm>
                </p:grpSpPr>
                <p:sp>
                  <p:nvSpPr>
                    <p:cNvPr id="553" name="ZoneTexte 552"/>
                    <p:cNvSpPr txBox="1"/>
                    <p:nvPr/>
                  </p:nvSpPr>
                  <p:spPr>
                    <a:xfrm>
                      <a:off x="2184197" y="4190283"/>
                      <a:ext cx="288002" cy="423183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554" name="ZoneTexte 553"/>
                    <p:cNvSpPr txBox="1"/>
                    <p:nvPr/>
                  </p:nvSpPr>
                  <p:spPr>
                    <a:xfrm>
                      <a:off x="2170493" y="4438229"/>
                      <a:ext cx="288003" cy="423183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555" name="ZoneTexte 554"/>
                    <p:cNvSpPr txBox="1"/>
                    <p:nvPr/>
                  </p:nvSpPr>
                  <p:spPr>
                    <a:xfrm>
                      <a:off x="2184204" y="4676273"/>
                      <a:ext cx="288003" cy="423183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556" name="ZoneTexte 555"/>
                    <p:cNvSpPr txBox="1"/>
                    <p:nvPr/>
                  </p:nvSpPr>
                  <p:spPr>
                    <a:xfrm>
                      <a:off x="2170498" y="4934639"/>
                      <a:ext cx="288003" cy="423183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557" name="ZoneTexte 556"/>
                    <p:cNvSpPr txBox="1"/>
                    <p:nvPr/>
                  </p:nvSpPr>
                  <p:spPr>
                    <a:xfrm>
                      <a:off x="2184201" y="5172684"/>
                      <a:ext cx="288003" cy="423183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558" name="ZoneTexte 557"/>
                    <p:cNvSpPr txBox="1"/>
                    <p:nvPr/>
                  </p:nvSpPr>
                  <p:spPr>
                    <a:xfrm>
                      <a:off x="2163645" y="5420628"/>
                      <a:ext cx="288003" cy="423183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559" name="ZoneTexte 558"/>
                    <p:cNvSpPr txBox="1"/>
                    <p:nvPr/>
                  </p:nvSpPr>
                  <p:spPr>
                    <a:xfrm>
                      <a:off x="2184201" y="5658675"/>
                      <a:ext cx="288003" cy="423183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</p:grpSp>
              <p:sp>
                <p:nvSpPr>
                  <p:cNvPr id="546" name="Ellipse 545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55988" y="4466931"/>
                    <a:ext cx="74896" cy="74891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7" name="Ellipse 546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58013" y="4679460"/>
                    <a:ext cx="78943" cy="70844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8" name="Ellipse 547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2061" y="4898063"/>
                    <a:ext cx="74895" cy="66796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9" name="Ellipse 548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55988" y="5096425"/>
                    <a:ext cx="78945" cy="68819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0" name="Ellipse 549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62061" y="5288715"/>
                    <a:ext cx="74895" cy="68819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1" name="Ellipse 550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55988" y="5507317"/>
                    <a:ext cx="74896" cy="70843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52" name="Ellipse 551"/>
                  <p:cNvSpPr>
                    <a:spLocks noChangeAspect="1"/>
                  </p:cNvSpPr>
                  <p:nvPr/>
                </p:nvSpPr>
                <p:spPr bwMode="auto">
                  <a:xfrm flipH="1">
                    <a:off x="6551940" y="5701631"/>
                    <a:ext cx="76920" cy="70843"/>
                  </a:xfrm>
                  <a:prstGeom prst="ellipse">
                    <a:avLst/>
                  </a:prstGeom>
                  <a:ln w="190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 b="0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540" name="ZoneTexte 539"/>
                <p:cNvSpPr txBox="1"/>
                <p:nvPr/>
              </p:nvSpPr>
              <p:spPr bwMode="auto">
                <a:xfrm>
                  <a:off x="5708639" y="1179270"/>
                  <a:ext cx="573050" cy="571573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B0</a:t>
                  </a:r>
                </a:p>
              </p:txBody>
            </p:sp>
            <p:sp>
              <p:nvSpPr>
                <p:cNvPr id="541" name="ZoneTexte 540"/>
                <p:cNvSpPr txBox="1"/>
                <p:nvPr/>
              </p:nvSpPr>
              <p:spPr bwMode="auto">
                <a:xfrm>
                  <a:off x="5707156" y="1506999"/>
                  <a:ext cx="573050" cy="571573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B1</a:t>
                  </a:r>
                </a:p>
              </p:txBody>
            </p:sp>
            <p:sp>
              <p:nvSpPr>
                <p:cNvPr id="542" name="ZoneTexte 541"/>
                <p:cNvSpPr txBox="1"/>
                <p:nvPr/>
              </p:nvSpPr>
              <p:spPr bwMode="auto">
                <a:xfrm>
                  <a:off x="5714023" y="1808047"/>
                  <a:ext cx="573050" cy="571573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B2</a:t>
                  </a:r>
                </a:p>
              </p:txBody>
            </p:sp>
            <p:sp>
              <p:nvSpPr>
                <p:cNvPr id="543" name="ZoneTexte 542"/>
                <p:cNvSpPr txBox="1"/>
                <p:nvPr/>
              </p:nvSpPr>
              <p:spPr bwMode="auto">
                <a:xfrm>
                  <a:off x="5707156" y="2152218"/>
                  <a:ext cx="573050" cy="571573"/>
                </a:xfrm>
                <a:prstGeom prst="rect">
                  <a:avLst/>
                </a:prstGeom>
                <a:noFill/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>
                    <a:defRPr/>
                  </a:pPr>
                  <a:r>
                    <a:rPr lang="fr-FR" sz="1050" b="0" dirty="0">
                      <a:solidFill>
                        <a:schemeClr val="tx1"/>
                      </a:solidFill>
                    </a:rPr>
                    <a:t>B3</a:t>
                  </a:r>
                </a:p>
              </p:txBody>
            </p:sp>
            <p:cxnSp>
              <p:nvCxnSpPr>
                <p:cNvPr id="544" name="Connecteur droit 543"/>
                <p:cNvCxnSpPr/>
                <p:nvPr/>
              </p:nvCxnSpPr>
              <p:spPr bwMode="auto">
                <a:xfrm rot="5400000">
                  <a:off x="6156776" y="578266"/>
                  <a:ext cx="215884" cy="2017"/>
                </a:xfrm>
                <a:prstGeom prst="line">
                  <a:avLst/>
                </a:prstGeom>
                <a:ln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10" name="ZoneTexte 609"/>
            <p:cNvSpPr txBox="1"/>
            <p:nvPr/>
          </p:nvSpPr>
          <p:spPr bwMode="auto">
            <a:xfrm rot="5400000">
              <a:off x="3200362" y="770909"/>
              <a:ext cx="1210312" cy="347026"/>
            </a:xfrm>
            <a:prstGeom prst="rect">
              <a:avLst/>
            </a:prstGeom>
            <a:noFill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>
                <a:defRPr/>
              </a:pPr>
              <a:r>
                <a:rPr lang="fr-FR" sz="1050" dirty="0">
                  <a:solidFill>
                    <a:schemeClr val="tx1"/>
                  </a:solidFill>
                </a:rPr>
                <a:t>74LS47</a:t>
              </a:r>
            </a:p>
          </p:txBody>
        </p:sp>
        <p:grpSp>
          <p:nvGrpSpPr>
            <p:cNvPr id="39" name="Groupe 820"/>
            <p:cNvGrpSpPr>
              <a:grpSpLocks/>
            </p:cNvGrpSpPr>
            <p:nvPr/>
          </p:nvGrpSpPr>
          <p:grpSpPr bwMode="auto">
            <a:xfrm>
              <a:off x="1988115" y="-1538908"/>
              <a:ext cx="2544420" cy="4137504"/>
              <a:chOff x="1988115" y="-1538908"/>
              <a:chExt cx="2544420" cy="4137504"/>
            </a:xfrm>
          </p:grpSpPr>
          <p:sp>
            <p:nvSpPr>
              <p:cNvPr id="611" name="ZoneTexte 610"/>
              <p:cNvSpPr txBox="1"/>
              <p:nvPr/>
            </p:nvSpPr>
            <p:spPr bwMode="auto">
              <a:xfrm rot="5400000">
                <a:off x="3893455" y="563134"/>
                <a:ext cx="854339" cy="347027"/>
              </a:xfrm>
              <a:prstGeom prst="rect">
                <a:avLst/>
              </a:prstGeom>
              <a:noFill/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fr-FR" sz="1050" b="0" dirty="0">
                    <a:solidFill>
                      <a:schemeClr val="tx1"/>
                    </a:solidFill>
                  </a:rPr>
                  <a:t>+5V</a:t>
                </a:r>
              </a:p>
            </p:txBody>
          </p:sp>
          <p:grpSp>
            <p:nvGrpSpPr>
              <p:cNvPr id="40" name="Groupe 819"/>
              <p:cNvGrpSpPr>
                <a:grpSpLocks/>
              </p:cNvGrpSpPr>
              <p:nvPr/>
            </p:nvGrpSpPr>
            <p:grpSpPr bwMode="auto">
              <a:xfrm>
                <a:off x="1988115" y="-1538908"/>
                <a:ext cx="2544420" cy="4137504"/>
                <a:chOff x="3174307" y="-1538908"/>
                <a:chExt cx="2544420" cy="4137504"/>
              </a:xfrm>
            </p:grpSpPr>
            <p:grpSp>
              <p:nvGrpSpPr>
                <p:cNvPr id="41" name="Groupe 818"/>
                <p:cNvGrpSpPr>
                  <a:grpSpLocks/>
                </p:cNvGrpSpPr>
                <p:nvPr/>
              </p:nvGrpSpPr>
              <p:grpSpPr bwMode="auto">
                <a:xfrm>
                  <a:off x="3358223" y="-1538908"/>
                  <a:ext cx="2360504" cy="1625953"/>
                  <a:chOff x="3358223" y="-1538908"/>
                  <a:chExt cx="2360504" cy="1625953"/>
                </a:xfrm>
              </p:grpSpPr>
              <p:grpSp>
                <p:nvGrpSpPr>
                  <p:cNvPr id="42" name="Groupe 817"/>
                  <p:cNvGrpSpPr>
                    <a:grpSpLocks/>
                  </p:cNvGrpSpPr>
                  <p:nvPr/>
                </p:nvGrpSpPr>
                <p:grpSpPr bwMode="auto">
                  <a:xfrm>
                    <a:off x="3642706" y="-550429"/>
                    <a:ext cx="1261000" cy="637474"/>
                    <a:chOff x="1932800" y="-514804"/>
                    <a:chExt cx="1458253" cy="637474"/>
                  </a:xfrm>
                </p:grpSpPr>
                <p:cxnSp>
                  <p:nvCxnSpPr>
                    <p:cNvPr id="596" name="Connecteur droit 595"/>
                    <p:cNvCxnSpPr/>
                    <p:nvPr/>
                  </p:nvCxnSpPr>
                  <p:spPr bwMode="auto">
                    <a:xfrm rot="16200000">
                      <a:off x="1893260" y="-194206"/>
                      <a:ext cx="627384" cy="2334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97" name="Rectangle 596"/>
                    <p:cNvSpPr/>
                    <p:nvPr/>
                  </p:nvSpPr>
                  <p:spPr bwMode="auto">
                    <a:xfrm>
                      <a:off x="2154455" y="-349381"/>
                      <a:ext cx="123661" cy="322770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598" name="Connecteur droit 597"/>
                    <p:cNvCxnSpPr/>
                    <p:nvPr/>
                  </p:nvCxnSpPr>
                  <p:spPr bwMode="auto">
                    <a:xfrm rot="16200000">
                      <a:off x="2125414" y="-197074"/>
                      <a:ext cx="627384" cy="0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599" name="Rectangle 598"/>
                    <p:cNvSpPr/>
                    <p:nvPr/>
                  </p:nvSpPr>
                  <p:spPr bwMode="auto">
                    <a:xfrm>
                      <a:off x="2397108" y="-349381"/>
                      <a:ext cx="104995" cy="322770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0" name="Connecteur droit 599"/>
                    <p:cNvCxnSpPr/>
                    <p:nvPr/>
                  </p:nvCxnSpPr>
                  <p:spPr bwMode="auto">
                    <a:xfrm rot="16200000">
                      <a:off x="2330579" y="-203284"/>
                      <a:ext cx="625366" cy="2332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1" name="Rectangle 600"/>
                    <p:cNvSpPr/>
                    <p:nvPr/>
                  </p:nvSpPr>
                  <p:spPr bwMode="auto">
                    <a:xfrm>
                      <a:off x="2600098" y="-351399"/>
                      <a:ext cx="123659" cy="322770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2" name="Connecteur droit 601"/>
                    <p:cNvCxnSpPr/>
                    <p:nvPr/>
                  </p:nvCxnSpPr>
                  <p:spPr bwMode="auto">
                    <a:xfrm rot="16200000">
                      <a:off x="2542901" y="-203285"/>
                      <a:ext cx="625366" cy="2334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3" name="Rectangle 602"/>
                    <p:cNvSpPr/>
                    <p:nvPr/>
                  </p:nvSpPr>
                  <p:spPr bwMode="auto">
                    <a:xfrm>
                      <a:off x="2784420" y="-351399"/>
                      <a:ext cx="125993" cy="322770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4" name="Connecteur droit 603"/>
                    <p:cNvCxnSpPr/>
                    <p:nvPr/>
                  </p:nvCxnSpPr>
                  <p:spPr bwMode="auto">
                    <a:xfrm rot="16200000">
                      <a:off x="2796212" y="-194206"/>
                      <a:ext cx="627384" cy="2332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5" name="Rectangle 604"/>
                    <p:cNvSpPr/>
                    <p:nvPr/>
                  </p:nvSpPr>
                  <p:spPr bwMode="auto">
                    <a:xfrm>
                      <a:off x="3045740" y="-349381"/>
                      <a:ext cx="121327" cy="322770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6" name="Connecteur droit 605"/>
                    <p:cNvCxnSpPr/>
                    <p:nvPr/>
                  </p:nvCxnSpPr>
                  <p:spPr bwMode="auto">
                    <a:xfrm rot="16200000">
                      <a:off x="3014368" y="-191022"/>
                      <a:ext cx="627383" cy="0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7" name="Rectangle 606"/>
                    <p:cNvSpPr/>
                    <p:nvPr/>
                  </p:nvSpPr>
                  <p:spPr bwMode="auto">
                    <a:xfrm>
                      <a:off x="3267395" y="-349382"/>
                      <a:ext cx="123659" cy="322770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cxnSp>
                  <p:nvCxnSpPr>
                    <p:cNvPr id="608" name="Connecteur droit 607"/>
                    <p:cNvCxnSpPr/>
                    <p:nvPr/>
                  </p:nvCxnSpPr>
                  <p:spPr bwMode="auto">
                    <a:xfrm rot="16200000">
                      <a:off x="1679614" y="-203285"/>
                      <a:ext cx="625366" cy="2334"/>
                    </a:xfrm>
                    <a:prstGeom prst="line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609" name="Rectangle 608"/>
                    <p:cNvSpPr/>
                    <p:nvPr/>
                  </p:nvSpPr>
                  <p:spPr bwMode="auto">
                    <a:xfrm>
                      <a:off x="1932800" y="-351399"/>
                      <a:ext cx="123659" cy="322770"/>
                    </a:xfrm>
                    <a:prstGeom prst="rect">
                      <a:avLst/>
                    </a:prstGeom>
                    <a:ln w="15875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grpSp>
                <p:nvGrpSpPr>
                  <p:cNvPr id="43" name="Groupe 611"/>
                  <p:cNvGrpSpPr>
                    <a:grpSpLocks/>
                  </p:cNvGrpSpPr>
                  <p:nvPr/>
                </p:nvGrpSpPr>
                <p:grpSpPr bwMode="auto">
                  <a:xfrm rot="16200000" flipV="1">
                    <a:off x="3978709" y="-2159394"/>
                    <a:ext cx="1119531" cy="2360504"/>
                    <a:chOff x="3398147" y="2968408"/>
                    <a:chExt cx="1119904" cy="2360163"/>
                  </a:xfrm>
                </p:grpSpPr>
                <p:sp>
                  <p:nvSpPr>
                    <p:cNvPr id="640" name="Rectangle 639"/>
                    <p:cNvSpPr/>
                    <p:nvPr/>
                  </p:nvSpPr>
                  <p:spPr bwMode="auto">
                    <a:xfrm flipH="1">
                      <a:off x="3529240" y="3498868"/>
                      <a:ext cx="988811" cy="1829702"/>
                    </a:xfrm>
                    <a:prstGeom prst="rect">
                      <a:avLst/>
                    </a:prstGeom>
                    <a:noFill/>
                    <a:ln w="317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41" name="ZoneTexte 640"/>
                    <p:cNvSpPr txBox="1"/>
                    <p:nvPr/>
                  </p:nvSpPr>
                  <p:spPr bwMode="auto">
                    <a:xfrm flipH="1">
                      <a:off x="3549093" y="3605309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642" name="ZoneTexte 641"/>
                    <p:cNvSpPr txBox="1"/>
                    <p:nvPr/>
                  </p:nvSpPr>
                  <p:spPr bwMode="auto">
                    <a:xfrm flipH="1">
                      <a:off x="3540088" y="3808635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643" name="ZoneTexte 642"/>
                    <p:cNvSpPr txBox="1"/>
                    <p:nvPr/>
                  </p:nvSpPr>
                  <p:spPr bwMode="auto">
                    <a:xfrm flipH="1">
                      <a:off x="3551931" y="4003842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644" name="ZoneTexte 643"/>
                    <p:cNvSpPr txBox="1"/>
                    <p:nvPr/>
                  </p:nvSpPr>
                  <p:spPr bwMode="auto">
                    <a:xfrm flipH="1">
                      <a:off x="3551931" y="4215709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645" name="ZoneTexte 644"/>
                    <p:cNvSpPr txBox="1"/>
                    <p:nvPr/>
                  </p:nvSpPr>
                  <p:spPr bwMode="auto">
                    <a:xfrm flipH="1">
                      <a:off x="3540088" y="4410916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646" name="ZoneTexte 645"/>
                    <p:cNvSpPr txBox="1"/>
                    <p:nvPr/>
                  </p:nvSpPr>
                  <p:spPr bwMode="auto">
                    <a:xfrm flipH="1">
                      <a:off x="3529977" y="4614241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647" name="ZoneTexte 646"/>
                    <p:cNvSpPr txBox="1"/>
                    <p:nvPr/>
                  </p:nvSpPr>
                  <p:spPr bwMode="auto">
                    <a:xfrm flipH="1">
                      <a:off x="3551931" y="4809448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  <p:grpSp>
                  <p:nvGrpSpPr>
                    <p:cNvPr id="44" name="Groupe 6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3816440" y="3811115"/>
                      <a:ext cx="557904" cy="1112414"/>
                      <a:chOff x="7783717" y="4500570"/>
                      <a:chExt cx="670193" cy="1336056"/>
                    </a:xfrm>
                    <a:solidFill>
                      <a:schemeClr val="accent1"/>
                    </a:solidFill>
                  </p:grpSpPr>
                  <p:sp>
                    <p:nvSpPr>
                      <p:cNvPr id="658" name="Rectangle 657"/>
                      <p:cNvSpPr/>
                      <p:nvPr/>
                    </p:nvSpPr>
                    <p:spPr bwMode="auto">
                      <a:xfrm>
                        <a:off x="7858148" y="5132879"/>
                        <a:ext cx="500066" cy="71438"/>
                      </a:xfrm>
                      <a:prstGeom prst="rect">
                        <a:avLst/>
                      </a:prstGeom>
                      <a:solidFill>
                        <a:srgbClr val="FF0000"/>
                      </a:solidFill>
                      <a:ln w="57150">
                        <a:headEnd type="none" w="med" len="med"/>
                        <a:tailEnd type="none" w="med" len="med"/>
                      </a:ln>
                    </p:spPr>
                    <p:style>
                      <a:lnRef idx="0">
                        <a:schemeClr val="accent6"/>
                      </a:lnRef>
                      <a:fillRef idx="1003">
                        <a:schemeClr val="dk1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/>
                      <a:lstStyle/>
                      <a:p>
                        <a:pPr algn="r">
                          <a:defRPr/>
                        </a:pPr>
                        <a:endParaRPr lang="fr-FR" sz="105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  <p:grpSp>
                    <p:nvGrpSpPr>
                      <p:cNvPr id="45" name="Groupe 64"/>
                      <p:cNvGrpSpPr/>
                      <p:nvPr/>
                    </p:nvGrpSpPr>
                    <p:grpSpPr>
                      <a:xfrm>
                        <a:off x="7783717" y="4500570"/>
                        <a:ext cx="667200" cy="603403"/>
                        <a:chOff x="7783717" y="4500570"/>
                        <a:chExt cx="667200" cy="603403"/>
                      </a:xfrm>
                      <a:grpFill/>
                    </p:grpSpPr>
                    <p:sp>
                      <p:nvSpPr>
                        <p:cNvPr id="665" name="Rectangle 664"/>
                        <p:cNvSpPr/>
                        <p:nvPr/>
                      </p:nvSpPr>
                      <p:spPr bwMode="auto">
                        <a:xfrm>
                          <a:off x="7858148" y="4500570"/>
                          <a:ext cx="500066" cy="7143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1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 sz="105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46" name="Groupe 71"/>
                        <p:cNvGrpSpPr/>
                        <p:nvPr/>
                      </p:nvGrpSpPr>
                      <p:grpSpPr>
                        <a:xfrm>
                          <a:off x="7783717" y="4600914"/>
                          <a:ext cx="667200" cy="503059"/>
                          <a:chOff x="7783717" y="4600914"/>
                          <a:chExt cx="667200" cy="503059"/>
                        </a:xfrm>
                        <a:grpFill/>
                      </p:grpSpPr>
                      <p:sp>
                        <p:nvSpPr>
                          <p:cNvPr id="667" name="Rectangle 666"/>
                          <p:cNvSpPr/>
                          <p:nvPr/>
                        </p:nvSpPr>
                        <p:spPr bwMode="auto">
                          <a:xfrm rot="5400000">
                            <a:off x="7569403" y="4818221"/>
                            <a:ext cx="500066" cy="71438"/>
                          </a:xfrm>
                          <a:prstGeom prst="rect">
                            <a:avLst/>
                          </a:prstGeom>
                          <a:ln w="57150">
                            <a:headEnd type="none" w="med" len="med"/>
                            <a:tailEnd type="none" w="med" len="med"/>
                          </a:ln>
                        </p:spPr>
                        <p:style>
                          <a:lnRef idx="0">
                            <a:schemeClr val="accent6"/>
                          </a:lnRef>
                          <a:fillRef idx="1003">
                            <a:schemeClr val="dk1"/>
                          </a:fillRef>
                          <a:effectRef idx="3">
                            <a:schemeClr val="accent6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algn="r">
                              <a:defRPr/>
                            </a:pPr>
                            <a:endParaRPr lang="fr-FR" sz="1050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668" name="Rectangle 667"/>
                          <p:cNvSpPr/>
                          <p:nvPr/>
                        </p:nvSpPr>
                        <p:spPr bwMode="auto">
                          <a:xfrm rot="5400000">
                            <a:off x="8165165" y="4815228"/>
                            <a:ext cx="500066" cy="71438"/>
                          </a:xfrm>
                          <a:prstGeom prst="rect">
                            <a:avLst/>
                          </a:prstGeom>
                          <a:solidFill>
                            <a:srgbClr val="FF0000"/>
                          </a:solidFill>
                          <a:ln w="57150">
                            <a:headEnd type="none" w="med" len="med"/>
                            <a:tailEnd type="none" w="med" len="med"/>
                          </a:ln>
                        </p:spPr>
                        <p:style>
                          <a:lnRef idx="0">
                            <a:schemeClr val="accent6"/>
                          </a:lnRef>
                          <a:fillRef idx="1003">
                            <a:schemeClr val="dk2"/>
                          </a:fillRef>
                          <a:effectRef idx="3">
                            <a:schemeClr val="accent6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algn="r">
                              <a:defRPr/>
                            </a:pPr>
                            <a:endParaRPr lang="fr-FR" sz="1050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</p:grpSp>
                  </p:grpSp>
                  <p:grpSp>
                    <p:nvGrpSpPr>
                      <p:cNvPr id="47" name="Groupe 65"/>
                      <p:cNvGrpSpPr/>
                      <p:nvPr/>
                    </p:nvGrpSpPr>
                    <p:grpSpPr>
                      <a:xfrm rot="10800000">
                        <a:off x="7786710" y="5233223"/>
                        <a:ext cx="667200" cy="603403"/>
                        <a:chOff x="7783717" y="4500570"/>
                        <a:chExt cx="667200" cy="603403"/>
                      </a:xfrm>
                      <a:grpFill/>
                    </p:grpSpPr>
                    <p:sp>
                      <p:nvSpPr>
                        <p:cNvPr id="661" name="Rectangle 660"/>
                        <p:cNvSpPr/>
                        <p:nvPr/>
                      </p:nvSpPr>
                      <p:spPr bwMode="auto">
                        <a:xfrm>
                          <a:off x="7858148" y="4500570"/>
                          <a:ext cx="500066" cy="71438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  <a:ln>
                          <a:headEnd type="none" w="med" len="med"/>
                          <a:tailEnd type="none" w="med" len="med"/>
                        </a:ln>
                      </p:spPr>
                      <p:style>
                        <a:lnRef idx="0">
                          <a:schemeClr val="accent6"/>
                        </a:lnRef>
                        <a:fillRef idx="1003">
                          <a:schemeClr val="dk1"/>
                        </a:fillRef>
                        <a:effectRef idx="3">
                          <a:schemeClr val="accent6"/>
                        </a:effectRef>
                        <a:fontRef idx="minor">
                          <a:schemeClr val="lt1"/>
                        </a:fontRef>
                      </p:style>
                      <p:txBody>
                        <a:bodyPr/>
                        <a:lstStyle/>
                        <a:p>
                          <a:pPr algn="r">
                            <a:defRPr/>
                          </a:pPr>
                          <a:endParaRPr lang="fr-FR" sz="1050">
                            <a:solidFill>
                              <a:schemeClr val="tx1"/>
                            </a:solidFill>
                          </a:endParaRPr>
                        </a:p>
                      </p:txBody>
                    </p:sp>
                    <p:grpSp>
                      <p:nvGrpSpPr>
                        <p:cNvPr id="48" name="Groupe 67"/>
                        <p:cNvGrpSpPr/>
                        <p:nvPr/>
                      </p:nvGrpSpPr>
                      <p:grpSpPr>
                        <a:xfrm>
                          <a:off x="7783717" y="4600914"/>
                          <a:ext cx="667200" cy="503059"/>
                          <a:chOff x="7783717" y="4600914"/>
                          <a:chExt cx="667200" cy="503059"/>
                        </a:xfrm>
                        <a:grpFill/>
                      </p:grpSpPr>
                      <p:sp>
                        <p:nvSpPr>
                          <p:cNvPr id="663" name="Rectangle 662"/>
                          <p:cNvSpPr/>
                          <p:nvPr/>
                        </p:nvSpPr>
                        <p:spPr bwMode="auto">
                          <a:xfrm rot="5400000">
                            <a:off x="7569403" y="4818221"/>
                            <a:ext cx="500066" cy="71438"/>
                          </a:xfrm>
                          <a:prstGeom prst="rect">
                            <a:avLst/>
                          </a:prstGeom>
                          <a:solidFill>
                            <a:srgbClr val="FF0000"/>
                          </a:solidFill>
                          <a:ln w="57150">
                            <a:headEnd type="none" w="med" len="med"/>
                            <a:tailEnd type="none" w="med" len="med"/>
                          </a:ln>
                        </p:spPr>
                        <p:style>
                          <a:lnRef idx="0">
                            <a:schemeClr val="accent6"/>
                          </a:lnRef>
                          <a:fillRef idx="1003">
                            <a:schemeClr val="dk1"/>
                          </a:fillRef>
                          <a:effectRef idx="3">
                            <a:schemeClr val="accent6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algn="r">
                              <a:defRPr/>
                            </a:pPr>
                            <a:endParaRPr lang="fr-FR" sz="1050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  <p:sp>
                        <p:nvSpPr>
                          <p:cNvPr id="664" name="Rectangle 663"/>
                          <p:cNvSpPr/>
                          <p:nvPr/>
                        </p:nvSpPr>
                        <p:spPr bwMode="auto">
                          <a:xfrm rot="5400000">
                            <a:off x="8165165" y="4815228"/>
                            <a:ext cx="500066" cy="71438"/>
                          </a:xfrm>
                          <a:prstGeom prst="rect">
                            <a:avLst/>
                          </a:prstGeom>
                          <a:solidFill>
                            <a:srgbClr val="FF0000"/>
                          </a:solidFill>
                          <a:ln w="57150">
                            <a:headEnd type="none" w="med" len="med"/>
                            <a:tailEnd type="none" w="med" len="med"/>
                          </a:ln>
                        </p:spPr>
                        <p:style>
                          <a:lnRef idx="0">
                            <a:schemeClr val="accent6"/>
                          </a:lnRef>
                          <a:fillRef idx="1003">
                            <a:schemeClr val="dk2"/>
                          </a:fillRef>
                          <a:effectRef idx="3">
                            <a:schemeClr val="accent6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/>
                          <a:lstStyle/>
                          <a:p>
                            <a:pPr algn="r">
                              <a:defRPr/>
                            </a:pPr>
                            <a:endParaRPr lang="fr-FR" sz="1050">
                              <a:solidFill>
                                <a:schemeClr val="tx1"/>
                              </a:solidFill>
                            </a:endParaRPr>
                          </a:p>
                        </p:txBody>
                      </p:sp>
                    </p:grpSp>
                  </p:grpSp>
                </p:grpSp>
                <p:sp>
                  <p:nvSpPr>
                    <p:cNvPr id="649" name="ZoneTexte 648"/>
                    <p:cNvSpPr txBox="1"/>
                    <p:nvPr/>
                  </p:nvSpPr>
                  <p:spPr bwMode="auto">
                    <a:xfrm flipH="1">
                      <a:off x="3997245" y="3527321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p:txBody>
                </p:sp>
                <p:sp>
                  <p:nvSpPr>
                    <p:cNvPr id="650" name="ZoneTexte 649"/>
                    <p:cNvSpPr txBox="1"/>
                    <p:nvPr/>
                  </p:nvSpPr>
                  <p:spPr bwMode="auto">
                    <a:xfrm flipH="1">
                      <a:off x="4137744" y="3890653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p:txBody>
                </p:sp>
                <p:sp>
                  <p:nvSpPr>
                    <p:cNvPr id="651" name="ZoneTexte 650"/>
                    <p:cNvSpPr txBox="1"/>
                    <p:nvPr/>
                  </p:nvSpPr>
                  <p:spPr bwMode="auto">
                    <a:xfrm flipH="1">
                      <a:off x="4145034" y="4410988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</p:txBody>
                </p:sp>
                <p:sp>
                  <p:nvSpPr>
                    <p:cNvPr id="652" name="ZoneTexte 651"/>
                    <p:cNvSpPr txBox="1"/>
                    <p:nvPr/>
                  </p:nvSpPr>
                  <p:spPr bwMode="auto">
                    <a:xfrm flipH="1">
                      <a:off x="4004452" y="4595448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</p:txBody>
                </p:sp>
                <p:sp>
                  <p:nvSpPr>
                    <p:cNvPr id="653" name="ZoneTexte 652"/>
                    <p:cNvSpPr txBox="1"/>
                    <p:nvPr/>
                  </p:nvSpPr>
                  <p:spPr bwMode="auto">
                    <a:xfrm flipH="1">
                      <a:off x="3885728" y="4401990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p:txBody>
                </p:sp>
                <p:sp>
                  <p:nvSpPr>
                    <p:cNvPr id="654" name="ZoneTexte 653"/>
                    <p:cNvSpPr txBox="1"/>
                    <p:nvPr/>
                  </p:nvSpPr>
                  <p:spPr bwMode="auto">
                    <a:xfrm flipH="1">
                      <a:off x="3847410" y="3905235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p:txBody>
                </p:sp>
                <p:sp>
                  <p:nvSpPr>
                    <p:cNvPr id="655" name="ZoneTexte 654"/>
                    <p:cNvSpPr txBox="1"/>
                    <p:nvPr/>
                  </p:nvSpPr>
                  <p:spPr bwMode="auto">
                    <a:xfrm flipH="1">
                      <a:off x="3989312" y="4033069"/>
                      <a:ext cx="254328" cy="346976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g</a:t>
                      </a:r>
                    </a:p>
                  </p:txBody>
                </p:sp>
                <p:sp>
                  <p:nvSpPr>
                    <p:cNvPr id="656" name="ZoneTexte 655"/>
                    <p:cNvSpPr txBox="1"/>
                    <p:nvPr/>
                  </p:nvSpPr>
                  <p:spPr bwMode="auto">
                    <a:xfrm>
                      <a:off x="3398147" y="2968408"/>
                      <a:ext cx="854339" cy="346977"/>
                    </a:xfrm>
                    <a:prstGeom prst="rect">
                      <a:avLst/>
                    </a:prstGeom>
                    <a:noFill/>
                  </p:spPr>
                  <p:style>
                    <a:lnRef idx="0">
                      <a:schemeClr val="accent6"/>
                    </a:lnRef>
                    <a:fillRef idx="3">
                      <a:schemeClr val="accent6"/>
                    </a:fillRef>
                    <a:effectRef idx="3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>
                      <a:spAutoFit/>
                    </a:bodyPr>
                    <a:lstStyle/>
                    <a:p>
                      <a:pPr>
                        <a:defRPr/>
                      </a:pPr>
                      <a:r>
                        <a:rPr lang="fr-FR" sz="1050" b="0" dirty="0">
                          <a:solidFill>
                            <a:schemeClr val="tx1"/>
                          </a:solidFill>
                        </a:rPr>
                        <a:t>+5V</a:t>
                      </a:r>
                    </a:p>
                  </p:txBody>
                </p:sp>
                <p:cxnSp>
                  <p:nvCxnSpPr>
                    <p:cNvPr id="657" name="Connecteur droit 656"/>
                    <p:cNvCxnSpPr/>
                    <p:nvPr/>
                  </p:nvCxnSpPr>
                  <p:spPr bwMode="auto">
                    <a:xfrm rot="5400000">
                      <a:off x="3842063" y="3387916"/>
                      <a:ext cx="213835" cy="0"/>
                    </a:xfrm>
                    <a:prstGeom prst="line">
                      <a:avLst/>
                    </a:prstGeom>
                    <a:ln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grpSp>
              <p:nvGrpSpPr>
                <p:cNvPr id="49" name="Groupe 612"/>
                <p:cNvGrpSpPr>
                  <a:grpSpLocks/>
                </p:cNvGrpSpPr>
                <p:nvPr/>
              </p:nvGrpSpPr>
              <p:grpSpPr bwMode="auto">
                <a:xfrm rot="16200000" flipV="1">
                  <a:off x="3024328" y="237008"/>
                  <a:ext cx="2511567" cy="2211609"/>
                  <a:chOff x="4331854" y="489155"/>
                  <a:chExt cx="2511567" cy="2210129"/>
                </a:xfrm>
              </p:grpSpPr>
              <p:cxnSp>
                <p:nvCxnSpPr>
                  <p:cNvPr id="614" name="Connecteur droit 613"/>
                  <p:cNvCxnSpPr/>
                  <p:nvPr/>
                </p:nvCxnSpPr>
                <p:spPr bwMode="auto">
                  <a:xfrm>
                    <a:off x="5237627" y="1337999"/>
                    <a:ext cx="540639" cy="2016"/>
                  </a:xfrm>
                  <a:prstGeom prst="line">
                    <a:avLst/>
                  </a:prstGeom>
                  <a:ln>
                    <a:headEnd type="oval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5" name="Connecteur droit 614"/>
                  <p:cNvCxnSpPr/>
                  <p:nvPr/>
                </p:nvCxnSpPr>
                <p:spPr bwMode="auto">
                  <a:xfrm>
                    <a:off x="4922927" y="1692860"/>
                    <a:ext cx="829114" cy="2016"/>
                  </a:xfrm>
                  <a:prstGeom prst="line">
                    <a:avLst/>
                  </a:prstGeom>
                  <a:ln>
                    <a:headEnd type="oval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6" name="Connecteur droit 615"/>
                  <p:cNvCxnSpPr/>
                  <p:nvPr/>
                </p:nvCxnSpPr>
                <p:spPr bwMode="auto">
                  <a:xfrm>
                    <a:off x="4636468" y="2015460"/>
                    <a:ext cx="1151883" cy="2016"/>
                  </a:xfrm>
                  <a:prstGeom prst="line">
                    <a:avLst/>
                  </a:prstGeom>
                  <a:ln>
                    <a:headEnd type="oval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7" name="Connecteur droit 616"/>
                  <p:cNvCxnSpPr/>
                  <p:nvPr/>
                </p:nvCxnSpPr>
                <p:spPr bwMode="auto">
                  <a:xfrm>
                    <a:off x="4327819" y="2329995"/>
                    <a:ext cx="1440359" cy="2016"/>
                  </a:xfrm>
                  <a:prstGeom prst="line">
                    <a:avLst/>
                  </a:prstGeom>
                  <a:ln>
                    <a:headEnd type="oval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18" name="Rectangle 617"/>
                  <p:cNvSpPr/>
                  <p:nvPr/>
                </p:nvSpPr>
                <p:spPr bwMode="auto">
                  <a:xfrm flipH="1">
                    <a:off x="5760110" y="714977"/>
                    <a:ext cx="980413" cy="1830757"/>
                  </a:xfrm>
                  <a:prstGeom prst="rect">
                    <a:avLst/>
                  </a:prstGeom>
                  <a:noFill/>
                  <a:ln w="31750"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>
                      <a:defRPr/>
                    </a:pPr>
                    <a:endParaRPr lang="fr-FR" sz="1050">
                      <a:solidFill>
                        <a:schemeClr val="tx1"/>
                      </a:solidFill>
                    </a:endParaRPr>
                  </a:p>
                </p:txBody>
              </p:sp>
              <p:grpSp>
                <p:nvGrpSpPr>
                  <p:cNvPr id="50" name="Groupe 193"/>
                  <p:cNvGrpSpPr>
                    <a:grpSpLocks/>
                  </p:cNvGrpSpPr>
                  <p:nvPr/>
                </p:nvGrpSpPr>
                <p:grpSpPr bwMode="auto">
                  <a:xfrm>
                    <a:off x="6516373" y="845793"/>
                    <a:ext cx="327048" cy="1526734"/>
                    <a:chOff x="6309489" y="4346697"/>
                    <a:chExt cx="328163" cy="1531653"/>
                  </a:xfrm>
                </p:grpSpPr>
                <p:grpSp>
                  <p:nvGrpSpPr>
                    <p:cNvPr id="52" name="Groupe 17"/>
                    <p:cNvGrpSpPr>
                      <a:grpSpLocks/>
                    </p:cNvGrpSpPr>
                    <p:nvPr/>
                  </p:nvGrpSpPr>
                  <p:grpSpPr bwMode="auto">
                    <a:xfrm flipH="1">
                      <a:off x="6309489" y="4346697"/>
                      <a:ext cx="255230" cy="1531653"/>
                      <a:chOff x="2143102" y="4160920"/>
                      <a:chExt cx="288038" cy="1861789"/>
                    </a:xfrm>
                  </p:grpSpPr>
                  <p:sp>
                    <p:nvSpPr>
                      <p:cNvPr id="633" name="ZoneTexte 632"/>
                      <p:cNvSpPr txBox="1"/>
                      <p:nvPr/>
                    </p:nvSpPr>
                    <p:spPr>
                      <a:xfrm>
                        <a:off x="2143141" y="4160920"/>
                        <a:ext cx="287999" cy="422901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050" b="0" dirty="0">
                            <a:solidFill>
                              <a:schemeClr val="tx1"/>
                            </a:solidFill>
                          </a:rPr>
                          <a:t>a</a:t>
                        </a:r>
                      </a:p>
                    </p:txBody>
                  </p:sp>
                  <p:sp>
                    <p:nvSpPr>
                      <p:cNvPr id="634" name="ZoneTexte 633"/>
                      <p:cNvSpPr txBox="1"/>
                      <p:nvPr/>
                    </p:nvSpPr>
                    <p:spPr>
                      <a:xfrm>
                        <a:off x="2143138" y="4408864"/>
                        <a:ext cx="287999" cy="422901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050" b="0" dirty="0">
                            <a:solidFill>
                              <a:schemeClr val="tx1"/>
                            </a:solidFill>
                          </a:rPr>
                          <a:t>b</a:t>
                        </a:r>
                      </a:p>
                    </p:txBody>
                  </p:sp>
                  <p:sp>
                    <p:nvSpPr>
                      <p:cNvPr id="635" name="ZoneTexte 634"/>
                      <p:cNvSpPr txBox="1"/>
                      <p:nvPr/>
                    </p:nvSpPr>
                    <p:spPr>
                      <a:xfrm>
                        <a:off x="2143105" y="4676421"/>
                        <a:ext cx="287998" cy="422901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050" b="0" dirty="0">
                            <a:solidFill>
                              <a:schemeClr val="tx1"/>
                            </a:solidFill>
                          </a:rPr>
                          <a:t>c</a:t>
                        </a:r>
                      </a:p>
                    </p:txBody>
                  </p:sp>
                  <p:sp>
                    <p:nvSpPr>
                      <p:cNvPr id="636" name="ZoneTexte 635"/>
                      <p:cNvSpPr txBox="1"/>
                      <p:nvPr/>
                    </p:nvSpPr>
                    <p:spPr>
                      <a:xfrm>
                        <a:off x="2143134" y="4905276"/>
                        <a:ext cx="287999" cy="422901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050" b="0" dirty="0">
                            <a:solidFill>
                              <a:schemeClr val="tx1"/>
                            </a:solidFill>
                          </a:rPr>
                          <a:t>d</a:t>
                        </a:r>
                      </a:p>
                    </p:txBody>
                  </p:sp>
                  <p:sp>
                    <p:nvSpPr>
                      <p:cNvPr id="637" name="ZoneTexte 636"/>
                      <p:cNvSpPr txBox="1"/>
                      <p:nvPr/>
                    </p:nvSpPr>
                    <p:spPr>
                      <a:xfrm>
                        <a:off x="2143102" y="5172832"/>
                        <a:ext cx="287998" cy="422901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050" b="0" dirty="0">
                            <a:solidFill>
                              <a:schemeClr val="tx1"/>
                            </a:solidFill>
                          </a:rPr>
                          <a:t>e</a:t>
                        </a:r>
                      </a:p>
                    </p:txBody>
                  </p:sp>
                  <p:sp>
                    <p:nvSpPr>
                      <p:cNvPr id="638" name="ZoneTexte 637"/>
                      <p:cNvSpPr txBox="1"/>
                      <p:nvPr/>
                    </p:nvSpPr>
                    <p:spPr>
                      <a:xfrm>
                        <a:off x="2143131" y="5391266"/>
                        <a:ext cx="287999" cy="422901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050" b="0" dirty="0">
                            <a:solidFill>
                              <a:schemeClr val="tx1"/>
                            </a:solidFill>
                          </a:rPr>
                          <a:t>f</a:t>
                        </a:r>
                      </a:p>
                    </p:txBody>
                  </p:sp>
                  <p:sp>
                    <p:nvSpPr>
                      <p:cNvPr id="639" name="ZoneTexte 638"/>
                      <p:cNvSpPr txBox="1"/>
                      <p:nvPr/>
                    </p:nvSpPr>
                    <p:spPr>
                      <a:xfrm>
                        <a:off x="2143129" y="5599808"/>
                        <a:ext cx="287998" cy="422901"/>
                      </a:xfrm>
                      <a:prstGeom prst="rect">
                        <a:avLst/>
                      </a:prstGeom>
                      <a:noFill/>
                    </p:spPr>
                    <p:style>
                      <a:lnRef idx="0">
                        <a:schemeClr val="accent6"/>
                      </a:lnRef>
                      <a:fillRef idx="3">
                        <a:schemeClr val="accent6"/>
                      </a:fillRef>
                      <a:effectRef idx="3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>
                        <a:spAutoFit/>
                      </a:bodyPr>
                      <a:lstStyle/>
                      <a:p>
                        <a:pPr>
                          <a:defRPr/>
                        </a:pPr>
                        <a:r>
                          <a:rPr lang="fr-FR" sz="1050" b="0" dirty="0">
                            <a:solidFill>
                              <a:schemeClr val="tx1"/>
                            </a:solidFill>
                          </a:rPr>
                          <a:t>g</a:t>
                        </a:r>
                      </a:p>
                    </p:txBody>
                  </p:sp>
                </p:grpSp>
                <p:sp>
                  <p:nvSpPr>
                    <p:cNvPr id="626" name="Ellipse 625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48573" y="4484485"/>
                      <a:ext cx="76919" cy="70796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27" name="Ellipse 626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6669" y="4684736"/>
                      <a:ext cx="76919" cy="72819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28" name="Ellipse 627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2621" y="4915329"/>
                      <a:ext cx="76919" cy="68773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29" name="Ellipse 628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4644" y="5097377"/>
                      <a:ext cx="76919" cy="68773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30" name="Ellipse 629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2621" y="5257175"/>
                      <a:ext cx="76919" cy="68773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31" name="Ellipse 630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4644" y="5457426"/>
                      <a:ext cx="72871" cy="70797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 b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632" name="Ellipse 631"/>
                    <p:cNvSpPr>
                      <a:spLocks noChangeAspect="1"/>
                    </p:cNvSpPr>
                    <p:nvPr/>
                  </p:nvSpPr>
                  <p:spPr bwMode="auto">
                    <a:xfrm flipH="1">
                      <a:off x="6556669" y="5651610"/>
                      <a:ext cx="76919" cy="72819"/>
                    </a:xfrm>
                    <a:prstGeom prst="ellipse">
                      <a:avLst/>
                    </a:prstGeom>
                    <a:ln w="19050">
                      <a:headEnd type="none" w="med" len="med"/>
                      <a:tailEnd type="none" w="med" len="med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/>
                    <a:lstStyle/>
                    <a:p>
                      <a:pPr algn="r">
                        <a:defRPr/>
                      </a:pPr>
                      <a:endParaRPr lang="fr-FR" sz="1050" b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620" name="ZoneTexte 619"/>
                  <p:cNvSpPr txBox="1"/>
                  <p:nvPr/>
                </p:nvSpPr>
                <p:spPr bwMode="auto">
                  <a:xfrm>
                    <a:off x="5617630" y="1161866"/>
                    <a:ext cx="525295" cy="572665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A0</a:t>
                    </a:r>
                  </a:p>
                </p:txBody>
              </p:sp>
              <p:sp>
                <p:nvSpPr>
                  <p:cNvPr id="621" name="ZoneTexte 620"/>
                  <p:cNvSpPr txBox="1"/>
                  <p:nvPr/>
                </p:nvSpPr>
                <p:spPr bwMode="auto">
                  <a:xfrm>
                    <a:off x="5643308" y="1497314"/>
                    <a:ext cx="512211" cy="336595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A1</a:t>
                    </a:r>
                  </a:p>
                </p:txBody>
              </p:sp>
              <p:sp>
                <p:nvSpPr>
                  <p:cNvPr id="622" name="ZoneTexte 621"/>
                  <p:cNvSpPr txBox="1"/>
                  <p:nvPr/>
                </p:nvSpPr>
                <p:spPr bwMode="auto">
                  <a:xfrm>
                    <a:off x="5623014" y="1790642"/>
                    <a:ext cx="525295" cy="572665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A2</a:t>
                    </a:r>
                  </a:p>
                </p:txBody>
              </p:sp>
              <p:sp>
                <p:nvSpPr>
                  <p:cNvPr id="623" name="ZoneTexte 622"/>
                  <p:cNvSpPr txBox="1"/>
                  <p:nvPr/>
                </p:nvSpPr>
                <p:spPr bwMode="auto">
                  <a:xfrm>
                    <a:off x="5616145" y="2126619"/>
                    <a:ext cx="525295" cy="572665"/>
                  </a:xfrm>
                  <a:prstGeom prst="rect">
                    <a:avLst/>
                  </a:prstGeom>
                  <a:noFill/>
                </p:spPr>
                <p:style>
                  <a:lnRef idx="0">
                    <a:schemeClr val="accent6"/>
                  </a:lnRef>
                  <a:fillRef idx="3">
                    <a:schemeClr val="accent6"/>
                  </a:fillRef>
                  <a:effectRef idx="3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>
                    <a:spAutoFit/>
                  </a:bodyPr>
                  <a:lstStyle/>
                  <a:p>
                    <a:pPr>
                      <a:defRPr/>
                    </a:pPr>
                    <a:r>
                      <a:rPr lang="fr-FR" sz="1050" b="0" dirty="0">
                        <a:solidFill>
                          <a:schemeClr val="tx1"/>
                        </a:solidFill>
                      </a:rPr>
                      <a:t>A3</a:t>
                    </a:r>
                  </a:p>
                </p:txBody>
              </p:sp>
              <p:cxnSp>
                <p:nvCxnSpPr>
                  <p:cNvPr id="624" name="Connecteur droit 623"/>
                  <p:cNvCxnSpPr/>
                  <p:nvPr/>
                </p:nvCxnSpPr>
                <p:spPr bwMode="auto">
                  <a:xfrm rot="5400000">
                    <a:off x="6171697" y="591985"/>
                    <a:ext cx="215740" cy="2017"/>
                  </a:xfrm>
                  <a:prstGeom prst="line">
                    <a:avLst/>
                  </a:prstGeom>
                  <a:ln>
                    <a:headEnd type="none" w="med" len="med"/>
                    <a:tailEnd type="none" w="med" len="med"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sp>
        <p:nvSpPr>
          <p:cNvPr id="312" name="Text Box 4"/>
          <p:cNvSpPr txBox="1">
            <a:spLocks noChangeArrowheads="1"/>
          </p:cNvSpPr>
          <p:nvPr/>
        </p:nvSpPr>
        <p:spPr bwMode="auto">
          <a:xfrm>
            <a:off x="3714744" y="71414"/>
            <a:ext cx="5286413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spcBef>
                <a:spcPct val="50000"/>
              </a:spcBef>
              <a:defRPr/>
            </a:pPr>
            <a:r>
              <a:rPr lang="ar-DZ" sz="2000" u="sng" dirty="0">
                <a:solidFill>
                  <a:srgbClr val="0000FF"/>
                </a:solidFill>
                <a:cs typeface="Arabic Transparent" pitchFamily="2" charset="-78"/>
              </a:rPr>
              <a:t>انجاز الدارة المندمجة للجامع الكامل (</a:t>
            </a:r>
            <a:r>
              <a:rPr lang="fr-FR" sz="2000" u="sng" dirty="0">
                <a:solidFill>
                  <a:srgbClr val="0000FF"/>
                </a:solidFill>
                <a:cs typeface="Arabic Transparent" pitchFamily="2" charset="-78"/>
              </a:rPr>
              <a:t>4bit</a:t>
            </a:r>
            <a:r>
              <a:rPr lang="ar-DZ" sz="2000" u="sng" dirty="0">
                <a:solidFill>
                  <a:srgbClr val="0000FF"/>
                </a:solidFill>
                <a:cs typeface="Arabic Transparent" pitchFamily="2" charset="-78"/>
              </a:rPr>
              <a:t>) </a:t>
            </a:r>
            <a:r>
              <a:rPr lang="fr-FR" sz="2000" u="sng" dirty="0">
                <a:solidFill>
                  <a:schemeClr val="tx1"/>
                </a:solidFill>
              </a:rPr>
              <a:t>SN74LS83</a:t>
            </a:r>
            <a:r>
              <a:rPr lang="ar-DZ" sz="2000" u="sng" dirty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sz="2000" u="sng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317" name="ZoneTexte 316"/>
          <p:cNvSpPr txBox="1"/>
          <p:nvPr/>
        </p:nvSpPr>
        <p:spPr>
          <a:xfrm>
            <a:off x="5429256" y="285728"/>
            <a:ext cx="3500462" cy="1107996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fr-FR" sz="6600" dirty="0">
                <a:solidFill>
                  <a:schemeClr val="tx1"/>
                </a:solidFill>
              </a:rPr>
              <a:t>6 + 3 = 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odèle par défaut">
  <a:themeElements>
    <a:clrScheme name="1_Modèle par défaut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1_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4336</Words>
  <Application>Microsoft Office PowerPoint</Application>
  <PresentationFormat>Affichage à l'écran (4:3)</PresentationFormat>
  <Paragraphs>2083</Paragraphs>
  <Slides>83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83</vt:i4>
      </vt:variant>
    </vt:vector>
  </HeadingPairs>
  <TitlesOfParts>
    <vt:vector size="85" baseType="lpstr">
      <vt:lpstr>Modèle par défaut</vt:lpstr>
      <vt:lpstr>1_Modèle par défaut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Diapositive 57</vt:lpstr>
      <vt:lpstr>Diapositive 58</vt:lpstr>
      <vt:lpstr>Diapositive 59</vt:lpstr>
      <vt:lpstr>Diapositive 60</vt:lpstr>
      <vt:lpstr>Diapositive 61</vt:lpstr>
      <vt:lpstr>Diapositive 62</vt:lpstr>
      <vt:lpstr>Diapositive 63</vt:lpstr>
      <vt:lpstr>Diapositive 64</vt:lpstr>
      <vt:lpstr>Diapositive 65</vt:lpstr>
      <vt:lpstr>Diapositive 66</vt:lpstr>
      <vt:lpstr>Diapositive 67</vt:lpstr>
      <vt:lpstr>Diapositive 68</vt:lpstr>
      <vt:lpstr>Diapositive 69</vt:lpstr>
      <vt:lpstr>Diapositive 70</vt:lpstr>
      <vt:lpstr>Diapositive 71</vt:lpstr>
      <vt:lpstr>Diapositive 72</vt:lpstr>
      <vt:lpstr>Diapositive 73</vt:lpstr>
      <vt:lpstr>Diapositive 74</vt:lpstr>
      <vt:lpstr>Diapositive 75</vt:lpstr>
      <vt:lpstr>Diapositive 76</vt:lpstr>
      <vt:lpstr>Diapositive 77</vt:lpstr>
      <vt:lpstr>Diapositive 78</vt:lpstr>
      <vt:lpstr>Diapositive 79</vt:lpstr>
      <vt:lpstr>Diapositive 80</vt:lpstr>
      <vt:lpstr>Diapositive 81</vt:lpstr>
      <vt:lpstr>Diapositive 82</vt:lpstr>
      <vt:lpstr>Diapositive 83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SWEET</dc:creator>
  <cp:lastModifiedBy>SWEET</cp:lastModifiedBy>
  <cp:revision>14</cp:revision>
  <dcterms:created xsi:type="dcterms:W3CDTF">2021-09-15T16:54:03Z</dcterms:created>
  <dcterms:modified xsi:type="dcterms:W3CDTF">2021-09-19T18:23:04Z</dcterms:modified>
</cp:coreProperties>
</file>