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14"/>
  </p:notesMasterIdLst>
  <p:sldIdLst>
    <p:sldId id="256" r:id="rId4"/>
    <p:sldId id="257" r:id="rId5"/>
    <p:sldId id="258" r:id="rId6"/>
    <p:sldId id="260" r:id="rId7"/>
    <p:sldId id="261" r:id="rId8"/>
    <p:sldId id="329" r:id="rId9"/>
    <p:sldId id="331" r:id="rId10"/>
    <p:sldId id="332" r:id="rId11"/>
    <p:sldId id="333" r:id="rId12"/>
    <p:sldId id="335" r:id="rId13"/>
    <p:sldId id="336" r:id="rId14"/>
    <p:sldId id="338" r:id="rId15"/>
    <p:sldId id="341" r:id="rId16"/>
    <p:sldId id="284" r:id="rId17"/>
    <p:sldId id="276" r:id="rId18"/>
    <p:sldId id="277" r:id="rId19"/>
    <p:sldId id="278" r:id="rId20"/>
    <p:sldId id="279" r:id="rId21"/>
    <p:sldId id="280" r:id="rId22"/>
    <p:sldId id="281" r:id="rId23"/>
    <p:sldId id="346" r:id="rId24"/>
    <p:sldId id="413" r:id="rId25"/>
    <p:sldId id="282" r:id="rId26"/>
    <p:sldId id="283" r:id="rId27"/>
    <p:sldId id="386" r:id="rId28"/>
    <p:sldId id="285" r:id="rId29"/>
    <p:sldId id="286" r:id="rId30"/>
    <p:sldId id="287" r:id="rId31"/>
    <p:sldId id="288" r:id="rId32"/>
    <p:sldId id="342" r:id="rId33"/>
    <p:sldId id="291" r:id="rId34"/>
    <p:sldId id="290" r:id="rId35"/>
    <p:sldId id="382" r:id="rId36"/>
    <p:sldId id="384" r:id="rId37"/>
    <p:sldId id="383" r:id="rId38"/>
    <p:sldId id="343" r:id="rId39"/>
    <p:sldId id="344" r:id="rId40"/>
    <p:sldId id="293" r:id="rId41"/>
    <p:sldId id="349" r:id="rId42"/>
    <p:sldId id="295" r:id="rId43"/>
    <p:sldId id="296" r:id="rId44"/>
    <p:sldId id="369" r:id="rId45"/>
    <p:sldId id="368" r:id="rId46"/>
    <p:sldId id="299" r:id="rId47"/>
    <p:sldId id="345" r:id="rId48"/>
    <p:sldId id="301" r:id="rId49"/>
    <p:sldId id="302" r:id="rId50"/>
    <p:sldId id="374" r:id="rId51"/>
    <p:sldId id="375" r:id="rId52"/>
    <p:sldId id="378" r:id="rId53"/>
    <p:sldId id="379" r:id="rId54"/>
    <p:sldId id="380" r:id="rId55"/>
    <p:sldId id="428" r:id="rId56"/>
    <p:sldId id="308" r:id="rId57"/>
    <p:sldId id="309" r:id="rId58"/>
    <p:sldId id="310" r:id="rId59"/>
    <p:sldId id="311" r:id="rId60"/>
    <p:sldId id="312" r:id="rId61"/>
    <p:sldId id="387" r:id="rId62"/>
    <p:sldId id="415" r:id="rId63"/>
    <p:sldId id="314" r:id="rId64"/>
    <p:sldId id="315" r:id="rId65"/>
    <p:sldId id="389" r:id="rId66"/>
    <p:sldId id="316" r:id="rId67"/>
    <p:sldId id="390" r:id="rId68"/>
    <p:sldId id="317" r:id="rId69"/>
    <p:sldId id="392" r:id="rId70"/>
    <p:sldId id="319" r:id="rId71"/>
    <p:sldId id="416" r:id="rId72"/>
    <p:sldId id="320" r:id="rId73"/>
    <p:sldId id="321" r:id="rId74"/>
    <p:sldId id="394" r:id="rId75"/>
    <p:sldId id="395" r:id="rId76"/>
    <p:sldId id="322" r:id="rId77"/>
    <p:sldId id="323" r:id="rId78"/>
    <p:sldId id="401" r:id="rId79"/>
    <p:sldId id="326" r:id="rId80"/>
    <p:sldId id="404" r:id="rId81"/>
    <p:sldId id="417" r:id="rId82"/>
    <p:sldId id="419" r:id="rId83"/>
    <p:sldId id="427" r:id="rId84"/>
    <p:sldId id="424" r:id="rId85"/>
    <p:sldId id="421" r:id="rId86"/>
    <p:sldId id="472" r:id="rId87"/>
    <p:sldId id="443" r:id="rId88"/>
    <p:sldId id="434" r:id="rId89"/>
    <p:sldId id="435" r:id="rId90"/>
    <p:sldId id="437" r:id="rId91"/>
    <p:sldId id="438" r:id="rId92"/>
    <p:sldId id="440" r:id="rId93"/>
    <p:sldId id="441" r:id="rId94"/>
    <p:sldId id="442" r:id="rId95"/>
    <p:sldId id="451" r:id="rId96"/>
    <p:sldId id="453" r:id="rId97"/>
    <p:sldId id="454" r:id="rId98"/>
    <p:sldId id="459" r:id="rId99"/>
    <p:sldId id="458" r:id="rId100"/>
    <p:sldId id="455" r:id="rId101"/>
    <p:sldId id="456" r:id="rId102"/>
    <p:sldId id="457" r:id="rId103"/>
    <p:sldId id="460" r:id="rId104"/>
    <p:sldId id="463" r:id="rId105"/>
    <p:sldId id="467" r:id="rId106"/>
    <p:sldId id="464" r:id="rId107"/>
    <p:sldId id="470" r:id="rId108"/>
    <p:sldId id="461" r:id="rId109"/>
    <p:sldId id="465" r:id="rId110"/>
    <p:sldId id="471" r:id="rId111"/>
    <p:sldId id="468" r:id="rId112"/>
    <p:sldId id="466" r:id="rId1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CC66FF"/>
    <a:srgbClr val="996633"/>
    <a:srgbClr val="FF9900"/>
    <a:srgbClr val="0000FF"/>
    <a:srgbClr val="E4E4E4"/>
    <a:srgbClr val="FBFBFB"/>
    <a:srgbClr val="000000"/>
    <a:srgbClr val="FFE593"/>
    <a:srgbClr val="0099CC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4" autoAdjust="0"/>
    <p:restoredTop sz="99824" autoAdjust="0"/>
  </p:normalViewPr>
  <p:slideViewPr>
    <p:cSldViewPr>
      <p:cViewPr>
        <p:scale>
          <a:sx n="70" d="100"/>
          <a:sy n="70" d="100"/>
        </p:scale>
        <p:origin x="-42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theme" Target="theme/theme1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slide" Target="slides/slide107.xml"/><Relationship Id="rId115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495A9-1418-4749-926E-95613A82994D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9CA62-DD0E-4358-A0FF-646222B4953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06DEEF-C45E-4020-A929-6611FE97E944}" type="slidenum">
              <a:rPr lang="ar-SA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fr-FR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9CA62-DD0E-4358-A0FF-646222B49534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6EC78-8182-45FB-BF31-8FA87CBAA49A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0507-C12E-4E13-B107-3678BE71C8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24DFE-5AE2-4ACB-AF5C-6484DF9DD518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46823-B315-4501-A6E8-76BB164BDB0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DBE44-CDDD-4F47-ADBD-57280F24BAE5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9D217-6DCD-420B-8FAE-EAF06002A8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8178D-09AB-4CDF-A9A8-82B1CF157342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59620-8DBD-40C2-8C0E-FE8EB61059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2040-57CE-447D-84E9-D1D13AACE3D9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297EB-CD46-47F1-9CE9-A88BEA1CA6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F6E37-A35B-4543-A3F5-B63657D3581D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7F548-5133-464D-9DAB-F42F89E53D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656FD-B004-4B0D-83F0-055D759576A6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DC6A-C538-4291-907A-234108684A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4564D-96BD-4ACB-9002-C0D8294F91E0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004E1-1D35-4770-9593-DBD6A0198C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27C8-9FA0-40BE-82C7-67286ACD0557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EDBB4-336A-4323-BDB0-5DD7A98DA4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F28F8-398E-4E07-AE3B-5B4089FF184B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E5ED79-70A2-43DF-866E-323CAAF2F2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5D2F3-9F27-49BE-B18E-6553BDAD9F3A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E0760-1E12-49A3-BA68-F7CD3966657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7CC5A-F1E6-4007-8646-1CD2719BE9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B5D2-5187-4F10-B34E-A3AC4EE24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565AF-4ED4-4E4D-8A6C-5367871AE4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4BD52-5230-461A-A722-7D58B7D1DF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656B5-45AB-458D-A36F-47DD5B93C0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AB856-6623-491C-97A0-9B1C108B96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72656-2402-4382-B35C-31DE10E11C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96458-599F-46DC-91E3-73EC604DA1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64ADB-2C7F-4BF6-B1F4-EDE1DEF15B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50102-EC88-4D21-B2D0-9DB9F238271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B26FA-0D08-4C2D-9C6E-038416457D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27843-09ED-48D6-AF41-36F59A46AF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37C67-8B97-4457-AC2F-44BE9E2AE2E4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9C1CA-6076-463F-9AAC-2B83AA10200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AD06966-4C4B-4B3D-9320-B2BBE65A5369}" type="datetimeFigureOut">
              <a:rPr lang="fr-FR"/>
              <a:pPr>
                <a:defRPr/>
              </a:pPr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67E68D-47E4-4916-AC44-5A3A7B3C5A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8E6E31A-1FBD-445A-BAC6-B09EA6BCB3C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hyperlink" Target="UNIQUE%20+%20GRAFCET.sw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UNIQUE%20+%20GRAFCET.swf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gif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png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UNIQUE%20+%20GRAFCET.swf" TargetMode="Externa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UNIQUE%20+%20GRAFCET.swf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UNIQUE%20+%20GRAFCET.swf" TargetMode="Externa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UNIQUE%20+%20GRAFCET.swf" TargetMode="Externa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UNIQUE%20+%20GRAFCET.swf" TargetMode="Externa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2.png"/><Relationship Id="rId4" Type="http://schemas.openxmlformats.org/officeDocument/2006/relationships/hyperlink" Target="UNIQUE%20+%20GRAFCET.swf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81.png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82.png"/><Relationship Id="rId10" Type="http://schemas.openxmlformats.org/officeDocument/2006/relationships/image" Target="../media/image12.png"/><Relationship Id="rId4" Type="http://schemas.openxmlformats.org/officeDocument/2006/relationships/oleObject" Target="../embeddings/oleObject9.bin"/><Relationship Id="rId9" Type="http://schemas.openxmlformats.org/officeDocument/2006/relationships/hyperlink" Target="UNIQUE%20+%20GRAFCET.swf" TargetMode="Externa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2.png"/><Relationship Id="rId5" Type="http://schemas.openxmlformats.org/officeDocument/2006/relationships/hyperlink" Target="UNIQUE%20+%20GRAFCET.swf" TargetMode="External"/><Relationship Id="rId4" Type="http://schemas.openxmlformats.org/officeDocument/2006/relationships/oleObject" Target="../embeddings/oleObject12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r_sentation_Microsoft_Office_PowerPoint1.ppt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317"/>
            <a:ext cx="9156700" cy="6858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1188" y="1916113"/>
            <a:ext cx="8112125" cy="3556000"/>
            <a:chOff x="295" y="572"/>
            <a:chExt cx="5110" cy="2240"/>
          </a:xfrm>
        </p:grpSpPr>
        <p:sp>
          <p:nvSpPr>
            <p:cNvPr id="3076" name="Rectangle 5"/>
            <p:cNvSpPr>
              <a:spLocks noChangeAspect="1" noChangeArrowheads="1"/>
            </p:cNvSpPr>
            <p:nvPr/>
          </p:nvSpPr>
          <p:spPr bwMode="auto">
            <a:xfrm>
              <a:off x="1005" y="801"/>
              <a:ext cx="3015" cy="70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7" name="Rectangle 6"/>
            <p:cNvSpPr>
              <a:spLocks noChangeAspect="1" noChangeArrowheads="1"/>
            </p:cNvSpPr>
            <p:nvPr/>
          </p:nvSpPr>
          <p:spPr bwMode="auto">
            <a:xfrm>
              <a:off x="1069" y="1051"/>
              <a:ext cx="2904" cy="397"/>
            </a:xfrm>
            <a:prstGeom prst="rect">
              <a:avLst/>
            </a:prstGeom>
            <a:solidFill>
              <a:srgbClr val="CCFFCC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8" name="Rectangle 7"/>
            <p:cNvSpPr>
              <a:spLocks noChangeAspect="1" noChangeArrowheads="1"/>
            </p:cNvSpPr>
            <p:nvPr/>
          </p:nvSpPr>
          <p:spPr bwMode="auto">
            <a:xfrm>
              <a:off x="1198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9" name="Rectangle 8"/>
            <p:cNvSpPr>
              <a:spLocks noChangeAspect="1" noChangeArrowheads="1"/>
            </p:cNvSpPr>
            <p:nvPr/>
          </p:nvSpPr>
          <p:spPr bwMode="auto">
            <a:xfrm>
              <a:off x="2166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0" name="Rectangle 9"/>
            <p:cNvSpPr>
              <a:spLocks noChangeAspect="1" noChangeArrowheads="1"/>
            </p:cNvSpPr>
            <p:nvPr/>
          </p:nvSpPr>
          <p:spPr bwMode="auto">
            <a:xfrm>
              <a:off x="3140" y="1145"/>
              <a:ext cx="710" cy="2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1" name="Line 10"/>
            <p:cNvSpPr>
              <a:spLocks noChangeAspect="1" noChangeShapeType="1"/>
            </p:cNvSpPr>
            <p:nvPr/>
          </p:nvSpPr>
          <p:spPr bwMode="auto">
            <a:xfrm>
              <a:off x="1908" y="1256"/>
              <a:ext cx="2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2" name="Line 11"/>
            <p:cNvSpPr>
              <a:spLocks noChangeAspect="1" noChangeShapeType="1"/>
            </p:cNvSpPr>
            <p:nvPr/>
          </p:nvSpPr>
          <p:spPr bwMode="auto">
            <a:xfrm>
              <a:off x="2876" y="1256"/>
              <a:ext cx="25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3" name="Line 12"/>
            <p:cNvSpPr>
              <a:spLocks noChangeAspect="1" noChangeShapeType="1"/>
            </p:cNvSpPr>
            <p:nvPr/>
          </p:nvSpPr>
          <p:spPr bwMode="auto">
            <a:xfrm>
              <a:off x="3850" y="1202"/>
              <a:ext cx="39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4" name="Line 13"/>
            <p:cNvSpPr>
              <a:spLocks noChangeAspect="1" noChangeShapeType="1"/>
            </p:cNvSpPr>
            <p:nvPr/>
          </p:nvSpPr>
          <p:spPr bwMode="auto">
            <a:xfrm>
              <a:off x="3850" y="1294"/>
              <a:ext cx="316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5" name="Line 14"/>
            <p:cNvSpPr>
              <a:spLocks noChangeAspect="1" noChangeShapeType="1"/>
            </p:cNvSpPr>
            <p:nvPr/>
          </p:nvSpPr>
          <p:spPr bwMode="auto">
            <a:xfrm>
              <a:off x="4167" y="1288"/>
              <a:ext cx="0" cy="29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6" name="Line 15"/>
            <p:cNvSpPr>
              <a:spLocks noChangeAspect="1" noChangeShapeType="1"/>
            </p:cNvSpPr>
            <p:nvPr/>
          </p:nvSpPr>
          <p:spPr bwMode="auto">
            <a:xfrm rot="300000" flipV="1">
              <a:off x="1869" y="1484"/>
              <a:ext cx="2273" cy="51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7" name="Text Box 16"/>
            <p:cNvSpPr txBox="1">
              <a:spLocks noChangeAspect="1" noChangeArrowheads="1"/>
            </p:cNvSpPr>
            <p:nvPr/>
          </p:nvSpPr>
          <p:spPr bwMode="auto">
            <a:xfrm>
              <a:off x="2128" y="618"/>
              <a:ext cx="829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6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سلسلة معلومات</a:t>
              </a:r>
              <a:endParaRPr lang="fr-FR" sz="16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088" name="Text Box 17"/>
            <p:cNvSpPr txBox="1">
              <a:spLocks noChangeAspect="1" noChangeArrowheads="1"/>
            </p:cNvSpPr>
            <p:nvPr/>
          </p:nvSpPr>
          <p:spPr bwMode="auto">
            <a:xfrm>
              <a:off x="1263" y="1160"/>
              <a:ext cx="581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اكتسب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089" name="Text Box 18"/>
            <p:cNvSpPr txBox="1">
              <a:spLocks noChangeAspect="1" noChangeArrowheads="1"/>
            </p:cNvSpPr>
            <p:nvPr/>
          </p:nvSpPr>
          <p:spPr bwMode="auto">
            <a:xfrm>
              <a:off x="2231" y="1160"/>
              <a:ext cx="516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عالج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090" name="Text Box 19"/>
            <p:cNvSpPr txBox="1">
              <a:spLocks noChangeAspect="1" noChangeArrowheads="1"/>
            </p:cNvSpPr>
            <p:nvPr/>
          </p:nvSpPr>
          <p:spPr bwMode="auto">
            <a:xfrm>
              <a:off x="3199" y="1154"/>
              <a:ext cx="587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اتصل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grpSp>
          <p:nvGrpSpPr>
            <p:cNvPr id="3" name="Group 20"/>
            <p:cNvGrpSpPr>
              <a:grpSpLocks noChangeAspect="1"/>
            </p:cNvGrpSpPr>
            <p:nvPr/>
          </p:nvGrpSpPr>
          <p:grpSpPr bwMode="auto">
            <a:xfrm>
              <a:off x="4619" y="1430"/>
              <a:ext cx="651" cy="1061"/>
              <a:chOff x="9807" y="5732"/>
              <a:chExt cx="1413" cy="2302"/>
            </a:xfrm>
          </p:grpSpPr>
          <p:sp>
            <p:nvSpPr>
              <p:cNvPr id="3144" name="Rectangle 21"/>
              <p:cNvSpPr>
                <a:spLocks noChangeAspect="1" noChangeArrowheads="1"/>
              </p:cNvSpPr>
              <p:nvPr/>
            </p:nvSpPr>
            <p:spPr bwMode="auto">
              <a:xfrm rot="5400000">
                <a:off x="9890" y="6857"/>
                <a:ext cx="1540" cy="814"/>
              </a:xfrm>
              <a:prstGeom prst="rect">
                <a:avLst/>
              </a:prstGeom>
              <a:solidFill>
                <a:srgbClr val="C0C0C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5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10481" y="6109"/>
                <a:ext cx="280" cy="381"/>
              </a:xfrm>
              <a:prstGeom prst="downArrow">
                <a:avLst>
                  <a:gd name="adj1" fmla="val 50000"/>
                  <a:gd name="adj2" fmla="val 34018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6" name="Text Box 23"/>
              <p:cNvSpPr txBox="1">
                <a:spLocks noChangeAspect="1" noChangeArrowheads="1"/>
              </p:cNvSpPr>
              <p:nvPr/>
            </p:nvSpPr>
            <p:spPr bwMode="auto">
              <a:xfrm>
                <a:off x="9807" y="5732"/>
                <a:ext cx="141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المادة الأولية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</p:grpSp>
        <p:sp>
          <p:nvSpPr>
            <p:cNvPr id="3092" name="Text Box 24"/>
            <p:cNvSpPr txBox="1">
              <a:spLocks noChangeAspect="1" noChangeArrowheads="1"/>
            </p:cNvSpPr>
            <p:nvPr/>
          </p:nvSpPr>
          <p:spPr bwMode="auto">
            <a:xfrm>
              <a:off x="3244" y="1711"/>
              <a:ext cx="587" cy="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أوامر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093" name="Text Box 25"/>
            <p:cNvSpPr txBox="1">
              <a:spLocks noChangeAspect="1" noChangeArrowheads="1"/>
            </p:cNvSpPr>
            <p:nvPr/>
          </p:nvSpPr>
          <p:spPr bwMode="auto">
            <a:xfrm>
              <a:off x="4032" y="670"/>
              <a:ext cx="762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معلومات موجهة لأنظمة خارجية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094" name="Line 26"/>
            <p:cNvSpPr>
              <a:spLocks noChangeAspect="1" noChangeShapeType="1"/>
            </p:cNvSpPr>
            <p:nvPr/>
          </p:nvSpPr>
          <p:spPr bwMode="auto">
            <a:xfrm>
              <a:off x="877" y="1324"/>
              <a:ext cx="323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5" name="Text Box 27"/>
            <p:cNvSpPr txBox="1">
              <a:spLocks noChangeAspect="1" noChangeArrowheads="1"/>
            </p:cNvSpPr>
            <p:nvPr/>
          </p:nvSpPr>
          <p:spPr bwMode="auto">
            <a:xfrm>
              <a:off x="312" y="572"/>
              <a:ext cx="586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مقدار فيزيائي للقياس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grpSp>
          <p:nvGrpSpPr>
            <p:cNvPr id="4" name="Group 28"/>
            <p:cNvGrpSpPr>
              <a:grpSpLocks noChangeAspect="1"/>
            </p:cNvGrpSpPr>
            <p:nvPr/>
          </p:nvGrpSpPr>
          <p:grpSpPr bwMode="auto">
            <a:xfrm rot="5400000">
              <a:off x="822" y="770"/>
              <a:ext cx="94" cy="244"/>
              <a:chOff x="3214" y="8187"/>
              <a:chExt cx="293" cy="762"/>
            </a:xfrm>
          </p:grpSpPr>
          <p:sp>
            <p:nvSpPr>
              <p:cNvPr id="3141" name="Line 29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2" name="Line 30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3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32"/>
            <p:cNvGrpSpPr>
              <a:grpSpLocks noChangeAspect="1"/>
            </p:cNvGrpSpPr>
            <p:nvPr/>
          </p:nvGrpSpPr>
          <p:grpSpPr bwMode="auto">
            <a:xfrm>
              <a:off x="852" y="1318"/>
              <a:ext cx="94" cy="244"/>
              <a:chOff x="3214" y="8187"/>
              <a:chExt cx="293" cy="762"/>
            </a:xfrm>
          </p:grpSpPr>
          <p:sp>
            <p:nvSpPr>
              <p:cNvPr id="3138" name="Line 33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39" name="Line 34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0" name="Line 35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36"/>
            <p:cNvGrpSpPr>
              <a:grpSpLocks noChangeAspect="1"/>
            </p:cNvGrpSpPr>
            <p:nvPr/>
          </p:nvGrpSpPr>
          <p:grpSpPr bwMode="auto">
            <a:xfrm>
              <a:off x="4102" y="946"/>
              <a:ext cx="94" cy="244"/>
              <a:chOff x="3214" y="8187"/>
              <a:chExt cx="293" cy="762"/>
            </a:xfrm>
          </p:grpSpPr>
          <p:sp>
            <p:nvSpPr>
              <p:cNvPr id="3135" name="Line 37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36" name="Line 38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37" name="Line 39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99" name="Text Box 40"/>
            <p:cNvSpPr txBox="1">
              <a:spLocks noChangeAspect="1" noChangeArrowheads="1"/>
            </p:cNvSpPr>
            <p:nvPr/>
          </p:nvSpPr>
          <p:spPr bwMode="auto">
            <a:xfrm>
              <a:off x="295" y="1524"/>
              <a:ext cx="762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معلومات قادمة لأنظمة خارجية</a:t>
              </a:r>
              <a:endParaRPr lang="fr-FR" sz="14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3100" name="Line 41"/>
            <p:cNvSpPr>
              <a:spLocks noChangeAspect="1" noChangeShapeType="1"/>
            </p:cNvSpPr>
            <p:nvPr/>
          </p:nvSpPr>
          <p:spPr bwMode="auto">
            <a:xfrm>
              <a:off x="940" y="1196"/>
              <a:ext cx="25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1" name="Line 42"/>
            <p:cNvSpPr>
              <a:spLocks noChangeAspect="1" noChangeShapeType="1"/>
            </p:cNvSpPr>
            <p:nvPr/>
          </p:nvSpPr>
          <p:spPr bwMode="auto">
            <a:xfrm flipV="1">
              <a:off x="940" y="584"/>
              <a:ext cx="0" cy="606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2" name="Line 43"/>
            <p:cNvSpPr>
              <a:spLocks noChangeAspect="1" noChangeShapeType="1"/>
            </p:cNvSpPr>
            <p:nvPr/>
          </p:nvSpPr>
          <p:spPr bwMode="auto">
            <a:xfrm>
              <a:off x="940" y="586"/>
              <a:ext cx="439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7" name="Group 44"/>
            <p:cNvGrpSpPr>
              <a:grpSpLocks noChangeAspect="1"/>
            </p:cNvGrpSpPr>
            <p:nvPr/>
          </p:nvGrpSpPr>
          <p:grpSpPr bwMode="auto">
            <a:xfrm>
              <a:off x="361" y="1905"/>
              <a:ext cx="5044" cy="907"/>
              <a:chOff x="557" y="6781"/>
              <a:chExt cx="10943" cy="1969"/>
            </a:xfrm>
          </p:grpSpPr>
          <p:sp>
            <p:nvSpPr>
              <p:cNvPr id="3110" name="Rectangle 45"/>
              <p:cNvSpPr>
                <a:spLocks noChangeAspect="1" noChangeArrowheads="1"/>
              </p:cNvSpPr>
              <p:nvPr/>
            </p:nvSpPr>
            <p:spPr bwMode="auto">
              <a:xfrm>
                <a:off x="1902" y="7087"/>
                <a:ext cx="7879" cy="862"/>
              </a:xfrm>
              <a:prstGeom prst="rect">
                <a:avLst/>
              </a:prstGeom>
              <a:solidFill>
                <a:srgbClr val="CCEC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1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2107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2" name="Rectangle 47"/>
              <p:cNvSpPr>
                <a:spLocks noChangeAspect="1" noChangeArrowheads="1"/>
              </p:cNvSpPr>
              <p:nvPr/>
            </p:nvSpPr>
            <p:spPr bwMode="auto">
              <a:xfrm>
                <a:off x="4103" y="7300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3" name="Rectangle 48"/>
              <p:cNvSpPr>
                <a:spLocks noChangeAspect="1" noChangeArrowheads="1"/>
              </p:cNvSpPr>
              <p:nvPr/>
            </p:nvSpPr>
            <p:spPr bwMode="auto">
              <a:xfrm>
                <a:off x="6092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4" name="Rectangle 49"/>
              <p:cNvSpPr>
                <a:spLocks noChangeAspect="1" noChangeArrowheads="1"/>
              </p:cNvSpPr>
              <p:nvPr/>
            </p:nvSpPr>
            <p:spPr bwMode="auto">
              <a:xfrm>
                <a:off x="8088" y="7287"/>
                <a:ext cx="1540" cy="4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5" name="Line 50"/>
              <p:cNvSpPr>
                <a:spLocks noChangeAspect="1" noChangeShapeType="1"/>
              </p:cNvSpPr>
              <p:nvPr/>
            </p:nvSpPr>
            <p:spPr bwMode="auto">
              <a:xfrm>
                <a:off x="1547" y="7516"/>
                <a:ext cx="5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6" name="Line 51"/>
              <p:cNvSpPr>
                <a:spLocks noChangeAspect="1" noChangeShapeType="1"/>
              </p:cNvSpPr>
              <p:nvPr/>
            </p:nvSpPr>
            <p:spPr bwMode="auto">
              <a:xfrm>
                <a:off x="3647" y="7546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7" name="Line 52"/>
              <p:cNvSpPr>
                <a:spLocks noChangeAspect="1" noChangeShapeType="1"/>
              </p:cNvSpPr>
              <p:nvPr/>
            </p:nvSpPr>
            <p:spPr bwMode="auto">
              <a:xfrm>
                <a:off x="5633" y="7542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8" name="Line 53"/>
              <p:cNvSpPr>
                <a:spLocks noChangeAspect="1" noChangeShapeType="1"/>
              </p:cNvSpPr>
              <p:nvPr/>
            </p:nvSpPr>
            <p:spPr bwMode="auto">
              <a:xfrm>
                <a:off x="7627" y="7542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19" name="Line 54"/>
              <p:cNvSpPr>
                <a:spLocks noChangeAspect="1" noChangeShapeType="1"/>
              </p:cNvSpPr>
              <p:nvPr/>
            </p:nvSpPr>
            <p:spPr bwMode="auto">
              <a:xfrm>
                <a:off x="3813" y="7373"/>
                <a:ext cx="2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20" name="Line 55"/>
              <p:cNvSpPr>
                <a:spLocks noChangeAspect="1" noChangeShapeType="1"/>
              </p:cNvSpPr>
              <p:nvPr/>
            </p:nvSpPr>
            <p:spPr bwMode="auto">
              <a:xfrm flipV="1">
                <a:off x="3800" y="6781"/>
                <a:ext cx="0" cy="59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21" name="Line 56"/>
              <p:cNvSpPr>
                <a:spLocks noChangeAspect="1" noChangeShapeType="1"/>
              </p:cNvSpPr>
              <p:nvPr/>
            </p:nvSpPr>
            <p:spPr bwMode="auto">
              <a:xfrm>
                <a:off x="9807" y="7529"/>
                <a:ext cx="44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22" name="AutoShape 57"/>
              <p:cNvSpPr>
                <a:spLocks noChangeAspect="1" noChangeArrowheads="1"/>
              </p:cNvSpPr>
              <p:nvPr/>
            </p:nvSpPr>
            <p:spPr bwMode="auto">
              <a:xfrm>
                <a:off x="10533" y="8057"/>
                <a:ext cx="280" cy="381"/>
              </a:xfrm>
              <a:prstGeom prst="downArrow">
                <a:avLst>
                  <a:gd name="adj1" fmla="val 50000"/>
                  <a:gd name="adj2" fmla="val 34018"/>
                </a:avLst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23" name="Text Box 58"/>
              <p:cNvSpPr txBox="1">
                <a:spLocks noChangeAspect="1" noChangeArrowheads="1"/>
              </p:cNvSpPr>
              <p:nvPr/>
            </p:nvSpPr>
            <p:spPr bwMode="auto">
              <a:xfrm>
                <a:off x="8267" y="7347"/>
                <a:ext cx="1065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أرسل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4" name="Text Box 59"/>
              <p:cNvSpPr txBox="1">
                <a:spLocks noChangeAspect="1" noChangeArrowheads="1"/>
              </p:cNvSpPr>
              <p:nvPr/>
            </p:nvSpPr>
            <p:spPr bwMode="auto">
              <a:xfrm>
                <a:off x="2221" y="7360"/>
                <a:ext cx="1260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غذي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5" name="Text Box 60"/>
              <p:cNvSpPr txBox="1">
                <a:spLocks noChangeAspect="1" noChangeArrowheads="1"/>
              </p:cNvSpPr>
              <p:nvPr/>
            </p:nvSpPr>
            <p:spPr bwMode="auto">
              <a:xfrm>
                <a:off x="4308" y="7321"/>
                <a:ext cx="1120" cy="4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وزع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6" name="Text Box 61"/>
              <p:cNvSpPr txBox="1">
                <a:spLocks noChangeAspect="1" noChangeArrowheads="1"/>
              </p:cNvSpPr>
              <p:nvPr/>
            </p:nvSpPr>
            <p:spPr bwMode="auto">
              <a:xfrm>
                <a:off x="6180" y="7321"/>
                <a:ext cx="127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حول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7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10367" y="7005"/>
                <a:ext cx="560" cy="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اثر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8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557" y="8053"/>
                <a:ext cx="127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طاقة الدخول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3129" name="Text Box 64"/>
              <p:cNvSpPr txBox="1">
                <a:spLocks noChangeAspect="1" noChangeArrowheads="1"/>
              </p:cNvSpPr>
              <p:nvPr/>
            </p:nvSpPr>
            <p:spPr bwMode="auto">
              <a:xfrm>
                <a:off x="9947" y="8369"/>
                <a:ext cx="1553" cy="3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r>
                  <a:rPr lang="ar-DZ" sz="1400" b="1">
                    <a:solidFill>
                      <a:srgbClr val="000000"/>
                    </a:solidFill>
                    <a:latin typeface="Times New Roman" pitchFamily="18" charset="0"/>
                    <a:cs typeface="Arabic Transparent" pitchFamily="2" charset="-78"/>
                  </a:rPr>
                  <a:t>المادة المصنعة</a:t>
                </a:r>
                <a:endParaRPr lang="fr-FR" sz="1400" b="1">
                  <a:solidFill>
                    <a:srgbClr val="000000"/>
                  </a:solidFill>
                  <a:cs typeface="Arabic Transparent" pitchFamily="2" charset="-78"/>
                </a:endParaRPr>
              </a:p>
            </p:txBody>
          </p:sp>
          <p:grpSp>
            <p:nvGrpSpPr>
              <p:cNvPr id="8" name="Group 65"/>
              <p:cNvGrpSpPr>
                <a:grpSpLocks noChangeAspect="1"/>
              </p:cNvGrpSpPr>
              <p:nvPr/>
            </p:nvGrpSpPr>
            <p:grpSpPr bwMode="auto">
              <a:xfrm>
                <a:off x="1407" y="7516"/>
                <a:ext cx="204" cy="530"/>
                <a:chOff x="3214" y="8187"/>
                <a:chExt cx="293" cy="762"/>
              </a:xfrm>
            </p:grpSpPr>
            <p:sp>
              <p:nvSpPr>
                <p:cNvPr id="3132" name="Line 6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27" y="8187"/>
                  <a:ext cx="280" cy="38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33" name="Line 67"/>
                <p:cNvSpPr>
                  <a:spLocks noChangeAspect="1" noChangeShapeType="1"/>
                </p:cNvSpPr>
                <p:nvPr/>
              </p:nvSpPr>
              <p:spPr bwMode="auto">
                <a:xfrm>
                  <a:off x="3227" y="8568"/>
                  <a:ext cx="249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34" name="Line 6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214" y="8568"/>
                  <a:ext cx="280" cy="38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131" name="Line 69"/>
              <p:cNvSpPr>
                <a:spLocks noChangeAspect="1" noChangeShapeType="1"/>
              </p:cNvSpPr>
              <p:nvPr/>
            </p:nvSpPr>
            <p:spPr bwMode="auto">
              <a:xfrm>
                <a:off x="11067" y="6862"/>
                <a:ext cx="280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04" name="Line 70"/>
            <p:cNvSpPr>
              <a:spLocks noChangeAspect="1" noChangeShapeType="1"/>
            </p:cNvSpPr>
            <p:nvPr/>
          </p:nvSpPr>
          <p:spPr bwMode="auto">
            <a:xfrm flipV="1">
              <a:off x="5328" y="584"/>
              <a:ext cx="0" cy="1358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9" name="Group 71"/>
            <p:cNvGrpSpPr>
              <a:grpSpLocks noChangeAspect="1"/>
            </p:cNvGrpSpPr>
            <p:nvPr/>
          </p:nvGrpSpPr>
          <p:grpSpPr bwMode="auto">
            <a:xfrm rot="-4560000">
              <a:off x="3258" y="1670"/>
              <a:ext cx="73" cy="191"/>
              <a:chOff x="3214" y="8187"/>
              <a:chExt cx="293" cy="762"/>
            </a:xfrm>
          </p:grpSpPr>
          <p:sp>
            <p:nvSpPr>
              <p:cNvPr id="3107" name="Line 72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08" name="Line 73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09" name="Line 74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06" name="Text Box 75"/>
            <p:cNvSpPr txBox="1">
              <a:spLocks noChangeAspect="1" noChangeArrowheads="1"/>
            </p:cNvSpPr>
            <p:nvPr/>
          </p:nvSpPr>
          <p:spPr bwMode="auto">
            <a:xfrm>
              <a:off x="2302" y="1853"/>
              <a:ext cx="897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600" b="1">
                  <a:solidFill>
                    <a:srgbClr val="000000"/>
                  </a:solidFill>
                  <a:latin typeface="Times New Roman" pitchFamily="18" charset="0"/>
                  <a:cs typeface="Arabic Transparent" pitchFamily="2" charset="-78"/>
                </a:rPr>
                <a:t>سلسلة طاقوية</a:t>
              </a:r>
            </a:p>
            <a:p>
              <a:pPr algn="l"/>
              <a:endParaRPr lang="fr-FR" sz="1600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</p:grpSp>
      <p:sp>
        <p:nvSpPr>
          <p:cNvPr id="140364" name="Text Box 76"/>
          <p:cNvSpPr txBox="1">
            <a:spLocks noChangeArrowheads="1"/>
          </p:cNvSpPr>
          <p:nvPr/>
        </p:nvSpPr>
        <p:spPr bwMode="auto">
          <a:xfrm>
            <a:off x="5075238" y="1008063"/>
            <a:ext cx="3529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كل نظام الي له البنية التالية:</a:t>
            </a:r>
            <a:endParaRPr lang="fr-FR" b="1">
              <a:solidFill>
                <a:srgbClr val="0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spect="1" noChangeArrowheads="1"/>
          </p:cNvSpPr>
          <p:nvPr/>
        </p:nvSpPr>
        <p:spPr bwMode="auto">
          <a:xfrm>
            <a:off x="1811338" y="1820863"/>
            <a:ext cx="4786312" cy="1114425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099" name="Rectangle 5"/>
          <p:cNvSpPr>
            <a:spLocks noChangeAspect="1" noChangeArrowheads="1"/>
          </p:cNvSpPr>
          <p:nvPr/>
        </p:nvSpPr>
        <p:spPr bwMode="auto">
          <a:xfrm>
            <a:off x="1912938" y="2217738"/>
            <a:ext cx="4610100" cy="630237"/>
          </a:xfrm>
          <a:prstGeom prst="rect">
            <a:avLst/>
          </a:prstGeom>
          <a:solidFill>
            <a:srgbClr val="CCFFCC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0" name="Rectangle 6"/>
          <p:cNvSpPr>
            <a:spLocks noChangeAspect="1" noChangeArrowheads="1"/>
          </p:cNvSpPr>
          <p:nvPr/>
        </p:nvSpPr>
        <p:spPr bwMode="auto">
          <a:xfrm>
            <a:off x="2117725" y="2366963"/>
            <a:ext cx="1127125" cy="360362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1" name="Rectangle 7"/>
          <p:cNvSpPr>
            <a:spLocks noChangeAspect="1" noChangeArrowheads="1"/>
          </p:cNvSpPr>
          <p:nvPr/>
        </p:nvSpPr>
        <p:spPr bwMode="auto">
          <a:xfrm>
            <a:off x="3654425" y="2366963"/>
            <a:ext cx="1127125" cy="360362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2" name="Rectangle 8"/>
          <p:cNvSpPr>
            <a:spLocks noChangeAspect="1" noChangeArrowheads="1"/>
          </p:cNvSpPr>
          <p:nvPr/>
        </p:nvSpPr>
        <p:spPr bwMode="auto">
          <a:xfrm>
            <a:off x="5200650" y="2366963"/>
            <a:ext cx="1127125" cy="3603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3" name="Line 9"/>
          <p:cNvSpPr>
            <a:spLocks noChangeAspect="1" noChangeShapeType="1"/>
          </p:cNvSpPr>
          <p:nvPr/>
        </p:nvSpPr>
        <p:spPr bwMode="auto">
          <a:xfrm>
            <a:off x="3244850" y="2543175"/>
            <a:ext cx="409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04" name="Line 10"/>
          <p:cNvSpPr>
            <a:spLocks noChangeAspect="1" noChangeShapeType="1"/>
          </p:cNvSpPr>
          <p:nvPr/>
        </p:nvSpPr>
        <p:spPr bwMode="auto">
          <a:xfrm>
            <a:off x="4781550" y="2543175"/>
            <a:ext cx="4095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05" name="Line 11"/>
          <p:cNvSpPr>
            <a:spLocks noChangeAspect="1" noChangeShapeType="1"/>
          </p:cNvSpPr>
          <p:nvPr/>
        </p:nvSpPr>
        <p:spPr bwMode="auto">
          <a:xfrm>
            <a:off x="6327775" y="2457450"/>
            <a:ext cx="6191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06" name="Line 12"/>
          <p:cNvSpPr>
            <a:spLocks noChangeAspect="1" noChangeShapeType="1"/>
          </p:cNvSpPr>
          <p:nvPr/>
        </p:nvSpPr>
        <p:spPr bwMode="auto">
          <a:xfrm>
            <a:off x="6327775" y="2603500"/>
            <a:ext cx="501650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7" name="Line 13"/>
          <p:cNvSpPr>
            <a:spLocks noChangeAspect="1" noChangeShapeType="1"/>
          </p:cNvSpPr>
          <p:nvPr/>
        </p:nvSpPr>
        <p:spPr bwMode="auto">
          <a:xfrm>
            <a:off x="6831013" y="2593975"/>
            <a:ext cx="0" cy="47307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8" name="Line 14"/>
          <p:cNvSpPr>
            <a:spLocks noChangeAspect="1" noChangeShapeType="1"/>
          </p:cNvSpPr>
          <p:nvPr/>
        </p:nvSpPr>
        <p:spPr bwMode="auto">
          <a:xfrm rot="300000" flipV="1">
            <a:off x="3182938" y="2905125"/>
            <a:ext cx="3608387" cy="8191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09" name="Text Box 15"/>
          <p:cNvSpPr txBox="1">
            <a:spLocks noChangeAspect="1" noChangeArrowheads="1"/>
          </p:cNvSpPr>
          <p:nvPr/>
        </p:nvSpPr>
        <p:spPr bwMode="auto">
          <a:xfrm>
            <a:off x="3594100" y="1530350"/>
            <a:ext cx="1316038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1600" b="1">
                <a:latin typeface="Times New Roman" pitchFamily="18" charset="0"/>
                <a:cs typeface="Arabic Transparent" pitchFamily="2" charset="-78"/>
              </a:rPr>
              <a:t>سلسلة معلومات</a:t>
            </a:r>
            <a:endParaRPr lang="fr-FR" sz="1600" b="1">
              <a:cs typeface="Arabic Transparent" pitchFamily="2" charset="-78"/>
            </a:endParaRPr>
          </a:p>
        </p:txBody>
      </p:sp>
      <p:sp>
        <p:nvSpPr>
          <p:cNvPr id="4110" name="Text Box 16"/>
          <p:cNvSpPr txBox="1">
            <a:spLocks noChangeAspect="1" noChangeArrowheads="1"/>
          </p:cNvSpPr>
          <p:nvPr/>
        </p:nvSpPr>
        <p:spPr bwMode="auto">
          <a:xfrm>
            <a:off x="2220913" y="2390775"/>
            <a:ext cx="92233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اكتسب</a:t>
            </a:r>
            <a:endParaRPr lang="fr-FR" sz="1400" b="1">
              <a:cs typeface="Arabic Transparent" pitchFamily="2" charset="-78"/>
            </a:endParaRPr>
          </a:p>
        </p:txBody>
      </p:sp>
      <p:sp>
        <p:nvSpPr>
          <p:cNvPr id="4111" name="Text Box 17"/>
          <p:cNvSpPr txBox="1">
            <a:spLocks noChangeAspect="1" noChangeArrowheads="1"/>
          </p:cNvSpPr>
          <p:nvPr/>
        </p:nvSpPr>
        <p:spPr bwMode="auto">
          <a:xfrm>
            <a:off x="3757613" y="2390775"/>
            <a:ext cx="8191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عالج</a:t>
            </a:r>
            <a:endParaRPr lang="fr-FR" sz="1400" b="1">
              <a:cs typeface="Arabic Transparent" pitchFamily="2" charset="-78"/>
            </a:endParaRPr>
          </a:p>
        </p:txBody>
      </p:sp>
      <p:sp>
        <p:nvSpPr>
          <p:cNvPr id="4112" name="Text Box 18"/>
          <p:cNvSpPr txBox="1">
            <a:spLocks noChangeAspect="1" noChangeArrowheads="1"/>
          </p:cNvSpPr>
          <p:nvPr/>
        </p:nvSpPr>
        <p:spPr bwMode="auto">
          <a:xfrm>
            <a:off x="5294313" y="2381250"/>
            <a:ext cx="931862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اتصل</a:t>
            </a:r>
            <a:endParaRPr lang="fr-FR" sz="1400" b="1">
              <a:cs typeface="Arabic Transparent" pitchFamily="2" charset="-78"/>
            </a:endParaRPr>
          </a:p>
        </p:txBody>
      </p:sp>
      <p:grpSp>
        <p:nvGrpSpPr>
          <p:cNvPr id="2" name="Group 19"/>
          <p:cNvGrpSpPr>
            <a:grpSpLocks noChangeAspect="1"/>
          </p:cNvGrpSpPr>
          <p:nvPr/>
        </p:nvGrpSpPr>
        <p:grpSpPr bwMode="auto">
          <a:xfrm>
            <a:off x="7548563" y="2819400"/>
            <a:ext cx="1033462" cy="1684338"/>
            <a:chOff x="9807" y="5732"/>
            <a:chExt cx="1413" cy="2302"/>
          </a:xfrm>
        </p:grpSpPr>
        <p:sp>
          <p:nvSpPr>
            <p:cNvPr id="4167" name="Rectangle 20"/>
            <p:cNvSpPr>
              <a:spLocks noChangeAspect="1" noChangeArrowheads="1"/>
            </p:cNvSpPr>
            <p:nvPr/>
          </p:nvSpPr>
          <p:spPr bwMode="auto">
            <a:xfrm rot="5400000">
              <a:off x="9890" y="6857"/>
              <a:ext cx="1540" cy="814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8" name="AutoShape 21"/>
            <p:cNvSpPr>
              <a:spLocks noChangeAspect="1" noChangeArrowheads="1"/>
            </p:cNvSpPr>
            <p:nvPr/>
          </p:nvSpPr>
          <p:spPr bwMode="auto">
            <a:xfrm>
              <a:off x="10481" y="6109"/>
              <a:ext cx="280" cy="381"/>
            </a:xfrm>
            <a:prstGeom prst="downArrow">
              <a:avLst>
                <a:gd name="adj1" fmla="val 50000"/>
                <a:gd name="adj2" fmla="val 34018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9" name="Text Box 22"/>
            <p:cNvSpPr txBox="1">
              <a:spLocks noChangeAspect="1" noChangeArrowheads="1"/>
            </p:cNvSpPr>
            <p:nvPr/>
          </p:nvSpPr>
          <p:spPr bwMode="auto">
            <a:xfrm>
              <a:off x="9807" y="5732"/>
              <a:ext cx="141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المادة الأولية</a:t>
              </a:r>
              <a:endParaRPr lang="fr-FR" sz="1400" b="1">
                <a:cs typeface="Arabic Transparent" pitchFamily="2" charset="-78"/>
              </a:endParaRPr>
            </a:p>
          </p:txBody>
        </p:sp>
      </p:grpSp>
      <p:sp>
        <p:nvSpPr>
          <p:cNvPr id="4114" name="Text Box 23"/>
          <p:cNvSpPr txBox="1">
            <a:spLocks noChangeAspect="1" noChangeArrowheads="1"/>
          </p:cNvSpPr>
          <p:nvPr/>
        </p:nvSpPr>
        <p:spPr bwMode="auto">
          <a:xfrm>
            <a:off x="5365750" y="3265488"/>
            <a:ext cx="931863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أوامر</a:t>
            </a:r>
            <a:endParaRPr lang="fr-FR" sz="1400" b="1">
              <a:cs typeface="Arabic Transparent" pitchFamily="2" charset="-78"/>
            </a:endParaRPr>
          </a:p>
        </p:txBody>
      </p:sp>
      <p:sp>
        <p:nvSpPr>
          <p:cNvPr id="4115" name="Text Box 24"/>
          <p:cNvSpPr txBox="1">
            <a:spLocks noChangeAspect="1" noChangeArrowheads="1"/>
          </p:cNvSpPr>
          <p:nvPr/>
        </p:nvSpPr>
        <p:spPr bwMode="auto">
          <a:xfrm>
            <a:off x="6616700" y="1612900"/>
            <a:ext cx="120967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معلومات موجهة لأنظمة خارجية</a:t>
            </a:r>
            <a:endParaRPr lang="fr-FR" sz="1400" b="1">
              <a:cs typeface="Arabic Transparent" pitchFamily="2" charset="-78"/>
            </a:endParaRPr>
          </a:p>
        </p:txBody>
      </p:sp>
      <p:sp>
        <p:nvSpPr>
          <p:cNvPr id="4116" name="Line 25"/>
          <p:cNvSpPr>
            <a:spLocks noChangeAspect="1" noChangeShapeType="1"/>
          </p:cNvSpPr>
          <p:nvPr/>
        </p:nvSpPr>
        <p:spPr bwMode="auto">
          <a:xfrm>
            <a:off x="1608138" y="2651125"/>
            <a:ext cx="512762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17" name="Text Box 26"/>
          <p:cNvSpPr txBox="1">
            <a:spLocks noChangeAspect="1" noChangeArrowheads="1"/>
          </p:cNvSpPr>
          <p:nvPr/>
        </p:nvSpPr>
        <p:spPr bwMode="auto">
          <a:xfrm>
            <a:off x="711200" y="1457325"/>
            <a:ext cx="9302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مقدار فيزيائي للقياس</a:t>
            </a:r>
            <a:endParaRPr lang="fr-FR" sz="1400" b="1">
              <a:cs typeface="Arabic Transparent" pitchFamily="2" charset="-78"/>
            </a:endParaRPr>
          </a:p>
        </p:txBody>
      </p:sp>
      <p:grpSp>
        <p:nvGrpSpPr>
          <p:cNvPr id="3" name="Group 27"/>
          <p:cNvGrpSpPr>
            <a:grpSpLocks noChangeAspect="1"/>
          </p:cNvGrpSpPr>
          <p:nvPr/>
        </p:nvGrpSpPr>
        <p:grpSpPr bwMode="auto">
          <a:xfrm rot="5400000">
            <a:off x="1520825" y="1771651"/>
            <a:ext cx="149225" cy="387350"/>
            <a:chOff x="3214" y="8187"/>
            <a:chExt cx="293" cy="762"/>
          </a:xfrm>
        </p:grpSpPr>
        <p:sp>
          <p:nvSpPr>
            <p:cNvPr id="4164" name="Line 28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5" name="Line 29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6" name="Line 30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31"/>
          <p:cNvGrpSpPr>
            <a:grpSpLocks noChangeAspect="1"/>
          </p:cNvGrpSpPr>
          <p:nvPr/>
        </p:nvGrpSpPr>
        <p:grpSpPr bwMode="auto">
          <a:xfrm>
            <a:off x="1568450" y="2641600"/>
            <a:ext cx="149225" cy="387350"/>
            <a:chOff x="3214" y="8187"/>
            <a:chExt cx="293" cy="762"/>
          </a:xfrm>
        </p:grpSpPr>
        <p:sp>
          <p:nvSpPr>
            <p:cNvPr id="4161" name="Line 32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2" name="Line 33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3" name="Line 34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35"/>
          <p:cNvGrpSpPr>
            <a:grpSpLocks noChangeAspect="1"/>
          </p:cNvGrpSpPr>
          <p:nvPr/>
        </p:nvGrpSpPr>
        <p:grpSpPr bwMode="auto">
          <a:xfrm>
            <a:off x="6727825" y="2051050"/>
            <a:ext cx="149225" cy="387350"/>
            <a:chOff x="3214" y="8187"/>
            <a:chExt cx="293" cy="762"/>
          </a:xfrm>
        </p:grpSpPr>
        <p:sp>
          <p:nvSpPr>
            <p:cNvPr id="4158" name="Line 36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9" name="Line 37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0" name="Line 38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21" name="Text Box 39"/>
          <p:cNvSpPr txBox="1">
            <a:spLocks noChangeAspect="1" noChangeArrowheads="1"/>
          </p:cNvSpPr>
          <p:nvPr/>
        </p:nvSpPr>
        <p:spPr bwMode="auto">
          <a:xfrm>
            <a:off x="684213" y="2968625"/>
            <a:ext cx="120967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1400" b="1">
                <a:latin typeface="Times New Roman" pitchFamily="18" charset="0"/>
                <a:cs typeface="Arabic Transparent" pitchFamily="2" charset="-78"/>
              </a:rPr>
              <a:t>معلومات قادمة لأنظمة خارجية</a:t>
            </a:r>
            <a:endParaRPr lang="fr-FR" sz="1400" b="1">
              <a:cs typeface="Arabic Transparent" pitchFamily="2" charset="-78"/>
            </a:endParaRPr>
          </a:p>
        </p:txBody>
      </p:sp>
      <p:sp>
        <p:nvSpPr>
          <p:cNvPr id="4122" name="Line 40"/>
          <p:cNvSpPr>
            <a:spLocks noChangeAspect="1" noChangeShapeType="1"/>
          </p:cNvSpPr>
          <p:nvPr/>
        </p:nvSpPr>
        <p:spPr bwMode="auto">
          <a:xfrm>
            <a:off x="1708150" y="2447925"/>
            <a:ext cx="409575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123" name="Line 41"/>
          <p:cNvSpPr>
            <a:spLocks noChangeAspect="1" noChangeShapeType="1"/>
          </p:cNvSpPr>
          <p:nvPr/>
        </p:nvSpPr>
        <p:spPr bwMode="auto">
          <a:xfrm flipV="1">
            <a:off x="1708150" y="1476375"/>
            <a:ext cx="0" cy="9620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24" name="Line 42"/>
          <p:cNvSpPr>
            <a:spLocks noChangeAspect="1" noChangeShapeType="1"/>
          </p:cNvSpPr>
          <p:nvPr/>
        </p:nvSpPr>
        <p:spPr bwMode="auto">
          <a:xfrm>
            <a:off x="1708150" y="1479550"/>
            <a:ext cx="6969125" cy="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6" name="Group 43"/>
          <p:cNvGrpSpPr>
            <a:grpSpLocks noChangeAspect="1"/>
          </p:cNvGrpSpPr>
          <p:nvPr/>
        </p:nvGrpSpPr>
        <p:grpSpPr bwMode="auto">
          <a:xfrm>
            <a:off x="788988" y="3573463"/>
            <a:ext cx="8007350" cy="1439862"/>
            <a:chOff x="557" y="6781"/>
            <a:chExt cx="10943" cy="1969"/>
          </a:xfrm>
        </p:grpSpPr>
        <p:sp>
          <p:nvSpPr>
            <p:cNvPr id="4133" name="Rectangle 44"/>
            <p:cNvSpPr>
              <a:spLocks noChangeAspect="1" noChangeArrowheads="1"/>
            </p:cNvSpPr>
            <p:nvPr/>
          </p:nvSpPr>
          <p:spPr bwMode="auto">
            <a:xfrm>
              <a:off x="1902" y="7087"/>
              <a:ext cx="7879" cy="862"/>
            </a:xfrm>
            <a:prstGeom prst="rect">
              <a:avLst/>
            </a:prstGeom>
            <a:solidFill>
              <a:srgbClr val="CCEC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4" name="Rectangle 45"/>
            <p:cNvSpPr>
              <a:spLocks noChangeAspect="1" noChangeArrowheads="1"/>
            </p:cNvSpPr>
            <p:nvPr/>
          </p:nvSpPr>
          <p:spPr bwMode="auto">
            <a:xfrm>
              <a:off x="2107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5" name="Rectangle 46"/>
            <p:cNvSpPr>
              <a:spLocks noChangeAspect="1" noChangeArrowheads="1"/>
            </p:cNvSpPr>
            <p:nvPr/>
          </p:nvSpPr>
          <p:spPr bwMode="auto">
            <a:xfrm>
              <a:off x="4103" y="7300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6" name="Rectangle 47"/>
            <p:cNvSpPr>
              <a:spLocks noChangeAspect="1" noChangeArrowheads="1"/>
            </p:cNvSpPr>
            <p:nvPr/>
          </p:nvSpPr>
          <p:spPr bwMode="auto">
            <a:xfrm>
              <a:off x="6092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7" name="Rectangle 48"/>
            <p:cNvSpPr>
              <a:spLocks noChangeAspect="1" noChangeArrowheads="1"/>
            </p:cNvSpPr>
            <p:nvPr/>
          </p:nvSpPr>
          <p:spPr bwMode="auto">
            <a:xfrm>
              <a:off x="8088" y="7287"/>
              <a:ext cx="1540" cy="4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8" name="Line 49"/>
            <p:cNvSpPr>
              <a:spLocks noChangeAspect="1" noChangeShapeType="1"/>
            </p:cNvSpPr>
            <p:nvPr/>
          </p:nvSpPr>
          <p:spPr bwMode="auto">
            <a:xfrm>
              <a:off x="1547" y="7516"/>
              <a:ext cx="5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9" name="Line 50"/>
            <p:cNvSpPr>
              <a:spLocks noChangeAspect="1" noChangeShapeType="1"/>
            </p:cNvSpPr>
            <p:nvPr/>
          </p:nvSpPr>
          <p:spPr bwMode="auto">
            <a:xfrm>
              <a:off x="3647" y="7546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0" name="Line 51"/>
            <p:cNvSpPr>
              <a:spLocks noChangeAspect="1" noChangeShapeType="1"/>
            </p:cNvSpPr>
            <p:nvPr/>
          </p:nvSpPr>
          <p:spPr bwMode="auto">
            <a:xfrm>
              <a:off x="5633" y="7542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1" name="Line 52"/>
            <p:cNvSpPr>
              <a:spLocks noChangeAspect="1" noChangeShapeType="1"/>
            </p:cNvSpPr>
            <p:nvPr/>
          </p:nvSpPr>
          <p:spPr bwMode="auto">
            <a:xfrm>
              <a:off x="7627" y="7542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2" name="Line 53"/>
            <p:cNvSpPr>
              <a:spLocks noChangeAspect="1" noChangeShapeType="1"/>
            </p:cNvSpPr>
            <p:nvPr/>
          </p:nvSpPr>
          <p:spPr bwMode="auto">
            <a:xfrm>
              <a:off x="3813" y="7373"/>
              <a:ext cx="2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3" name="Line 54"/>
            <p:cNvSpPr>
              <a:spLocks noChangeAspect="1" noChangeShapeType="1"/>
            </p:cNvSpPr>
            <p:nvPr/>
          </p:nvSpPr>
          <p:spPr bwMode="auto">
            <a:xfrm flipV="1">
              <a:off x="3800" y="6781"/>
              <a:ext cx="0" cy="59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4" name="Line 55"/>
            <p:cNvSpPr>
              <a:spLocks noChangeAspect="1" noChangeShapeType="1"/>
            </p:cNvSpPr>
            <p:nvPr/>
          </p:nvSpPr>
          <p:spPr bwMode="auto">
            <a:xfrm>
              <a:off x="9807" y="7529"/>
              <a:ext cx="4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5" name="AutoShape 56"/>
            <p:cNvSpPr>
              <a:spLocks noChangeAspect="1" noChangeArrowheads="1"/>
            </p:cNvSpPr>
            <p:nvPr/>
          </p:nvSpPr>
          <p:spPr bwMode="auto">
            <a:xfrm>
              <a:off x="10533" y="8057"/>
              <a:ext cx="280" cy="381"/>
            </a:xfrm>
            <a:prstGeom prst="downArrow">
              <a:avLst>
                <a:gd name="adj1" fmla="val 50000"/>
                <a:gd name="adj2" fmla="val 34018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6" name="Text Box 57"/>
            <p:cNvSpPr txBox="1">
              <a:spLocks noChangeAspect="1" noChangeArrowheads="1"/>
            </p:cNvSpPr>
            <p:nvPr/>
          </p:nvSpPr>
          <p:spPr bwMode="auto">
            <a:xfrm>
              <a:off x="8267" y="7347"/>
              <a:ext cx="1065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أرسل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47" name="Text Box 58"/>
            <p:cNvSpPr txBox="1">
              <a:spLocks noChangeAspect="1" noChangeArrowheads="1"/>
            </p:cNvSpPr>
            <p:nvPr/>
          </p:nvSpPr>
          <p:spPr bwMode="auto">
            <a:xfrm>
              <a:off x="2221" y="7360"/>
              <a:ext cx="1260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غذي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48" name="Text Box 59"/>
            <p:cNvSpPr txBox="1">
              <a:spLocks noChangeAspect="1" noChangeArrowheads="1"/>
            </p:cNvSpPr>
            <p:nvPr/>
          </p:nvSpPr>
          <p:spPr bwMode="auto">
            <a:xfrm>
              <a:off x="4308" y="7321"/>
              <a:ext cx="1120" cy="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وزع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49" name="Text Box 60"/>
            <p:cNvSpPr txBox="1">
              <a:spLocks noChangeAspect="1" noChangeArrowheads="1"/>
            </p:cNvSpPr>
            <p:nvPr/>
          </p:nvSpPr>
          <p:spPr bwMode="auto">
            <a:xfrm>
              <a:off x="6180" y="7321"/>
              <a:ext cx="127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حول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50" name="Text Box 61"/>
            <p:cNvSpPr txBox="1">
              <a:spLocks noChangeAspect="1" noChangeArrowheads="1"/>
            </p:cNvSpPr>
            <p:nvPr/>
          </p:nvSpPr>
          <p:spPr bwMode="auto">
            <a:xfrm>
              <a:off x="10367" y="7005"/>
              <a:ext cx="560" cy="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اثر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51" name="Text Box 62"/>
            <p:cNvSpPr txBox="1">
              <a:spLocks noChangeAspect="1" noChangeArrowheads="1"/>
            </p:cNvSpPr>
            <p:nvPr/>
          </p:nvSpPr>
          <p:spPr bwMode="auto">
            <a:xfrm>
              <a:off x="557" y="8053"/>
              <a:ext cx="127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طاقة الدخول</a:t>
              </a:r>
              <a:endParaRPr lang="fr-FR" sz="1400" b="1">
                <a:cs typeface="Arabic Transparent" pitchFamily="2" charset="-78"/>
              </a:endParaRPr>
            </a:p>
          </p:txBody>
        </p:sp>
        <p:sp>
          <p:nvSpPr>
            <p:cNvPr id="4152" name="Text Box 63"/>
            <p:cNvSpPr txBox="1">
              <a:spLocks noChangeAspect="1" noChangeArrowheads="1"/>
            </p:cNvSpPr>
            <p:nvPr/>
          </p:nvSpPr>
          <p:spPr bwMode="auto">
            <a:xfrm>
              <a:off x="9947" y="8369"/>
              <a:ext cx="155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rtl="1"/>
              <a:r>
                <a:rPr lang="ar-DZ" sz="1400" b="1">
                  <a:latin typeface="Times New Roman" pitchFamily="18" charset="0"/>
                  <a:cs typeface="Arabic Transparent" pitchFamily="2" charset="-78"/>
                </a:rPr>
                <a:t>المادة المصنعة</a:t>
              </a:r>
              <a:endParaRPr lang="fr-FR" sz="1400" b="1">
                <a:cs typeface="Arabic Transparent" pitchFamily="2" charset="-78"/>
              </a:endParaRPr>
            </a:p>
          </p:txBody>
        </p:sp>
        <p:grpSp>
          <p:nvGrpSpPr>
            <p:cNvPr id="7" name="Group 64"/>
            <p:cNvGrpSpPr>
              <a:grpSpLocks noChangeAspect="1"/>
            </p:cNvGrpSpPr>
            <p:nvPr/>
          </p:nvGrpSpPr>
          <p:grpSpPr bwMode="auto">
            <a:xfrm>
              <a:off x="1407" y="7516"/>
              <a:ext cx="204" cy="530"/>
              <a:chOff x="3214" y="8187"/>
              <a:chExt cx="293" cy="762"/>
            </a:xfrm>
          </p:grpSpPr>
          <p:sp>
            <p:nvSpPr>
              <p:cNvPr id="4155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3227" y="8187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6" name="Line 66"/>
              <p:cNvSpPr>
                <a:spLocks noChangeAspect="1" noChangeShapeType="1"/>
              </p:cNvSpPr>
              <p:nvPr/>
            </p:nvSpPr>
            <p:spPr bwMode="auto">
              <a:xfrm>
                <a:off x="3227" y="8568"/>
                <a:ext cx="2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57" name="Line 67"/>
              <p:cNvSpPr>
                <a:spLocks noChangeAspect="1" noChangeShapeType="1"/>
              </p:cNvSpPr>
              <p:nvPr/>
            </p:nvSpPr>
            <p:spPr bwMode="auto">
              <a:xfrm flipH="1">
                <a:off x="3214" y="8568"/>
                <a:ext cx="280" cy="38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54" name="Line 68"/>
            <p:cNvSpPr>
              <a:spLocks noChangeAspect="1" noChangeShapeType="1"/>
            </p:cNvSpPr>
            <p:nvPr/>
          </p:nvSpPr>
          <p:spPr bwMode="auto">
            <a:xfrm>
              <a:off x="11067" y="6862"/>
              <a:ext cx="280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26" name="Line 69"/>
          <p:cNvSpPr>
            <a:spLocks noChangeAspect="1" noChangeShapeType="1"/>
          </p:cNvSpPr>
          <p:nvPr/>
        </p:nvSpPr>
        <p:spPr bwMode="auto">
          <a:xfrm flipV="1">
            <a:off x="8674100" y="1476375"/>
            <a:ext cx="0" cy="2155825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8" name="Group 70"/>
          <p:cNvGrpSpPr>
            <a:grpSpLocks noChangeAspect="1"/>
          </p:cNvGrpSpPr>
          <p:nvPr/>
        </p:nvGrpSpPr>
        <p:grpSpPr bwMode="auto">
          <a:xfrm rot="-4560000">
            <a:off x="5387975" y="3200401"/>
            <a:ext cx="115887" cy="303212"/>
            <a:chOff x="3214" y="8187"/>
            <a:chExt cx="293" cy="762"/>
          </a:xfrm>
        </p:grpSpPr>
        <p:sp>
          <p:nvSpPr>
            <p:cNvPr id="4130" name="Line 71"/>
            <p:cNvSpPr>
              <a:spLocks noChangeAspect="1" noChangeShapeType="1"/>
            </p:cNvSpPr>
            <p:nvPr/>
          </p:nvSpPr>
          <p:spPr bwMode="auto">
            <a:xfrm flipH="1">
              <a:off x="3227" y="8187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1" name="Line 72"/>
            <p:cNvSpPr>
              <a:spLocks noChangeAspect="1" noChangeShapeType="1"/>
            </p:cNvSpPr>
            <p:nvPr/>
          </p:nvSpPr>
          <p:spPr bwMode="auto">
            <a:xfrm>
              <a:off x="3227" y="8568"/>
              <a:ext cx="2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2" name="Line 73"/>
            <p:cNvSpPr>
              <a:spLocks noChangeAspect="1" noChangeShapeType="1"/>
            </p:cNvSpPr>
            <p:nvPr/>
          </p:nvSpPr>
          <p:spPr bwMode="auto">
            <a:xfrm flipH="1">
              <a:off x="3214" y="8568"/>
              <a:ext cx="280" cy="3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28" name="Text Box 74"/>
          <p:cNvSpPr txBox="1">
            <a:spLocks noChangeAspect="1" noChangeArrowheads="1"/>
          </p:cNvSpPr>
          <p:nvPr/>
        </p:nvSpPr>
        <p:spPr bwMode="auto">
          <a:xfrm>
            <a:off x="3870325" y="3490913"/>
            <a:ext cx="14239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rtl="1"/>
            <a:r>
              <a:rPr lang="ar-DZ" sz="1600" b="1">
                <a:latin typeface="Times New Roman" pitchFamily="18" charset="0"/>
                <a:cs typeface="Arabic Transparent" pitchFamily="2" charset="-78"/>
              </a:rPr>
              <a:t>سلسلة طاقوية</a:t>
            </a:r>
          </a:p>
          <a:p>
            <a:pPr algn="l"/>
            <a:endParaRPr lang="fr-FR" sz="1600" b="1">
              <a:cs typeface="Arabic Transparent" pitchFamily="2" charset="-78"/>
            </a:endParaRPr>
          </a:p>
        </p:txBody>
      </p:sp>
      <p:sp>
        <p:nvSpPr>
          <p:cNvPr id="141387" name="AutoShape 75"/>
          <p:cNvSpPr>
            <a:spLocks noChangeArrowheads="1"/>
          </p:cNvSpPr>
          <p:nvPr/>
        </p:nvSpPr>
        <p:spPr bwMode="auto">
          <a:xfrm>
            <a:off x="611188" y="188913"/>
            <a:ext cx="1824037" cy="1028700"/>
          </a:xfrm>
          <a:prstGeom prst="wedgeRoundRectCallout">
            <a:avLst>
              <a:gd name="adj1" fmla="val 127282"/>
              <a:gd name="adj2" fmla="val 174088"/>
              <a:gd name="adj3" fmla="val 16667"/>
            </a:avLst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r" rtl="1">
              <a:buFont typeface="Wingdings" pitchFamily="2" charset="2"/>
              <a:buNone/>
            </a:pPr>
            <a:r>
              <a:rPr lang="ar-DZ" sz="1400" b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بواسطة:</a:t>
            </a:r>
          </a:p>
          <a:p>
            <a:pPr algn="r" rtl="1">
              <a:buFont typeface="Wingdings" pitchFamily="2" charset="2"/>
              <a:buChar char="Ø"/>
            </a:pPr>
            <a:r>
              <a:rPr lang="ar-DZ" sz="1400" b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 المبرمج </a:t>
            </a:r>
            <a:r>
              <a:rPr lang="ar-DZ" sz="1400" b="1" dirty="0" err="1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الالي</a:t>
            </a:r>
            <a:r>
              <a:rPr lang="ar-DZ" sz="1400" b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.</a:t>
            </a:r>
          </a:p>
          <a:p>
            <a:pPr algn="r" rtl="1">
              <a:buFont typeface="Wingdings" pitchFamily="2" charset="2"/>
              <a:buChar char="Ø"/>
            </a:pPr>
            <a:r>
              <a:rPr lang="ar-DZ" sz="1400" b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 الحاسوب.</a:t>
            </a:r>
          </a:p>
          <a:p>
            <a:pPr algn="r" rtl="1">
              <a:buFont typeface="Wingdings" pitchFamily="2" charset="2"/>
              <a:buChar char="Ø"/>
            </a:pPr>
            <a:r>
              <a:rPr lang="fr-FR" sz="1400" b="1" dirty="0">
                <a:solidFill>
                  <a:srgbClr val="000000"/>
                </a:solidFill>
                <a:latin typeface="Times New Roman" pitchFamily="18" charset="0"/>
                <a:cs typeface="Arabic Transparent" pitchFamily="2" charset="-78"/>
              </a:rPr>
              <a:t>  GRAFCET </a:t>
            </a:r>
            <a:endParaRPr lang="fr-FR" sz="14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MinidosaG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88913"/>
            <a:ext cx="516255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1" descr="ver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2852738"/>
            <a:ext cx="1905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LC1D1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997200"/>
            <a:ext cx="939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4508500"/>
            <a:ext cx="2122487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63938" y="5227638"/>
            <a:ext cx="1727200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4025" y="0"/>
            <a:ext cx="2339975" cy="14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Line 20"/>
          <p:cNvSpPr>
            <a:spLocks noChangeShapeType="1"/>
          </p:cNvSpPr>
          <p:nvPr/>
        </p:nvSpPr>
        <p:spPr bwMode="auto">
          <a:xfrm flipV="1">
            <a:off x="971550" y="765175"/>
            <a:ext cx="2879725" cy="2663825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6" name="Line 21"/>
          <p:cNvSpPr>
            <a:spLocks noChangeShapeType="1"/>
          </p:cNvSpPr>
          <p:nvPr/>
        </p:nvSpPr>
        <p:spPr bwMode="auto">
          <a:xfrm flipH="1" flipV="1">
            <a:off x="4859338" y="4652963"/>
            <a:ext cx="288925" cy="576262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7" name="Line 22"/>
          <p:cNvSpPr>
            <a:spLocks noChangeShapeType="1"/>
          </p:cNvSpPr>
          <p:nvPr/>
        </p:nvSpPr>
        <p:spPr bwMode="auto">
          <a:xfrm flipH="1">
            <a:off x="4572000" y="1412875"/>
            <a:ext cx="2305050" cy="144463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8" name="Line 23"/>
          <p:cNvSpPr>
            <a:spLocks noChangeShapeType="1"/>
          </p:cNvSpPr>
          <p:nvPr/>
        </p:nvSpPr>
        <p:spPr bwMode="auto">
          <a:xfrm flipH="1" flipV="1">
            <a:off x="4284663" y="3213100"/>
            <a:ext cx="3743325" cy="360363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 flipH="1" flipV="1">
            <a:off x="5508625" y="3644900"/>
            <a:ext cx="1655763" cy="1223963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51" name="Text Box 26"/>
          <p:cNvSpPr txBox="1">
            <a:spLocks noChangeArrowheads="1"/>
          </p:cNvSpPr>
          <p:nvPr/>
        </p:nvSpPr>
        <p:spPr bwMode="auto">
          <a:xfrm>
            <a:off x="95250" y="4437063"/>
            <a:ext cx="3044825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r-DZ" b="1">
                <a:cs typeface="Arabic Transparent" pitchFamily="2" charset="-78"/>
              </a:rPr>
              <a:t>المنفذات المتصدرة كهربائية ـ ملامسات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2" name="Line 29"/>
          <p:cNvSpPr>
            <a:spLocks noChangeShapeType="1"/>
          </p:cNvSpPr>
          <p:nvPr/>
        </p:nvSpPr>
        <p:spPr bwMode="auto">
          <a:xfrm flipV="1">
            <a:off x="1835150" y="3500438"/>
            <a:ext cx="1296988" cy="2087562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pic>
        <p:nvPicPr>
          <p:cNvPr id="53" name="Picture 3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6013" y="5378450"/>
            <a:ext cx="180022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 Box 31"/>
          <p:cNvSpPr txBox="1">
            <a:spLocks noChangeArrowheads="1"/>
          </p:cNvSpPr>
          <p:nvPr/>
        </p:nvSpPr>
        <p:spPr bwMode="auto">
          <a:xfrm>
            <a:off x="2484438" y="5013325"/>
            <a:ext cx="6953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cs typeface="Arabic Transparent" pitchFamily="2" charset="-78"/>
              </a:rPr>
              <a:t>الملاقط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5" name="Text Box 32"/>
          <p:cNvSpPr txBox="1">
            <a:spLocks noChangeArrowheads="1"/>
          </p:cNvSpPr>
          <p:nvPr/>
        </p:nvSpPr>
        <p:spPr bwMode="auto">
          <a:xfrm>
            <a:off x="5226050" y="5516563"/>
            <a:ext cx="102463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ar-DZ" b="1">
                <a:solidFill>
                  <a:srgbClr val="000000"/>
                </a:solidFill>
                <a:cs typeface="Arabic Transparent" pitchFamily="2" charset="-78"/>
              </a:rPr>
              <a:t>قمطرالتحكم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6" name="Text Box 33"/>
          <p:cNvSpPr txBox="1">
            <a:spLocks noChangeArrowheads="1"/>
          </p:cNvSpPr>
          <p:nvPr/>
        </p:nvSpPr>
        <p:spPr bwMode="auto">
          <a:xfrm>
            <a:off x="7524750" y="4292600"/>
            <a:ext cx="7953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cs typeface="Arabic Transparent" pitchFamily="2" charset="-78"/>
              </a:rPr>
              <a:t>المنفذات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57" name="Text Box 34"/>
          <p:cNvSpPr txBox="1">
            <a:spLocks noChangeArrowheads="1"/>
          </p:cNvSpPr>
          <p:nvPr/>
        </p:nvSpPr>
        <p:spPr bwMode="auto">
          <a:xfrm>
            <a:off x="6692900" y="1571625"/>
            <a:ext cx="22510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ar-DZ" b="1">
                <a:cs typeface="Arabic Transparent" pitchFamily="2" charset="-78"/>
              </a:rPr>
              <a:t>المنفذات المتصدرة كهربائية</a:t>
            </a:r>
            <a:endParaRPr lang="fr-FR" b="1">
              <a:cs typeface="Arabic Transparent" pitchFamily="2" charset="-78"/>
            </a:endParaRPr>
          </a:p>
        </p:txBody>
      </p:sp>
      <p:pic>
        <p:nvPicPr>
          <p:cNvPr id="23" name="Picture 7" descr="Schneider TSX 37-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18764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19"/>
          <p:cNvSpPr>
            <a:spLocks noChangeShapeType="1"/>
          </p:cNvSpPr>
          <p:nvPr/>
        </p:nvSpPr>
        <p:spPr bwMode="auto">
          <a:xfrm flipV="1">
            <a:off x="1835150" y="765175"/>
            <a:ext cx="1368425" cy="71438"/>
          </a:xfrm>
          <a:prstGeom prst="line">
            <a:avLst/>
          </a:prstGeom>
          <a:noFill/>
          <a:ln w="5715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-33338" y="1628775"/>
            <a:ext cx="974726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>
              <a:spcAft>
                <a:spcPts val="1000"/>
              </a:spcAft>
            </a:pPr>
            <a:r>
              <a:rPr lang="ar-DZ" b="1">
                <a:cs typeface="Arabic Transparent" pitchFamily="2" charset="-78"/>
              </a:rPr>
              <a:t>مبرمج آلي</a:t>
            </a:r>
            <a:endParaRPr lang="fr-FR" b="1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1" grpId="0"/>
      <p:bldP spid="52" grpId="0" animBg="1"/>
      <p:bldP spid="54" grpId="0"/>
      <p:bldP spid="55" grpId="0"/>
      <p:bldP spid="56" grpId="0"/>
      <p:bldP spid="57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oneTexte 3"/>
          <p:cNvSpPr txBox="1">
            <a:spLocks noChangeArrowheads="1"/>
          </p:cNvSpPr>
          <p:nvPr/>
        </p:nvSpPr>
        <p:spPr bwMode="auto">
          <a:xfrm>
            <a:off x="5940425" y="260350"/>
            <a:ext cx="291941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/>
            <a:r>
              <a:rPr lang="ar-DZ" sz="2400" b="1" dirty="0">
                <a:solidFill>
                  <a:srgbClr val="FF3300"/>
                </a:solidFill>
                <a:cs typeface="Arabic Transparent" pitchFamily="2" charset="-78"/>
              </a:rPr>
              <a:t>التقويم 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التشخيصي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  <a:sym typeface="Symbol"/>
              </a:rPr>
              <a:t> </a:t>
            </a:r>
            <a:endParaRPr lang="fr-FR" sz="2400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7171" name="ZoneTexte 4"/>
          <p:cNvSpPr txBox="1">
            <a:spLocks noChangeArrowheads="1"/>
          </p:cNvSpPr>
          <p:nvPr/>
        </p:nvSpPr>
        <p:spPr bwMode="auto">
          <a:xfrm>
            <a:off x="2643174" y="857232"/>
            <a:ext cx="63579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/>
            <a:r>
              <a:rPr lang="ar-DZ" b="1" dirty="0" smtClean="0">
                <a:cs typeface="Arabic Transparent" pitchFamily="2" charset="-78"/>
              </a:rPr>
              <a:t>إليك الأجهزة </a:t>
            </a:r>
            <a:r>
              <a:rPr lang="ar-DZ" b="1" dirty="0">
                <a:cs typeface="Arabic Transparent" pitchFamily="2" charset="-78"/>
              </a:rPr>
              <a:t>التالية ضع كل جهاز في مكانه الخاص حسب الجدول التالي: </a:t>
            </a:r>
            <a:endParaRPr lang="fr-FR" b="1" dirty="0">
              <a:cs typeface="Arabic Transparent" pitchFamily="2" charset="-78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785813" y="1571625"/>
          <a:ext cx="8143936" cy="23225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2908"/>
                <a:gridCol w="2085641"/>
                <a:gridCol w="1887011"/>
                <a:gridCol w="1688376"/>
              </a:tblGrid>
              <a:tr h="585213">
                <a:tc>
                  <a:txBody>
                    <a:bodyPr/>
                    <a:lstStyle/>
                    <a:p>
                      <a:pPr algn="ctr"/>
                      <a:r>
                        <a:rPr lang="ar-DZ" b="1" dirty="0" smtClean="0"/>
                        <a:t>جزء التحكم 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b="1" dirty="0" smtClean="0"/>
                        <a:t>الملتقطات 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b="1" dirty="0" smtClean="0"/>
                        <a:t>المنفذات المتصدرة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DZ" b="1" dirty="0" smtClean="0"/>
                        <a:t>المنفذات </a:t>
                      </a:r>
                      <a:endParaRPr lang="fr-FR" b="1" dirty="0"/>
                    </a:p>
                  </a:txBody>
                  <a:tcPr/>
                </a:tc>
              </a:tr>
              <a:tr h="1700790"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DZ" b="1" dirty="0" smtClean="0"/>
                    </a:p>
                    <a:p>
                      <a:endParaRPr lang="ar-DZ" b="1" dirty="0" smtClean="0"/>
                    </a:p>
                    <a:p>
                      <a:endParaRPr lang="ar-DZ" b="1" dirty="0" smtClean="0"/>
                    </a:p>
                    <a:p>
                      <a:endParaRPr lang="ar-DZ" b="1" dirty="0" smtClean="0"/>
                    </a:p>
                    <a:p>
                      <a:endParaRPr lang="ar-DZ" b="1" dirty="0" smtClean="0"/>
                    </a:p>
                    <a:p>
                      <a:endParaRPr lang="ar-DZ" b="1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246383"/>
            <a:ext cx="9108000" cy="28931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tabLst>
                <a:tab pos="457200" algn="l"/>
              </a:tabLst>
            </a:pPr>
            <a:r>
              <a:rPr lang="ar-DZ" sz="2000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للثقب:</a:t>
            </a:r>
            <a:endParaRPr lang="en-US" sz="2000" b="1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marL="82550" indent="95250" algn="r" rtl="1" eaLnBrk="0" hangingPunct="0">
              <a:buFont typeface="Wingdings" pitchFamily="2" charset="2"/>
              <a:buChar char="§"/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الهدف من النظام الآلي : يجب على النظام أن ينجز في أسرع وقت ممكن وبشكل مستمر قطعا مثقوبة .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  <a:p>
            <a:pPr marL="446088" lvl="2" indent="-84138" algn="r" rtl="1" eaLnBrk="0" hangingPunct="0"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ـ دفتر الشروط : </a:t>
            </a:r>
          </a:p>
          <a:p>
            <a:pPr marL="446088" lvl="2" indent="-84138" algn="r" rtl="1" eaLnBrk="0" hangingPunct="0"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ـ عند الضغط على زر انطلاق الدورة </a:t>
            </a:r>
            <a:r>
              <a:rPr lang="fr-FR" dirty="0" err="1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Dcy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تبدأ عملية تثبيت القطعة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المراد ثقبها بخروج ساق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الرافعة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V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في مكان الثقب للتثبت القطعة.</a:t>
            </a:r>
            <a:endParaRPr lang="fr-FR" dirty="0" smtClean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  <a:p>
            <a:pPr lvl="2" indent="-552450" algn="r" rtl="1" eaLnBrk="0" hangingPunct="0"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ـ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عند الضغط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على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ملتقط نهاية الشوط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V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Majalla UI"/>
                <a:cs typeface="Arabic Transparent" pitchFamily="2" charset="-78"/>
              </a:rPr>
              <a:t>1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تنتهي عملية التثبيت وتبدأ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عملية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الثقب بنزول المثقاب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ودورانه. تثقب بواسطة المحرك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M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.</a:t>
            </a:r>
            <a:endParaRPr lang="en-US" dirty="0" smtClean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  <a:p>
            <a:pPr algn="r" rtl="1" eaLnBrk="0" hangingPunct="0"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ـ عند الضغط على الملتقط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C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1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تنتهي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عملية الثقب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فيصعد المثقاب حتى يضغط على الملتقط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C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0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. </a:t>
            </a:r>
            <a:endParaRPr lang="fr-FR" dirty="0" smtClean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  <a:p>
            <a:pPr marL="450850" indent="-273050" algn="r" rtl="1" eaLnBrk="0" hangingPunct="0">
              <a:tabLst>
                <a:tab pos="457200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   عند الضغط على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الملتقط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C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0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ترجع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الدافعة حتى تضغط على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ملتقط نهاية الشوط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 V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0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وتحرر القطعة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المثقوبة ولا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تعاد الدورة إلا بعد الضغط على الزر </a:t>
            </a:r>
            <a:r>
              <a:rPr lang="fr-FR" dirty="0" err="1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Dcy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.</a:t>
            </a:r>
            <a:endParaRPr lang="ar-DZ" dirty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0" y="3500438"/>
            <a:ext cx="1512000" cy="396000"/>
            <a:chOff x="2643174" y="4143380"/>
            <a:chExt cx="1857388" cy="428628"/>
          </a:xfrm>
        </p:grpSpPr>
        <p:sp>
          <p:nvSpPr>
            <p:cNvPr id="17" name="Rectangle 16"/>
            <p:cNvSpPr/>
            <p:nvPr/>
          </p:nvSpPr>
          <p:spPr>
            <a:xfrm>
              <a:off x="2643174" y="4143380"/>
              <a:ext cx="1857388" cy="42862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643174" y="4143380"/>
              <a:ext cx="1857388" cy="4001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DZ" sz="2000" b="1" dirty="0">
                  <a:solidFill>
                    <a:schemeClr val="tx1"/>
                  </a:solidFill>
                </a:rPr>
                <a:t>المناولة</a:t>
              </a:r>
              <a:r>
                <a:rPr lang="ar-DZ" sz="2000" dirty="0">
                  <a:solidFill>
                    <a:schemeClr val="tx1"/>
                  </a:solidFill>
                </a:rPr>
                <a:t> </a:t>
              </a:r>
              <a:r>
                <a:rPr lang="ar-DZ" sz="2000" b="1" dirty="0">
                  <a:solidFill>
                    <a:schemeClr val="tx1"/>
                  </a:solidFill>
                </a:rPr>
                <a:t>الهيكلية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5715008" y="3571876"/>
            <a:ext cx="799016" cy="1198069"/>
            <a:chOff x="5267244" y="4143380"/>
            <a:chExt cx="799016" cy="1198069"/>
          </a:xfrm>
        </p:grpSpPr>
        <p:sp>
          <p:nvSpPr>
            <p:cNvPr id="26" name="Text Box 77"/>
            <p:cNvSpPr txBox="1">
              <a:spLocks noChangeArrowheads="1"/>
            </p:cNvSpPr>
            <p:nvPr/>
          </p:nvSpPr>
          <p:spPr bwMode="auto">
            <a:xfrm>
              <a:off x="5423318" y="4572008"/>
              <a:ext cx="642942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fr-FR" sz="4400" dirty="0">
                  <a:latin typeface="Arial" pitchFamily="34" charset="0"/>
                  <a:cs typeface="Arial" pitchFamily="34" charset="0"/>
                  <a:sym typeface="Wingdings" pitchFamily="2" charset="2"/>
                </a:rPr>
                <a:t></a:t>
              </a:r>
            </a:p>
          </p:txBody>
        </p:sp>
        <p:grpSp>
          <p:nvGrpSpPr>
            <p:cNvPr id="37" name="Groupe 36"/>
            <p:cNvGrpSpPr>
              <a:grpSpLocks noChangeAspect="1"/>
            </p:cNvGrpSpPr>
            <p:nvPr/>
          </p:nvGrpSpPr>
          <p:grpSpPr>
            <a:xfrm>
              <a:off x="5267244" y="4487194"/>
              <a:ext cx="659875" cy="209238"/>
              <a:chOff x="5267244" y="4482692"/>
              <a:chExt cx="882648" cy="279878"/>
            </a:xfrm>
          </p:grpSpPr>
          <p:cxnSp>
            <p:nvCxnSpPr>
              <p:cNvPr id="28" name="Connecteur droit 27"/>
              <p:cNvCxnSpPr/>
              <p:nvPr/>
            </p:nvCxnSpPr>
            <p:spPr>
              <a:xfrm>
                <a:off x="5267244" y="4500570"/>
                <a:ext cx="288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5861892" y="4482692"/>
                <a:ext cx="288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flipV="1">
                <a:off x="5580075" y="4492632"/>
                <a:ext cx="288921" cy="192615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 rot="5400000">
                <a:off x="5665962" y="4667152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5637632" y="4760982"/>
                <a:ext cx="220252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ZoneTexte 37"/>
            <p:cNvSpPr txBox="1"/>
            <p:nvPr/>
          </p:nvSpPr>
          <p:spPr>
            <a:xfrm>
              <a:off x="5286380" y="4143380"/>
              <a:ext cx="642942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err="1" smtClean="0">
                  <a:latin typeface="Arial" pitchFamily="34" charset="0"/>
                  <a:cs typeface="Arabic Transparent" pitchFamily="2" charset="-78"/>
                </a:rPr>
                <a:t>Dcy</a:t>
              </a:r>
              <a:endParaRPr lang="fr-FR" sz="1600" b="1" dirty="0"/>
            </a:p>
          </p:txBody>
        </p:sp>
      </p:grpSp>
      <p:pic>
        <p:nvPicPr>
          <p:cNvPr id="42" name="Image 41"/>
          <p:cNvPicPr>
            <a:picLocks noChangeAspect="1"/>
          </p:cNvPicPr>
          <p:nvPr/>
        </p:nvPicPr>
        <p:blipFill>
          <a:blip r:embed="rId3"/>
          <a:srcRect l="5423" r="2866" b="3607"/>
          <a:stretch>
            <a:fillRect/>
          </a:stretch>
        </p:blipFill>
        <p:spPr bwMode="auto">
          <a:xfrm>
            <a:off x="1285852" y="2969438"/>
            <a:ext cx="4572032" cy="3817148"/>
          </a:xfrm>
          <a:prstGeom prst="rect">
            <a:avLst/>
          </a:prstGeom>
          <a:noFill/>
        </p:spPr>
      </p:pic>
      <p:sp>
        <p:nvSpPr>
          <p:cNvPr id="21" name="Rectangle 20"/>
          <p:cNvSpPr/>
          <p:nvPr/>
        </p:nvSpPr>
        <p:spPr>
          <a:xfrm>
            <a:off x="3827126" y="173346"/>
            <a:ext cx="1440000" cy="142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3929058" y="0"/>
            <a:ext cx="1224000" cy="396000"/>
            <a:chOff x="3500430" y="-24"/>
            <a:chExt cx="1714512" cy="428628"/>
          </a:xfrm>
        </p:grpSpPr>
        <p:sp>
          <p:nvSpPr>
            <p:cNvPr id="18" name="Rectangle 17"/>
            <p:cNvSpPr/>
            <p:nvPr/>
          </p:nvSpPr>
          <p:spPr>
            <a:xfrm>
              <a:off x="3500430" y="-24"/>
              <a:ext cx="1714512" cy="428628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500430" y="28494"/>
              <a:ext cx="1714512" cy="40011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DZ" sz="2000" b="1" dirty="0">
                  <a:solidFill>
                    <a:schemeClr val="tx1"/>
                  </a:solidFill>
                </a:rPr>
                <a:t>دفتر الشروط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7646703" y="6111765"/>
            <a:ext cx="1330355" cy="576000"/>
            <a:chOff x="7742239" y="6111765"/>
            <a:chExt cx="1330355" cy="576000"/>
          </a:xfrm>
        </p:grpSpPr>
        <p:sp>
          <p:nvSpPr>
            <p:cNvPr id="22" name="Titre 1"/>
            <p:cNvSpPr txBox="1">
              <a:spLocks/>
            </p:cNvSpPr>
            <p:nvPr/>
          </p:nvSpPr>
          <p:spPr bwMode="auto">
            <a:xfrm>
              <a:off x="8215338" y="6160020"/>
              <a:ext cx="857256" cy="360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0" rIns="0" bIns="0" anchor="b">
              <a:noAutofit/>
              <a:scene3d>
                <a:camera prst="orthographicFront"/>
                <a:lightRig rig="freezing" dir="t">
                  <a:rot lat="0" lon="0" rev="5640000"/>
                </a:lightRig>
              </a:scene3d>
              <a:sp3d prstMaterial="flat">
                <a:contourClr>
                  <a:schemeClr val="tx2"/>
                </a:contourClr>
              </a:sp3d>
            </a:bodyPr>
            <a:lstStyle/>
            <a:p>
              <a:pPr algn="r" rtl="1" eaLnBrk="0" hangingPunct="0">
                <a:defRPr/>
              </a:pPr>
              <a:r>
                <a:rPr lang="ar-DZ" sz="2000" b="1" u="sng" dirty="0"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التنشيط</a:t>
              </a:r>
              <a:endParaRPr lang="fr-FR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23" name="Picture 73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lum bright="-20000" contrast="40000"/>
            </a:blip>
            <a:srcRect/>
            <a:stretch>
              <a:fillRect/>
            </a:stretch>
          </p:blipFill>
          <p:spPr bwMode="auto">
            <a:xfrm>
              <a:off x="7742239" y="6111765"/>
              <a:ext cx="658119" cy="57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" name="ZoneTexte 23"/>
          <p:cNvSpPr txBox="1"/>
          <p:nvPr/>
        </p:nvSpPr>
        <p:spPr>
          <a:xfrm>
            <a:off x="6063204" y="5805640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25" name="Flèche vers le bas 24"/>
          <p:cNvSpPr/>
          <p:nvPr/>
        </p:nvSpPr>
        <p:spPr>
          <a:xfrm>
            <a:off x="6920460" y="6261868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0354" name="Object 2"/>
          <p:cNvGraphicFramePr>
            <a:graphicFrameLocks noChangeAspect="1"/>
          </p:cNvGraphicFramePr>
          <p:nvPr/>
        </p:nvGraphicFramePr>
        <p:xfrm>
          <a:off x="6602429" y="6066083"/>
          <a:ext cx="866779" cy="712996"/>
        </p:xfrm>
        <a:graphic>
          <a:graphicData uri="http://schemas.openxmlformats.org/presentationml/2006/ole">
            <p:oleObj spid="_x0000_s100354" name="Package" r:id="rId6" imgW="59040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7"/>
          <p:cNvSpPr>
            <a:spLocks noChangeArrowheads="1"/>
          </p:cNvSpPr>
          <p:nvPr/>
        </p:nvSpPr>
        <p:spPr bwMode="auto">
          <a:xfrm>
            <a:off x="6429388" y="3143248"/>
            <a:ext cx="249619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l"/>
            <a:r>
              <a:rPr lang="fr-FR" sz="2400" u="sng" dirty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A-0 :</a:t>
            </a:r>
            <a:r>
              <a:rPr lang="ar-DZ" sz="2400" u="sng" dirty="0" err="1">
                <a:solidFill>
                  <a:srgbClr val="FF0000"/>
                </a:solidFill>
                <a:latin typeface="Arial" pitchFamily="34" charset="0"/>
                <a:ea typeface="Majalla UI"/>
                <a:cs typeface="Arial" pitchFamily="34" charset="0"/>
              </a:rPr>
              <a:t>الاشغولة</a:t>
            </a:r>
            <a:r>
              <a:rPr lang="ar-DZ" sz="2400" u="sng" dirty="0">
                <a:solidFill>
                  <a:srgbClr val="FF0000"/>
                </a:solidFill>
                <a:latin typeface="Arial" pitchFamily="34" charset="0"/>
                <a:ea typeface="Majalla UI"/>
                <a:cs typeface="Arial" pitchFamily="34" charset="0"/>
              </a:rPr>
              <a:t> الشاملة</a:t>
            </a:r>
            <a:r>
              <a:rPr lang="fr-FR" sz="24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1" name="Flèche droite 160"/>
          <p:cNvSpPr/>
          <p:nvPr/>
        </p:nvSpPr>
        <p:spPr>
          <a:xfrm>
            <a:off x="5348280" y="1063606"/>
            <a:ext cx="428625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  <a:cs typeface="Arabic Transparent" pitchFamily="2" charset="-78"/>
            </a:endParaRPr>
          </a:p>
        </p:txBody>
      </p:sp>
      <p:sp>
        <p:nvSpPr>
          <p:cNvPr id="162" name="Flèche droite 161"/>
          <p:cNvSpPr>
            <a:spLocks noChangeArrowheads="1"/>
          </p:cNvSpPr>
          <p:nvPr/>
        </p:nvSpPr>
        <p:spPr bwMode="auto">
          <a:xfrm rot="-5400000">
            <a:off x="4283861" y="1916887"/>
            <a:ext cx="214313" cy="14287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/>
            <a:endParaRPr lang="en-US" b="1">
              <a:solidFill>
                <a:srgbClr val="FFFFFF"/>
              </a:solidFill>
              <a:latin typeface="Calibri" pitchFamily="34" charset="0"/>
              <a:cs typeface="Arabic Transparent" pitchFamily="2" charset="-78"/>
            </a:endParaRPr>
          </a:p>
        </p:txBody>
      </p:sp>
      <p:sp>
        <p:nvSpPr>
          <p:cNvPr id="164" name="Rectangle 20"/>
          <p:cNvSpPr>
            <a:spLocks noChangeArrowheads="1"/>
          </p:cNvSpPr>
          <p:nvPr/>
        </p:nvSpPr>
        <p:spPr bwMode="auto">
          <a:xfrm>
            <a:off x="1428742" y="1571606"/>
            <a:ext cx="720725" cy="546100"/>
          </a:xfrm>
          <a:prstGeom prst="rect">
            <a:avLst/>
          </a:prstGeom>
          <a:gradFill rotWithShape="1">
            <a:gsLst>
              <a:gs pos="0">
                <a:srgbClr val="825600"/>
              </a:gs>
              <a:gs pos="13000">
                <a:srgbClr val="FFA800"/>
              </a:gs>
              <a:gs pos="28000">
                <a:srgbClr val="825600"/>
              </a:gs>
              <a:gs pos="42999">
                <a:srgbClr val="FFA800"/>
              </a:gs>
              <a:gs pos="58000">
                <a:srgbClr val="825600"/>
              </a:gs>
              <a:gs pos="72000">
                <a:srgbClr val="FFA800"/>
              </a:gs>
              <a:gs pos="87000">
                <a:srgbClr val="825600"/>
              </a:gs>
              <a:gs pos="100000">
                <a:srgbClr val="FFA800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Right">
              <a:rot lat="21299970" lon="21299970" rev="0"/>
            </a:camera>
            <a:lightRig rig="legacyFlat3" dir="r"/>
          </a:scene3d>
          <a:sp3d extrusionH="430200" prstMaterial="legacyMetal">
            <a:bevelT w="13500" h="13500" prst="angle"/>
            <a:bevelB w="13500" h="13500" prst="angle"/>
            <a:extrusionClr>
              <a:srgbClr val="825600"/>
            </a:extrusionClr>
          </a:sp3d>
        </p:spPr>
        <p:txBody>
          <a:bodyPr wrap="none" anchor="ctr">
            <a:flatTx/>
          </a:bodyPr>
          <a:lstStyle/>
          <a:p>
            <a:pPr algn="l"/>
            <a:endParaRPr lang="en-US" b="1">
              <a:latin typeface="Constantia" pitchFamily="18" charset="0"/>
              <a:cs typeface="Arabic Transparent" pitchFamily="2" charset="-78"/>
            </a:endParaRPr>
          </a:p>
        </p:txBody>
      </p:sp>
      <p:sp>
        <p:nvSpPr>
          <p:cNvPr id="165" name="Flèche droite 164"/>
          <p:cNvSpPr/>
          <p:nvPr/>
        </p:nvSpPr>
        <p:spPr>
          <a:xfrm>
            <a:off x="2962267" y="1071543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>
              <a:solidFill>
                <a:srgbClr val="FFFFFF"/>
              </a:solidFill>
              <a:cs typeface="Arabic Transparent" pitchFamily="2" charset="-78"/>
            </a:endParaRPr>
          </a:p>
        </p:txBody>
      </p:sp>
      <p:grpSp>
        <p:nvGrpSpPr>
          <p:cNvPr id="173" name="Groupe 172"/>
          <p:cNvGrpSpPr/>
          <p:nvPr/>
        </p:nvGrpSpPr>
        <p:grpSpPr>
          <a:xfrm>
            <a:off x="6126418" y="1500168"/>
            <a:ext cx="720725" cy="592446"/>
            <a:chOff x="6126418" y="1500168"/>
            <a:chExt cx="720725" cy="592446"/>
          </a:xfrm>
        </p:grpSpPr>
        <p:sp>
          <p:nvSpPr>
            <p:cNvPr id="166" name="Rectangle 20"/>
            <p:cNvSpPr>
              <a:spLocks noChangeArrowheads="1"/>
            </p:cNvSpPr>
            <p:nvPr/>
          </p:nvSpPr>
          <p:spPr bwMode="auto">
            <a:xfrm>
              <a:off x="6126418" y="1546514"/>
              <a:ext cx="720725" cy="546100"/>
            </a:xfrm>
            <a:prstGeom prst="rect">
              <a:avLst/>
            </a:prstGeom>
            <a:gradFill rotWithShape="1">
              <a:gsLst>
                <a:gs pos="0">
                  <a:srgbClr val="825600"/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2700000" scaled="1"/>
            </a:gradFill>
            <a:ln w="9525">
              <a:miter lim="800000"/>
              <a:headEnd/>
              <a:tailEnd/>
            </a:ln>
            <a:scene3d>
              <a:camera prst="legacyObliqueTopRight">
                <a:rot lat="21299997" lon="21299997" rev="0"/>
              </a:camera>
              <a:lightRig rig="legacyFlat3" dir="r"/>
            </a:scene3d>
            <a:sp3d extrusionH="430200" prstMaterial="legacyMetal">
              <a:bevelT w="13500" h="13500" prst="angle"/>
              <a:bevelB w="13500" h="13500" prst="angle"/>
              <a:extrusionClr>
                <a:srgbClr val="825600"/>
              </a:extrusionClr>
            </a:sp3d>
          </p:spPr>
          <p:txBody>
            <a:bodyPr wrap="none" anchor="ctr">
              <a:flatTx/>
            </a:bodyPr>
            <a:lstStyle/>
            <a:p>
              <a:pPr algn="l"/>
              <a:endParaRPr lang="en-US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endParaRPr>
            </a:p>
          </p:txBody>
        </p:sp>
        <p:sp>
          <p:nvSpPr>
            <p:cNvPr id="167" name="AutoShape 73"/>
            <p:cNvSpPr>
              <a:spLocks noChangeArrowheads="1"/>
            </p:cNvSpPr>
            <p:nvPr/>
          </p:nvSpPr>
          <p:spPr bwMode="auto">
            <a:xfrm rot="5400000">
              <a:off x="6275093" y="1662093"/>
              <a:ext cx="431800" cy="107950"/>
            </a:xfrm>
            <a:prstGeom prst="homePlate">
              <a:avLst>
                <a:gd name="adj" fmla="val 57481"/>
              </a:avLst>
            </a:prstGeom>
            <a:solidFill>
              <a:srgbClr val="C0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solidFill>
                  <a:srgbClr val="000000"/>
                </a:solidFill>
                <a:latin typeface="Calibri" pitchFamily="34" charset="0"/>
                <a:cs typeface="Arabic Transparent" pitchFamily="2" charset="-78"/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187442" y="1000106"/>
            <a:ext cx="1741472" cy="376239"/>
            <a:chOff x="1187442" y="1000106"/>
            <a:chExt cx="1741472" cy="376239"/>
          </a:xfrm>
        </p:grpSpPr>
        <p:sp>
          <p:nvSpPr>
            <p:cNvPr id="157" name="ZoneTexte 156"/>
            <p:cNvSpPr txBox="1"/>
            <p:nvPr/>
          </p:nvSpPr>
          <p:spPr>
            <a:xfrm>
              <a:off x="1187442" y="1000106"/>
              <a:ext cx="1714500" cy="3762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endParaRPr lang="fr-FR" b="1" dirty="0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168" name="ZoneTexte 167"/>
            <p:cNvSpPr txBox="1"/>
            <p:nvPr/>
          </p:nvSpPr>
          <p:spPr>
            <a:xfrm>
              <a:off x="1214414" y="1000108"/>
              <a:ext cx="1714500" cy="37623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ar-DZ" b="1" dirty="0" smtClean="0">
                  <a:solidFill>
                    <a:srgbClr val="C00000"/>
                  </a:solidFill>
                  <a:cs typeface="Arabic Transparent" pitchFamily="2" charset="-78"/>
                </a:rPr>
                <a:t>قطعة </a:t>
              </a:r>
              <a:r>
                <a:rPr lang="ar-DZ" b="1" dirty="0">
                  <a:solidFill>
                    <a:srgbClr val="C00000"/>
                  </a:solidFill>
                  <a:cs typeface="Arabic Transparent" pitchFamily="2" charset="-78"/>
                </a:rPr>
                <a:t>غير مثقوبة  </a:t>
              </a:r>
              <a:endParaRPr lang="fr-FR" b="1" dirty="0">
                <a:solidFill>
                  <a:srgbClr val="C0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5810242" y="981056"/>
            <a:ext cx="1718000" cy="376242"/>
            <a:chOff x="5810242" y="981056"/>
            <a:chExt cx="1718000" cy="376242"/>
          </a:xfrm>
        </p:grpSpPr>
        <p:sp>
          <p:nvSpPr>
            <p:cNvPr id="158" name="ZoneTexte 157"/>
            <p:cNvSpPr txBox="1"/>
            <p:nvPr/>
          </p:nvSpPr>
          <p:spPr>
            <a:xfrm>
              <a:off x="5810242" y="981056"/>
              <a:ext cx="1714500" cy="3762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endParaRPr lang="fr-FR" b="1" dirty="0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5813742" y="981061"/>
              <a:ext cx="1714500" cy="37623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ar-DZ" b="1" dirty="0" smtClean="0">
                  <a:solidFill>
                    <a:srgbClr val="C00000"/>
                  </a:solidFill>
                  <a:cs typeface="Arabic Transparent" pitchFamily="2" charset="-78"/>
                </a:rPr>
                <a:t>قطعة </a:t>
              </a:r>
              <a:r>
                <a:rPr lang="ar-DZ" b="1" dirty="0">
                  <a:solidFill>
                    <a:srgbClr val="C00000"/>
                  </a:solidFill>
                  <a:cs typeface="Arabic Transparent" pitchFamily="2" charset="-78"/>
                </a:rPr>
                <a:t>مثقوبة  </a:t>
              </a:r>
              <a:endParaRPr lang="fr-FR" b="1" dirty="0">
                <a:solidFill>
                  <a:srgbClr val="C0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3714744" y="2138343"/>
            <a:ext cx="1323973" cy="381011"/>
            <a:chOff x="3714744" y="2138343"/>
            <a:chExt cx="1323973" cy="381011"/>
          </a:xfrm>
        </p:grpSpPr>
        <p:sp>
          <p:nvSpPr>
            <p:cNvPr id="160" name="ZoneTexte 159"/>
            <p:cNvSpPr txBox="1"/>
            <p:nvPr/>
          </p:nvSpPr>
          <p:spPr>
            <a:xfrm>
              <a:off x="3752842" y="2138343"/>
              <a:ext cx="1285875" cy="37623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endParaRPr lang="fr-FR" b="1" dirty="0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3714744" y="2143116"/>
              <a:ext cx="1285875" cy="37623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ar-DZ" b="1" dirty="0" smtClean="0">
                  <a:solidFill>
                    <a:srgbClr val="008000"/>
                  </a:solidFill>
                  <a:cs typeface="Arabic Transparent" pitchFamily="2" charset="-78"/>
                </a:rPr>
                <a:t>نظام الثقب</a:t>
              </a:r>
              <a:endParaRPr lang="fr-FR" b="1" dirty="0">
                <a:solidFill>
                  <a:srgbClr val="008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3428992" y="642918"/>
            <a:ext cx="1857375" cy="1214438"/>
            <a:chOff x="3428992" y="642918"/>
            <a:chExt cx="1857375" cy="1214438"/>
          </a:xfrm>
        </p:grpSpPr>
        <p:sp>
          <p:nvSpPr>
            <p:cNvPr id="159" name="Rectangle 158"/>
            <p:cNvSpPr/>
            <p:nvPr/>
          </p:nvSpPr>
          <p:spPr>
            <a:xfrm>
              <a:off x="3428992" y="642918"/>
              <a:ext cx="1857375" cy="121443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>
                <a:solidFill>
                  <a:srgbClr val="000000"/>
                </a:solidFill>
                <a:cs typeface="Arabic Transparent" pitchFamily="2" charset="-78"/>
              </a:endParaRPr>
            </a:p>
          </p:txBody>
        </p:sp>
        <p:sp>
          <p:nvSpPr>
            <p:cNvPr id="172" name="ZoneTexte 171"/>
            <p:cNvSpPr txBox="1">
              <a:spLocks noChangeArrowheads="1"/>
            </p:cNvSpPr>
            <p:nvPr/>
          </p:nvSpPr>
          <p:spPr bwMode="auto">
            <a:xfrm>
              <a:off x="3428992" y="1000108"/>
              <a:ext cx="1745006" cy="52322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ar-DZ" sz="2800" b="1" dirty="0">
                  <a:solidFill>
                    <a:srgbClr val="0000FF"/>
                  </a:solidFill>
                  <a:latin typeface="Constantia" pitchFamily="18" charset="0"/>
                  <a:ea typeface="Majalla UI"/>
                  <a:cs typeface="Arabic Transparent" pitchFamily="2" charset="-78"/>
                </a:rPr>
                <a:t>أثقب القطعة</a:t>
              </a:r>
              <a:endParaRPr lang="fr-FR" sz="2800" b="1" dirty="0">
                <a:solidFill>
                  <a:srgbClr val="0000FF"/>
                </a:solidFill>
                <a:latin typeface="Constantia" pitchFamily="18" charset="0"/>
                <a:ea typeface="Majalla UI"/>
                <a:cs typeface="Arabic Transparent" pitchFamily="2" charset="-78"/>
              </a:endParaRPr>
            </a:p>
          </p:txBody>
        </p:sp>
      </p:grpSp>
      <p:sp>
        <p:nvSpPr>
          <p:cNvPr id="41" name="Line 31"/>
          <p:cNvSpPr>
            <a:spLocks noChangeAspect="1" noChangeShapeType="1"/>
          </p:cNvSpPr>
          <p:nvPr/>
        </p:nvSpPr>
        <p:spPr bwMode="auto">
          <a:xfrm>
            <a:off x="3295990" y="5253255"/>
            <a:ext cx="409057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2" name="Line 30"/>
          <p:cNvSpPr>
            <a:spLocks noChangeAspect="1" noChangeShapeType="1"/>
          </p:cNvSpPr>
          <p:nvPr/>
        </p:nvSpPr>
        <p:spPr bwMode="auto">
          <a:xfrm>
            <a:off x="5769276" y="4975258"/>
            <a:ext cx="409057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3" name="Text Box 29"/>
          <p:cNvSpPr txBox="1">
            <a:spLocks noChangeAspect="1" noChangeArrowheads="1"/>
          </p:cNvSpPr>
          <p:nvPr/>
        </p:nvSpPr>
        <p:spPr bwMode="auto">
          <a:xfrm>
            <a:off x="1785918" y="5050311"/>
            <a:ext cx="1524673" cy="447443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قطعة غير مثقوبة</a:t>
            </a:r>
          </a:p>
        </p:txBody>
      </p:sp>
      <p:sp>
        <p:nvSpPr>
          <p:cNvPr id="44" name="Text Box 28"/>
          <p:cNvSpPr txBox="1">
            <a:spLocks noChangeAspect="1" noChangeArrowheads="1"/>
          </p:cNvSpPr>
          <p:nvPr/>
        </p:nvSpPr>
        <p:spPr bwMode="auto">
          <a:xfrm>
            <a:off x="6021309" y="4791766"/>
            <a:ext cx="1362075" cy="38626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القطعة مثقوبة 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3878071" y="4055346"/>
            <a:ext cx="2214578" cy="584539"/>
            <a:chOff x="3878071" y="4055346"/>
            <a:chExt cx="2214578" cy="584539"/>
          </a:xfrm>
        </p:grpSpPr>
        <p:sp>
          <p:nvSpPr>
            <p:cNvPr id="46" name="Text Box 21"/>
            <p:cNvSpPr txBox="1">
              <a:spLocks noChangeAspect="1" noChangeArrowheads="1"/>
            </p:cNvSpPr>
            <p:nvPr/>
          </p:nvSpPr>
          <p:spPr bwMode="auto">
            <a:xfrm>
              <a:off x="3878071" y="4055346"/>
              <a:ext cx="581025" cy="290513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طاقة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 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7" name="Text Box 23"/>
            <p:cNvSpPr txBox="1">
              <a:spLocks noChangeAspect="1" noChangeArrowheads="1"/>
            </p:cNvSpPr>
            <p:nvPr/>
          </p:nvSpPr>
          <p:spPr bwMode="auto">
            <a:xfrm>
              <a:off x="4592451" y="4079493"/>
              <a:ext cx="1500198" cy="43497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تعليمات الاستغلال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8" name="Line 25"/>
            <p:cNvSpPr>
              <a:spLocks noChangeAspect="1" noChangeShapeType="1"/>
            </p:cNvSpPr>
            <p:nvPr/>
          </p:nvSpPr>
          <p:spPr bwMode="auto">
            <a:xfrm>
              <a:off x="4203585" y="4382406"/>
              <a:ext cx="0" cy="252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9" name="Line 24"/>
            <p:cNvSpPr>
              <a:spLocks noChangeAspect="1" noChangeShapeType="1"/>
            </p:cNvSpPr>
            <p:nvPr/>
          </p:nvSpPr>
          <p:spPr bwMode="auto">
            <a:xfrm>
              <a:off x="5347666" y="4387885"/>
              <a:ext cx="0" cy="252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0" name="Group 18"/>
          <p:cNvGrpSpPr>
            <a:grpSpLocks noChangeAspect="1"/>
          </p:cNvGrpSpPr>
          <p:nvPr/>
        </p:nvGrpSpPr>
        <p:grpSpPr bwMode="auto">
          <a:xfrm>
            <a:off x="3973491" y="5733577"/>
            <a:ext cx="1202518" cy="695819"/>
            <a:chOff x="5194" y="10844"/>
            <a:chExt cx="1317" cy="762"/>
          </a:xfrm>
        </p:grpSpPr>
        <p:sp>
          <p:nvSpPr>
            <p:cNvPr id="51" name="Line 20"/>
            <p:cNvSpPr>
              <a:spLocks noChangeAspect="1" noChangeShapeType="1"/>
            </p:cNvSpPr>
            <p:nvPr/>
          </p:nvSpPr>
          <p:spPr bwMode="auto">
            <a:xfrm flipV="1">
              <a:off x="6004" y="10844"/>
              <a:ext cx="0" cy="381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2" name="Text Box 19"/>
            <p:cNvSpPr txBox="1">
              <a:spLocks noChangeAspect="1" noChangeArrowheads="1"/>
            </p:cNvSpPr>
            <p:nvPr/>
          </p:nvSpPr>
          <p:spPr bwMode="auto">
            <a:xfrm>
              <a:off x="5194" y="11157"/>
              <a:ext cx="1317" cy="449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نظام الثقب</a:t>
              </a: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3711439" y="4658802"/>
            <a:ext cx="2056378" cy="1061734"/>
            <a:chOff x="3711439" y="4658802"/>
            <a:chExt cx="2056378" cy="1061734"/>
          </a:xfrm>
        </p:grpSpPr>
        <p:sp>
          <p:nvSpPr>
            <p:cNvPr id="54" name="Text Box 35"/>
            <p:cNvSpPr txBox="1">
              <a:spLocks noChangeAspect="1" noChangeArrowheads="1"/>
            </p:cNvSpPr>
            <p:nvPr/>
          </p:nvSpPr>
          <p:spPr bwMode="auto">
            <a:xfrm>
              <a:off x="3711439" y="4658802"/>
              <a:ext cx="2045285" cy="1043728"/>
            </a:xfrm>
            <a:prstGeom prst="rect">
              <a:avLst/>
            </a:prstGeom>
            <a:solidFill>
              <a:srgbClr val="DEF6F1"/>
            </a:solidFill>
            <a:ln w="38100" cap="flat" cmpd="sng" algn="ctr">
              <a:solidFill>
                <a:srgbClr val="000000"/>
              </a:solidFill>
              <a:prstDash val="solid"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5" name="Text Box 33"/>
            <p:cNvSpPr txBox="1">
              <a:spLocks noChangeAspect="1" noChangeArrowheads="1"/>
            </p:cNvSpPr>
            <p:nvPr/>
          </p:nvSpPr>
          <p:spPr bwMode="auto">
            <a:xfrm>
              <a:off x="3923272" y="4831387"/>
              <a:ext cx="1592400" cy="651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Text Box 32"/>
            <p:cNvSpPr txBox="1">
              <a:spLocks noChangeAspect="1" noChangeArrowheads="1"/>
            </p:cNvSpPr>
            <p:nvPr/>
          </p:nvSpPr>
          <p:spPr bwMode="auto">
            <a:xfrm>
              <a:off x="5133231" y="5332448"/>
              <a:ext cx="634586" cy="388088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A-0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7" name="WordArt 34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4000496" y="4912886"/>
              <a:ext cx="1571636" cy="4318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66FF"/>
                  </a:solidFill>
                  <a:cs typeface="Arabic Transparent"/>
                </a:rPr>
                <a:t>اثقب القطعة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66FF"/>
                </a:solidFill>
                <a:cs typeface="Arabic Transparent"/>
              </a:endParaRPr>
            </a:p>
          </p:txBody>
        </p:sp>
      </p:grpSp>
      <p:sp>
        <p:nvSpPr>
          <p:cNvPr id="58" name="Line 30"/>
          <p:cNvSpPr>
            <a:spLocks noChangeAspect="1" noChangeShapeType="1"/>
          </p:cNvSpPr>
          <p:nvPr/>
        </p:nvSpPr>
        <p:spPr bwMode="auto">
          <a:xfrm>
            <a:off x="5762525" y="5475324"/>
            <a:ext cx="324000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9" name="Text Box 28"/>
          <p:cNvSpPr txBox="1">
            <a:spLocks noChangeAspect="1" noChangeArrowheads="1"/>
          </p:cNvSpPr>
          <p:nvPr/>
        </p:nvSpPr>
        <p:spPr bwMode="auto">
          <a:xfrm>
            <a:off x="5949871" y="5261010"/>
            <a:ext cx="790571" cy="38626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تقارير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61" grpId="0" animBg="1"/>
      <p:bldP spid="162" grpId="0" animBg="1"/>
      <p:bldP spid="164" grpId="0" animBg="1"/>
      <p:bldP spid="165" grpId="0" animBg="1"/>
      <p:bldP spid="41" grpId="0" animBg="1"/>
      <p:bldP spid="42" grpId="0" animBg="1"/>
      <p:bldP spid="43" grpId="0"/>
      <p:bldP spid="44" grpId="0"/>
      <p:bldP spid="58" grpId="0" animBg="1"/>
      <p:bldP spid="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3"/>
          <p:cNvGrpSpPr>
            <a:grpSpLocks noChangeAspect="1"/>
          </p:cNvGrpSpPr>
          <p:nvPr/>
        </p:nvGrpSpPr>
        <p:grpSpPr bwMode="auto">
          <a:xfrm>
            <a:off x="3773484" y="3041724"/>
            <a:ext cx="1520825" cy="728662"/>
            <a:chOff x="2947" y="5901"/>
            <a:chExt cx="1820" cy="873"/>
          </a:xfrm>
        </p:grpSpPr>
        <p:sp>
          <p:nvSpPr>
            <p:cNvPr id="70" name="Text Box 4"/>
            <p:cNvSpPr txBox="1">
              <a:spLocks noChangeAspect="1" noChangeArrowheads="1"/>
            </p:cNvSpPr>
            <p:nvPr/>
          </p:nvSpPr>
          <p:spPr bwMode="auto">
            <a:xfrm>
              <a:off x="2947" y="5901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Text Box 5"/>
            <p:cNvSpPr txBox="1">
              <a:spLocks noChangeAspect="1" noChangeArrowheads="1"/>
            </p:cNvSpPr>
            <p:nvPr/>
          </p:nvSpPr>
          <p:spPr bwMode="auto">
            <a:xfrm>
              <a:off x="3136" y="6106"/>
              <a:ext cx="1405" cy="448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اثقب القطعة</a:t>
              </a:r>
            </a:p>
          </p:txBody>
        </p:sp>
      </p:grpSp>
      <p:sp>
        <p:nvSpPr>
          <p:cNvPr id="73" name="Text Box 7"/>
          <p:cNvSpPr txBox="1">
            <a:spLocks noChangeAspect="1" noChangeArrowheads="1"/>
          </p:cNvSpPr>
          <p:nvPr/>
        </p:nvSpPr>
        <p:spPr bwMode="auto">
          <a:xfrm>
            <a:off x="71406" y="1955782"/>
            <a:ext cx="1057275" cy="636587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قطعة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غير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مثقوبة</a:t>
            </a:r>
          </a:p>
        </p:txBody>
      </p:sp>
      <p:grpSp>
        <p:nvGrpSpPr>
          <p:cNvPr id="75" name="Group 9"/>
          <p:cNvGrpSpPr>
            <a:grpSpLocks noChangeAspect="1"/>
          </p:cNvGrpSpPr>
          <p:nvPr/>
        </p:nvGrpSpPr>
        <p:grpSpPr bwMode="auto">
          <a:xfrm>
            <a:off x="6008684" y="4411669"/>
            <a:ext cx="1520825" cy="730250"/>
            <a:chOff x="6447" y="6282"/>
            <a:chExt cx="1820" cy="873"/>
          </a:xfrm>
        </p:grpSpPr>
        <p:sp>
          <p:nvSpPr>
            <p:cNvPr id="76" name="Text Box 10"/>
            <p:cNvSpPr txBox="1">
              <a:spLocks noChangeAspect="1" noChangeArrowheads="1"/>
            </p:cNvSpPr>
            <p:nvPr/>
          </p:nvSpPr>
          <p:spPr bwMode="auto">
            <a:xfrm>
              <a:off x="6447" y="6282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Text Box 11"/>
            <p:cNvSpPr txBox="1">
              <a:spLocks noChangeAspect="1" noChangeArrowheads="1"/>
            </p:cNvSpPr>
            <p:nvPr/>
          </p:nvSpPr>
          <p:spPr bwMode="auto">
            <a:xfrm>
              <a:off x="6598" y="6497"/>
              <a:ext cx="1405" cy="482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حرر القطعة</a:t>
              </a:r>
            </a:p>
          </p:txBody>
        </p:sp>
      </p:grpSp>
      <p:grpSp>
        <p:nvGrpSpPr>
          <p:cNvPr id="78" name="Group 12"/>
          <p:cNvGrpSpPr>
            <a:grpSpLocks noChangeAspect="1"/>
          </p:cNvGrpSpPr>
          <p:nvPr/>
        </p:nvGrpSpPr>
        <p:grpSpPr bwMode="auto">
          <a:xfrm>
            <a:off x="3062284" y="2376193"/>
            <a:ext cx="711200" cy="1043822"/>
            <a:chOff x="3932" y="5622"/>
            <a:chExt cx="851" cy="1250"/>
          </a:xfrm>
        </p:grpSpPr>
        <p:sp>
          <p:nvSpPr>
            <p:cNvPr id="79" name="Line 13"/>
            <p:cNvSpPr>
              <a:spLocks noChangeAspect="1" noChangeShapeType="1"/>
            </p:cNvSpPr>
            <p:nvPr/>
          </p:nvSpPr>
          <p:spPr bwMode="auto">
            <a:xfrm>
              <a:off x="3932" y="5631"/>
              <a:ext cx="42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0" name="Line 14"/>
            <p:cNvSpPr>
              <a:spLocks noChangeAspect="1" noChangeShapeType="1"/>
            </p:cNvSpPr>
            <p:nvPr/>
          </p:nvSpPr>
          <p:spPr bwMode="auto">
            <a:xfrm>
              <a:off x="4355" y="5622"/>
              <a:ext cx="0" cy="125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1" name="Line 15"/>
            <p:cNvSpPr>
              <a:spLocks noChangeAspect="1" noChangeShapeType="1"/>
            </p:cNvSpPr>
            <p:nvPr/>
          </p:nvSpPr>
          <p:spPr bwMode="auto">
            <a:xfrm>
              <a:off x="4363" y="6856"/>
              <a:ext cx="42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82" name="Group 16"/>
          <p:cNvGrpSpPr>
            <a:grpSpLocks noChangeAspect="1"/>
          </p:cNvGrpSpPr>
          <p:nvPr/>
        </p:nvGrpSpPr>
        <p:grpSpPr bwMode="auto">
          <a:xfrm>
            <a:off x="5297484" y="3427621"/>
            <a:ext cx="711200" cy="1367977"/>
            <a:chOff x="3932" y="5421"/>
            <a:chExt cx="851" cy="1636"/>
          </a:xfrm>
        </p:grpSpPr>
        <p:sp>
          <p:nvSpPr>
            <p:cNvPr id="83" name="Line 17"/>
            <p:cNvSpPr>
              <a:spLocks noChangeAspect="1" noChangeShapeType="1"/>
            </p:cNvSpPr>
            <p:nvPr/>
          </p:nvSpPr>
          <p:spPr bwMode="auto">
            <a:xfrm>
              <a:off x="3932" y="5436"/>
              <a:ext cx="42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4" name="Line 18"/>
            <p:cNvSpPr>
              <a:spLocks noChangeAspect="1" noChangeShapeType="1"/>
            </p:cNvSpPr>
            <p:nvPr/>
          </p:nvSpPr>
          <p:spPr bwMode="auto">
            <a:xfrm>
              <a:off x="4355" y="5421"/>
              <a:ext cx="0" cy="1636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5" name="Line 19"/>
            <p:cNvSpPr>
              <a:spLocks noChangeAspect="1" noChangeShapeType="1"/>
            </p:cNvSpPr>
            <p:nvPr/>
          </p:nvSpPr>
          <p:spPr bwMode="auto">
            <a:xfrm>
              <a:off x="4363" y="7044"/>
              <a:ext cx="42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86" name="Group 20"/>
          <p:cNvGrpSpPr>
            <a:grpSpLocks noChangeAspect="1"/>
          </p:cNvGrpSpPr>
          <p:nvPr/>
        </p:nvGrpSpPr>
        <p:grpSpPr bwMode="auto">
          <a:xfrm>
            <a:off x="3425822" y="2420944"/>
            <a:ext cx="355600" cy="461962"/>
            <a:chOff x="4352" y="5907"/>
            <a:chExt cx="514" cy="668"/>
          </a:xfrm>
        </p:grpSpPr>
        <p:sp>
          <p:nvSpPr>
            <p:cNvPr id="87" name="Line 21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8" name="Line 22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9" name="Line 23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90" name="Group 24"/>
          <p:cNvGrpSpPr>
            <a:grpSpLocks noChangeAspect="1"/>
          </p:cNvGrpSpPr>
          <p:nvPr/>
        </p:nvGrpSpPr>
        <p:grpSpPr bwMode="auto">
          <a:xfrm>
            <a:off x="5659374" y="3649669"/>
            <a:ext cx="355600" cy="460375"/>
            <a:chOff x="4352" y="5907"/>
            <a:chExt cx="514" cy="668"/>
          </a:xfrm>
        </p:grpSpPr>
        <p:sp>
          <p:nvSpPr>
            <p:cNvPr id="91" name="Line 25"/>
            <p:cNvSpPr>
              <a:spLocks noChangeAspect="1" noChangeShapeType="1"/>
            </p:cNvSpPr>
            <p:nvPr/>
          </p:nvSpPr>
          <p:spPr bwMode="auto">
            <a:xfrm flipH="1">
              <a:off x="4478" y="5907"/>
              <a:ext cx="388" cy="352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" name="Line 26"/>
            <p:cNvSpPr>
              <a:spLocks noChangeAspect="1" noChangeShapeType="1"/>
            </p:cNvSpPr>
            <p:nvPr/>
          </p:nvSpPr>
          <p:spPr bwMode="auto">
            <a:xfrm>
              <a:off x="4483" y="6267"/>
              <a:ext cx="312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3" name="Line 27"/>
            <p:cNvSpPr>
              <a:spLocks noChangeAspect="1" noChangeShapeType="1"/>
            </p:cNvSpPr>
            <p:nvPr/>
          </p:nvSpPr>
          <p:spPr bwMode="auto">
            <a:xfrm flipH="1">
              <a:off x="4352" y="6271"/>
              <a:ext cx="446" cy="304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94" name="Line 28"/>
          <p:cNvSpPr>
            <a:spLocks noChangeAspect="1" noChangeShapeType="1"/>
          </p:cNvSpPr>
          <p:nvPr/>
        </p:nvSpPr>
        <p:spPr bwMode="auto">
          <a:xfrm>
            <a:off x="7524747" y="4606510"/>
            <a:ext cx="331787" cy="1588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5" name="Line 29"/>
          <p:cNvSpPr>
            <a:spLocks noChangeAspect="1" noChangeShapeType="1"/>
          </p:cNvSpPr>
          <p:nvPr/>
        </p:nvSpPr>
        <p:spPr bwMode="auto">
          <a:xfrm>
            <a:off x="1173159" y="2317756"/>
            <a:ext cx="350838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/>
            <a:tailEnd type="triangle" w="lg" len="lg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50" name="Groupe 49"/>
          <p:cNvGrpSpPr/>
          <p:nvPr/>
        </p:nvGrpSpPr>
        <p:grpSpPr>
          <a:xfrm>
            <a:off x="5468952" y="5170807"/>
            <a:ext cx="2232025" cy="715649"/>
            <a:chOff x="5468952" y="5170807"/>
            <a:chExt cx="2232025" cy="715649"/>
          </a:xfrm>
        </p:grpSpPr>
        <p:sp>
          <p:nvSpPr>
            <p:cNvPr id="74" name="Text Box 8"/>
            <p:cNvSpPr txBox="1">
              <a:spLocks noChangeAspect="1" noChangeArrowheads="1"/>
            </p:cNvSpPr>
            <p:nvPr/>
          </p:nvSpPr>
          <p:spPr bwMode="auto">
            <a:xfrm>
              <a:off x="5468952" y="5411794"/>
              <a:ext cx="2232025" cy="474662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التحرير </a:t>
              </a: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(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دافعة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V 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)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06" name="Line 41"/>
            <p:cNvSpPr>
              <a:spLocks noChangeAspect="1" noChangeShapeType="1"/>
            </p:cNvSpPr>
            <p:nvPr/>
          </p:nvSpPr>
          <p:spPr bwMode="auto">
            <a:xfrm flipH="1" flipV="1">
              <a:off x="6772315" y="5170807"/>
              <a:ext cx="302" cy="32225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107" name="Text Box 42"/>
          <p:cNvSpPr txBox="1">
            <a:spLocks noChangeAspect="1" noChangeArrowheads="1"/>
          </p:cNvSpPr>
          <p:nvPr/>
        </p:nvSpPr>
        <p:spPr bwMode="auto">
          <a:xfrm>
            <a:off x="3525834" y="2115835"/>
            <a:ext cx="1290638" cy="36353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القطعة مثبتة</a:t>
            </a:r>
          </a:p>
        </p:txBody>
      </p:sp>
      <p:sp>
        <p:nvSpPr>
          <p:cNvPr id="108" name="Text Box 43"/>
          <p:cNvSpPr txBox="1">
            <a:spLocks noChangeAspect="1" noChangeArrowheads="1"/>
          </p:cNvSpPr>
          <p:nvPr/>
        </p:nvSpPr>
        <p:spPr bwMode="auto">
          <a:xfrm>
            <a:off x="5630859" y="3303594"/>
            <a:ext cx="1387475" cy="36671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القطعة مثقوبة</a:t>
            </a:r>
          </a:p>
        </p:txBody>
      </p:sp>
      <p:sp>
        <p:nvSpPr>
          <p:cNvPr id="109" name="Text Box 44"/>
          <p:cNvSpPr txBox="1">
            <a:spLocks noChangeAspect="1" noChangeArrowheads="1"/>
          </p:cNvSpPr>
          <p:nvPr/>
        </p:nvSpPr>
        <p:spPr bwMode="auto">
          <a:xfrm>
            <a:off x="7740693" y="4456766"/>
            <a:ext cx="1317606" cy="95885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القطعة محررة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 ومثقوبة 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DZ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51" name="Groupe 50"/>
          <p:cNvGrpSpPr/>
          <p:nvPr/>
        </p:nvGrpSpPr>
        <p:grpSpPr>
          <a:xfrm>
            <a:off x="2843193" y="3800680"/>
            <a:ext cx="2036779" cy="663444"/>
            <a:chOff x="2843193" y="3800680"/>
            <a:chExt cx="2036779" cy="663444"/>
          </a:xfrm>
        </p:grpSpPr>
        <p:sp>
          <p:nvSpPr>
            <p:cNvPr id="101" name="Line 35"/>
            <p:cNvSpPr>
              <a:spLocks noChangeAspect="1" noChangeShapeType="1"/>
            </p:cNvSpPr>
            <p:nvPr/>
          </p:nvSpPr>
          <p:spPr bwMode="auto">
            <a:xfrm flipV="1">
              <a:off x="4486677" y="3800680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2" name="Text Box 47"/>
            <p:cNvSpPr txBox="1">
              <a:spLocks noChangeAspect="1" noChangeArrowheads="1"/>
            </p:cNvSpPr>
            <p:nvPr/>
          </p:nvSpPr>
          <p:spPr bwMode="auto">
            <a:xfrm>
              <a:off x="2843193" y="4081536"/>
              <a:ext cx="2036779" cy="382588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نظام الثقب(المحرك 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M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)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2030111" y="1343650"/>
            <a:ext cx="642942" cy="627305"/>
            <a:chOff x="2030111" y="1343650"/>
            <a:chExt cx="642942" cy="627305"/>
          </a:xfrm>
        </p:grpSpPr>
        <p:sp>
          <p:nvSpPr>
            <p:cNvPr id="100" name="Line 34"/>
            <p:cNvSpPr>
              <a:spLocks noChangeAspect="1" noChangeShapeType="1"/>
            </p:cNvSpPr>
            <p:nvPr/>
          </p:nvSpPr>
          <p:spPr bwMode="auto">
            <a:xfrm>
              <a:off x="2363005" y="1652638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13" name="Text Box 48"/>
            <p:cNvSpPr txBox="1">
              <a:spLocks noChangeAspect="1" noChangeArrowheads="1"/>
            </p:cNvSpPr>
            <p:nvPr/>
          </p:nvSpPr>
          <p:spPr bwMode="auto">
            <a:xfrm>
              <a:off x="2030111" y="1343650"/>
              <a:ext cx="642942" cy="36512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W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P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17" name="Group 53"/>
          <p:cNvGrpSpPr>
            <a:grpSpLocks noChangeAspect="1"/>
          </p:cNvGrpSpPr>
          <p:nvPr/>
        </p:nvGrpSpPr>
        <p:grpSpPr bwMode="auto">
          <a:xfrm>
            <a:off x="1536697" y="2003431"/>
            <a:ext cx="1520825" cy="730250"/>
            <a:chOff x="3232" y="4764"/>
            <a:chExt cx="1820" cy="873"/>
          </a:xfrm>
        </p:grpSpPr>
        <p:sp>
          <p:nvSpPr>
            <p:cNvPr id="118" name="Text Box 54"/>
            <p:cNvSpPr txBox="1">
              <a:spLocks noChangeAspect="1" noChangeArrowheads="1"/>
            </p:cNvSpPr>
            <p:nvPr/>
          </p:nvSpPr>
          <p:spPr bwMode="auto">
            <a:xfrm>
              <a:off x="3232" y="4764"/>
              <a:ext cx="1820" cy="873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Text Box 55"/>
            <p:cNvSpPr txBox="1">
              <a:spLocks noChangeAspect="1" noChangeArrowheads="1"/>
            </p:cNvSpPr>
            <p:nvPr/>
          </p:nvSpPr>
          <p:spPr bwMode="auto">
            <a:xfrm>
              <a:off x="3399" y="4978"/>
              <a:ext cx="1405" cy="462"/>
            </a:xfrm>
            <a:prstGeom prst="rect">
              <a:avLst/>
            </a:prstGeom>
            <a:noFill/>
            <a:ln w="28575"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ثبت القطعة</a:t>
              </a:r>
            </a:p>
          </p:txBody>
        </p:sp>
      </p:grpSp>
      <p:sp>
        <p:nvSpPr>
          <p:cNvPr id="125" name="Text Box 62"/>
          <p:cNvSpPr txBox="1">
            <a:spLocks noChangeAspect="1" noChangeArrowheads="1"/>
          </p:cNvSpPr>
          <p:nvPr/>
        </p:nvSpPr>
        <p:spPr bwMode="auto">
          <a:xfrm>
            <a:off x="1570989" y="741652"/>
            <a:ext cx="757187" cy="35560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/>
          <a:lstStyle/>
          <a:p>
            <a:pPr lvl="0"/>
            <a:r>
              <a:rPr lang="fr-FR" b="1" kern="0" dirty="0" smtClean="0">
                <a:solidFill>
                  <a:srgbClr val="0099CC"/>
                </a:solidFill>
                <a:latin typeface="Arial"/>
                <a:cs typeface="Times New Roman" pitchFamily="18" charset="0"/>
              </a:rPr>
              <a:t>W</a:t>
            </a:r>
            <a:r>
              <a:rPr lang="fr-FR" sz="1600" b="1" kern="0" dirty="0" smtClean="0">
                <a:solidFill>
                  <a:srgbClr val="0099CC"/>
                </a:solidFill>
                <a:latin typeface="Arial"/>
                <a:cs typeface="Times New Roman" pitchFamily="18" charset="0"/>
              </a:rPr>
              <a:t>E</a:t>
            </a:r>
            <a:endParaRPr kumimoji="0" lang="ar-DZ" sz="1800" b="1" i="0" u="none" strike="noStrike" kern="0" cap="none" spc="0" normalizeH="0" baseline="0" noProof="0" dirty="0">
              <a:ln>
                <a:noFill/>
              </a:ln>
              <a:solidFill>
                <a:srgbClr val="0099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52" name="Groupe 51"/>
          <p:cNvGrpSpPr/>
          <p:nvPr/>
        </p:nvGrpSpPr>
        <p:grpSpPr>
          <a:xfrm>
            <a:off x="1025522" y="2760800"/>
            <a:ext cx="2159000" cy="768202"/>
            <a:chOff x="1025522" y="2760800"/>
            <a:chExt cx="2159000" cy="768202"/>
          </a:xfrm>
        </p:grpSpPr>
        <p:sp>
          <p:nvSpPr>
            <p:cNvPr id="124" name="Line 61"/>
            <p:cNvSpPr>
              <a:spLocks noChangeAspect="1" noChangeShapeType="1"/>
            </p:cNvSpPr>
            <p:nvPr/>
          </p:nvSpPr>
          <p:spPr bwMode="auto">
            <a:xfrm flipV="1">
              <a:off x="2243588" y="2760800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6" name="Text Box 63"/>
            <p:cNvSpPr txBox="1">
              <a:spLocks noChangeAspect="1" noChangeArrowheads="1"/>
            </p:cNvSpPr>
            <p:nvPr/>
          </p:nvSpPr>
          <p:spPr bwMode="auto">
            <a:xfrm>
              <a:off x="1025522" y="3033719"/>
              <a:ext cx="2159000" cy="495283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نظام 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التثبيت </a:t>
              </a:r>
              <a:r>
                <a:rPr kumimoji="0" lang="ar-DZ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(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دافعة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V </a:t>
              </a:r>
              <a:r>
                <a:rPr kumimoji="0" lang="ar-DZ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C00FF"/>
                  </a:solidFill>
                  <a:effectLst/>
                  <a:uLnTx/>
                  <a:uFillTx/>
                  <a:latin typeface="Arial"/>
                  <a:ea typeface="Times New Roman" pitchFamily="18" charset="0"/>
                  <a:cs typeface="Arabic Transparent" pitchFamily="2" charset="-78"/>
                </a:rPr>
                <a:t>)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CC00FF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5945553" y="3747235"/>
            <a:ext cx="642942" cy="627305"/>
            <a:chOff x="5945553" y="3747235"/>
            <a:chExt cx="642942" cy="627305"/>
          </a:xfrm>
        </p:grpSpPr>
        <p:sp>
          <p:nvSpPr>
            <p:cNvPr id="136" name="Line 34"/>
            <p:cNvSpPr>
              <a:spLocks noChangeAspect="1" noChangeShapeType="1"/>
            </p:cNvSpPr>
            <p:nvPr/>
          </p:nvSpPr>
          <p:spPr bwMode="auto">
            <a:xfrm>
              <a:off x="6292095" y="4056223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37" name="Text Box 48"/>
            <p:cNvSpPr txBox="1">
              <a:spLocks noChangeAspect="1" noChangeArrowheads="1"/>
            </p:cNvSpPr>
            <p:nvPr/>
          </p:nvSpPr>
          <p:spPr bwMode="auto">
            <a:xfrm>
              <a:off x="5945553" y="3747235"/>
              <a:ext cx="642942" cy="36512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W</a:t>
              </a: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P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1781173" y="1066488"/>
            <a:ext cx="5361980" cy="3318570"/>
            <a:chOff x="1781173" y="1066488"/>
            <a:chExt cx="5361980" cy="3318570"/>
          </a:xfrm>
        </p:grpSpPr>
        <p:sp>
          <p:nvSpPr>
            <p:cNvPr id="97" name="Line 31"/>
            <p:cNvSpPr>
              <a:spLocks noChangeShapeType="1"/>
            </p:cNvSpPr>
            <p:nvPr/>
          </p:nvSpPr>
          <p:spPr bwMode="auto">
            <a:xfrm flipH="1">
              <a:off x="4914927" y="1289057"/>
              <a:ext cx="0" cy="1728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oval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1" name="Line 57"/>
            <p:cNvSpPr>
              <a:spLocks noChangeAspect="1" noChangeShapeType="1"/>
            </p:cNvSpPr>
            <p:nvPr/>
          </p:nvSpPr>
          <p:spPr bwMode="auto">
            <a:xfrm>
              <a:off x="1781173" y="1066488"/>
              <a:ext cx="0" cy="900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41" name="Connecteur droit 140"/>
            <p:cNvCxnSpPr/>
            <p:nvPr/>
          </p:nvCxnSpPr>
          <p:spPr>
            <a:xfrm>
              <a:off x="1785303" y="1285860"/>
              <a:ext cx="5357850" cy="0"/>
            </a:xfrm>
            <a:prstGeom prst="line">
              <a:avLst/>
            </a:prstGeom>
            <a:ln>
              <a:head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2" name="Line 31"/>
            <p:cNvSpPr>
              <a:spLocks noChangeShapeType="1"/>
            </p:cNvSpPr>
            <p:nvPr/>
          </p:nvSpPr>
          <p:spPr bwMode="auto">
            <a:xfrm flipH="1">
              <a:off x="7027573" y="1289058"/>
              <a:ext cx="0" cy="3096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oval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816676" y="2374276"/>
            <a:ext cx="642942" cy="627305"/>
            <a:chOff x="2030111" y="1343650"/>
            <a:chExt cx="642942" cy="627305"/>
          </a:xfrm>
        </p:grpSpPr>
        <p:sp>
          <p:nvSpPr>
            <p:cNvPr id="55" name="Line 34"/>
            <p:cNvSpPr>
              <a:spLocks noChangeAspect="1" noChangeShapeType="1"/>
            </p:cNvSpPr>
            <p:nvPr/>
          </p:nvSpPr>
          <p:spPr bwMode="auto">
            <a:xfrm>
              <a:off x="2363005" y="1652638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6" name="Text Box 48"/>
            <p:cNvSpPr txBox="1">
              <a:spLocks noChangeAspect="1" noChangeArrowheads="1"/>
            </p:cNvSpPr>
            <p:nvPr/>
          </p:nvSpPr>
          <p:spPr bwMode="auto">
            <a:xfrm>
              <a:off x="2030111" y="1343650"/>
              <a:ext cx="642942" cy="36512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E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7072330" y="3758894"/>
            <a:ext cx="642942" cy="627305"/>
            <a:chOff x="2030111" y="1343650"/>
            <a:chExt cx="642942" cy="627305"/>
          </a:xfrm>
        </p:grpSpPr>
        <p:sp>
          <p:nvSpPr>
            <p:cNvPr id="58" name="Line 34"/>
            <p:cNvSpPr>
              <a:spLocks noChangeAspect="1" noChangeShapeType="1"/>
            </p:cNvSpPr>
            <p:nvPr/>
          </p:nvSpPr>
          <p:spPr bwMode="auto">
            <a:xfrm>
              <a:off x="2363005" y="1652638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Text Box 48"/>
            <p:cNvSpPr txBox="1">
              <a:spLocks noChangeAspect="1" noChangeArrowheads="1"/>
            </p:cNvSpPr>
            <p:nvPr/>
          </p:nvSpPr>
          <p:spPr bwMode="auto">
            <a:xfrm>
              <a:off x="2030111" y="1343650"/>
              <a:ext cx="642942" cy="36512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E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2571736" y="1343650"/>
            <a:ext cx="642942" cy="627305"/>
            <a:chOff x="2030111" y="1343650"/>
            <a:chExt cx="642942" cy="627305"/>
          </a:xfrm>
        </p:grpSpPr>
        <p:sp>
          <p:nvSpPr>
            <p:cNvPr id="61" name="Line 34"/>
            <p:cNvSpPr>
              <a:spLocks noChangeAspect="1" noChangeShapeType="1"/>
            </p:cNvSpPr>
            <p:nvPr/>
          </p:nvSpPr>
          <p:spPr bwMode="auto">
            <a:xfrm>
              <a:off x="2363005" y="1652638"/>
              <a:ext cx="0" cy="31831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62" name="Text Box 48"/>
            <p:cNvSpPr txBox="1">
              <a:spLocks noChangeAspect="1" noChangeArrowheads="1"/>
            </p:cNvSpPr>
            <p:nvPr/>
          </p:nvSpPr>
          <p:spPr bwMode="auto">
            <a:xfrm>
              <a:off x="2030111" y="1343650"/>
              <a:ext cx="642942" cy="36512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9CC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E</a:t>
              </a:r>
              <a:endPara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94" grpId="0" animBg="1"/>
      <p:bldP spid="95" grpId="0" animBg="1"/>
      <p:bldP spid="107" grpId="0"/>
      <p:bldP spid="108" grpId="0"/>
      <p:bldP spid="109" grpId="0"/>
      <p:bldP spid="1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57224" y="142852"/>
            <a:ext cx="8072443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defRPr/>
            </a:pP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انطلاقا من التحليل الوظيفي المدروس سابقا </a:t>
            </a:r>
            <a:r>
              <a:rPr lang="ar-DZ" sz="2000" b="1" dirty="0" smtClean="0">
                <a:solidFill>
                  <a:srgbClr val="000000"/>
                </a:solidFill>
                <a:cs typeface="Arabic Transparent" pitchFamily="2" charset="-78"/>
              </a:rPr>
              <a:t>ما هو 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عدد </a:t>
            </a:r>
            <a:r>
              <a:rPr lang="ar-DZ" sz="2000" b="1" dirty="0" smtClean="0">
                <a:solidFill>
                  <a:srgbClr val="000000"/>
                </a:solidFill>
                <a:cs typeface="Arabic Transparent" pitchFamily="2" charset="-78"/>
              </a:rPr>
              <a:t>الأفعال </a:t>
            </a:r>
            <a:r>
              <a:rPr lang="ar-DZ" sz="2000" b="1" dirty="0">
                <a:solidFill>
                  <a:srgbClr val="000000"/>
                </a:solidFill>
                <a:cs typeface="Arabic Transparent" pitchFamily="2" charset="-78"/>
              </a:rPr>
              <a:t>المنجزة من طرف النظام </a:t>
            </a:r>
            <a:r>
              <a:rPr lang="ar-DZ" sz="2000" b="1" dirty="0" smtClean="0">
                <a:solidFill>
                  <a:srgbClr val="000000"/>
                </a:solidFill>
                <a:cs typeface="Arabic Transparent" pitchFamily="2" charset="-78"/>
              </a:rPr>
              <a:t>الآلي؟</a:t>
            </a:r>
            <a:endParaRPr lang="fr-FR" sz="2000" b="1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223" y="2225826"/>
            <a:ext cx="3386083" cy="3348000"/>
          </a:xfrm>
          <a:prstGeom prst="rect">
            <a:avLst/>
          </a:prstGeom>
          <a:noFill/>
        </p:spPr>
      </p:pic>
      <p:sp>
        <p:nvSpPr>
          <p:cNvPr id="33" name="Text Box 78"/>
          <p:cNvSpPr txBox="1">
            <a:spLocks noChangeArrowheads="1"/>
          </p:cNvSpPr>
          <p:nvPr/>
        </p:nvSpPr>
        <p:spPr bwMode="auto">
          <a:xfrm>
            <a:off x="3071140" y="2154388"/>
            <a:ext cx="2830513" cy="7080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DZ" sz="4000" b="1" u="sng" dirty="0">
                <a:solidFill>
                  <a:srgbClr val="C00000"/>
                </a:solidFill>
                <a:latin typeface="Constantia" pitchFamily="18" charset="0"/>
                <a:cs typeface="Arabic Transparent" pitchFamily="2" charset="-78"/>
              </a:rPr>
              <a:t>التثبيـت</a:t>
            </a:r>
            <a:endParaRPr lang="fr-FR" sz="3600" b="1" u="sng" dirty="0">
              <a:solidFill>
                <a:srgbClr val="C00000"/>
              </a:solidFill>
              <a:latin typeface="Constantia" pitchFamily="18" charset="0"/>
              <a:cs typeface="Arabic Transparent" pitchFamily="2" charset="-78"/>
            </a:endParaRPr>
          </a:p>
        </p:txBody>
      </p:sp>
      <p:sp>
        <p:nvSpPr>
          <p:cNvPr id="34" name="Étoile à 7 branches 33"/>
          <p:cNvSpPr/>
          <p:nvPr/>
        </p:nvSpPr>
        <p:spPr>
          <a:xfrm>
            <a:off x="7143750" y="571500"/>
            <a:ext cx="1714530" cy="1571616"/>
          </a:xfrm>
          <a:prstGeom prst="star7">
            <a:avLst>
              <a:gd name="adj" fmla="val 36252"/>
              <a:gd name="hf" fmla="val 102572"/>
              <a:gd name="vf" fmla="val 105210"/>
            </a:avLst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يوجد</a:t>
            </a:r>
            <a:r>
              <a:rPr lang="ar-DZ" b="1" dirty="0">
                <a:solidFill>
                  <a:srgbClr val="0000FF"/>
                </a:solidFill>
              </a:rPr>
              <a:t> </a:t>
            </a:r>
            <a:r>
              <a:rPr lang="ar-DZ" sz="2400" b="1" dirty="0">
                <a:solidFill>
                  <a:srgbClr val="0000FF"/>
                </a:solidFill>
              </a:rPr>
              <a:t>3</a:t>
            </a:r>
            <a:r>
              <a:rPr lang="ar-DZ" b="1" dirty="0">
                <a:solidFill>
                  <a:srgbClr val="0000FF"/>
                </a:solidFill>
              </a:rPr>
              <a:t> </a:t>
            </a:r>
          </a:p>
          <a:p>
            <a:pPr algn="ctr" rtl="1">
              <a:defRPr/>
            </a:pPr>
            <a:r>
              <a:rPr lang="ar-DZ" b="1" dirty="0">
                <a:solidFill>
                  <a:srgbClr val="0000FF"/>
                </a:solidFill>
              </a:rPr>
              <a:t>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أفعال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هي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5" name="Text Box 52"/>
          <p:cNvSpPr txBox="1">
            <a:spLocks noChangeArrowheads="1"/>
          </p:cNvSpPr>
          <p:nvPr/>
        </p:nvSpPr>
        <p:spPr bwMode="auto">
          <a:xfrm>
            <a:off x="6147090" y="3152931"/>
            <a:ext cx="2353337" cy="2873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>
                <a:cs typeface="Arabic Transparent" pitchFamily="2" charset="-78"/>
              </a:rPr>
              <a:t>شرط البداية </a:t>
            </a:r>
            <a:r>
              <a:rPr lang="ar-SA" sz="2000" b="1" dirty="0">
                <a:solidFill>
                  <a:srgbClr val="008000"/>
                </a:solidFill>
                <a:cs typeface="Arabic Transparent" pitchFamily="2" charset="-78"/>
              </a:rPr>
              <a:t>وجود القطعة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36" name="Text Box 53"/>
          <p:cNvSpPr txBox="1">
            <a:spLocks noChangeArrowheads="1"/>
          </p:cNvSpPr>
          <p:nvPr/>
        </p:nvSpPr>
        <p:spPr bwMode="auto">
          <a:xfrm>
            <a:off x="5634682" y="3291043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>
              <a:spcAft>
                <a:spcPts val="1000"/>
              </a:spcAft>
            </a:pPr>
            <a:r>
              <a:rPr lang="ar-SA" sz="2000" b="1">
                <a:cs typeface="Arabic Transparent" pitchFamily="2" charset="-78"/>
              </a:rPr>
              <a:t>ز0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37" name="Text Box 54"/>
          <p:cNvSpPr txBox="1">
            <a:spLocks noChangeArrowheads="1"/>
          </p:cNvSpPr>
          <p:nvPr/>
        </p:nvSpPr>
        <p:spPr bwMode="auto">
          <a:xfrm>
            <a:off x="5611840" y="5334483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>
              <a:spcAft>
                <a:spcPts val="1000"/>
              </a:spcAft>
            </a:pPr>
            <a:r>
              <a:rPr lang="ar-SA" sz="2000" b="1">
                <a:cs typeface="Arabic Transparent" pitchFamily="2" charset="-78"/>
              </a:rPr>
              <a:t>ز1</a:t>
            </a:r>
            <a:endParaRPr lang="fr-FR" sz="2000" b="1">
              <a:cs typeface="Arabic Transparent" pitchFamily="2" charset="-78"/>
            </a:endParaRPr>
          </a:p>
        </p:txBody>
      </p:sp>
      <p:cxnSp>
        <p:nvCxnSpPr>
          <p:cNvPr id="38" name="AutoShape 55"/>
          <p:cNvCxnSpPr>
            <a:cxnSpLocks noChangeShapeType="1"/>
          </p:cNvCxnSpPr>
          <p:nvPr/>
        </p:nvCxnSpPr>
        <p:spPr bwMode="auto">
          <a:xfrm rot="5400000">
            <a:off x="4589689" y="4506206"/>
            <a:ext cx="3132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AutoShape 56"/>
          <p:cNvCxnSpPr>
            <a:cxnSpLocks noChangeShapeType="1"/>
          </p:cNvCxnSpPr>
          <p:nvPr/>
        </p:nvCxnSpPr>
        <p:spPr bwMode="auto">
          <a:xfrm>
            <a:off x="6027103" y="3486306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AutoShape 57"/>
          <p:cNvCxnSpPr>
            <a:cxnSpLocks noChangeShapeType="1"/>
          </p:cNvCxnSpPr>
          <p:nvPr/>
        </p:nvCxnSpPr>
        <p:spPr bwMode="auto">
          <a:xfrm>
            <a:off x="6026463" y="5519581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AutoShape 58"/>
          <p:cNvSpPr>
            <a:spLocks/>
          </p:cNvSpPr>
          <p:nvPr/>
        </p:nvSpPr>
        <p:spPr bwMode="auto">
          <a:xfrm>
            <a:off x="6279515" y="3567907"/>
            <a:ext cx="144000" cy="1728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42" name="AutoShape 59"/>
          <p:cNvCxnSpPr>
            <a:cxnSpLocks noChangeShapeType="1"/>
          </p:cNvCxnSpPr>
          <p:nvPr/>
        </p:nvCxnSpPr>
        <p:spPr bwMode="auto">
          <a:xfrm flipV="1">
            <a:off x="1850361" y="3510119"/>
            <a:ext cx="3805262" cy="714382"/>
          </a:xfrm>
          <a:prstGeom prst="bentConnector3">
            <a:avLst>
              <a:gd name="adj1" fmla="val 71597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AutoShape 60"/>
          <p:cNvCxnSpPr>
            <a:cxnSpLocks noChangeShapeType="1"/>
          </p:cNvCxnSpPr>
          <p:nvPr/>
        </p:nvCxnSpPr>
        <p:spPr bwMode="auto">
          <a:xfrm flipV="1">
            <a:off x="1856694" y="5511961"/>
            <a:ext cx="3816000" cy="13"/>
          </a:xfrm>
          <a:prstGeom prst="bentConnector3">
            <a:avLst>
              <a:gd name="adj1" fmla="val 50000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AutoShape 61"/>
          <p:cNvCxnSpPr>
            <a:cxnSpLocks noChangeShapeType="1"/>
          </p:cNvCxnSpPr>
          <p:nvPr/>
        </p:nvCxnSpPr>
        <p:spPr bwMode="auto">
          <a:xfrm rot="16200000" flipH="1">
            <a:off x="5187814" y="4495832"/>
            <a:ext cx="1944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 Box 62"/>
          <p:cNvSpPr txBox="1">
            <a:spLocks noChangeArrowheads="1"/>
          </p:cNvSpPr>
          <p:nvPr/>
        </p:nvSpPr>
        <p:spPr bwMode="auto">
          <a:xfrm>
            <a:off x="6428726" y="4214649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>
                <a:solidFill>
                  <a:srgbClr val="FF0000"/>
                </a:solidFill>
                <a:cs typeface="Arabic Transparent" pitchFamily="2" charset="-78"/>
              </a:rPr>
              <a:t> 1</a:t>
            </a:r>
            <a:endParaRPr lang="fr-FR" sz="2800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6" name="Text Box 63"/>
          <p:cNvSpPr txBox="1">
            <a:spLocks noChangeArrowheads="1"/>
          </p:cNvSpPr>
          <p:nvPr/>
        </p:nvSpPr>
        <p:spPr bwMode="auto">
          <a:xfrm>
            <a:off x="6278853" y="5347823"/>
            <a:ext cx="2365113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>
                <a:cs typeface="Arabic Transparent" pitchFamily="2" charset="-78"/>
              </a:rPr>
              <a:t>شرط النهاية </a:t>
            </a:r>
            <a:r>
              <a:rPr lang="ar-SA" sz="2000" b="1" dirty="0">
                <a:solidFill>
                  <a:srgbClr val="0000FF"/>
                </a:solidFill>
                <a:cs typeface="Arabic Transparent" pitchFamily="2" charset="-78"/>
              </a:rPr>
              <a:t>القطعة مثبتة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/>
      <p:bldP spid="34" grpId="0" animBg="1"/>
      <p:bldP spid="35" grpId="0"/>
      <p:bldP spid="36" grpId="0"/>
      <p:bldP spid="37" grpId="0"/>
      <p:bldP spid="41" grpId="0" animBg="1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33"/>
          <p:cNvSpPr txBox="1">
            <a:spLocks noChangeArrowheads="1"/>
          </p:cNvSpPr>
          <p:nvPr/>
        </p:nvSpPr>
        <p:spPr bwMode="auto">
          <a:xfrm>
            <a:off x="2214546" y="285728"/>
            <a:ext cx="507209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DZ" sz="2400" b="1" dirty="0">
                <a:cs typeface="Arabic Transparent" pitchFamily="2" charset="-78"/>
              </a:rPr>
              <a:t>هيا بنا نفكر في طريقة </a:t>
            </a:r>
            <a:r>
              <a:rPr lang="ar-DZ" sz="2400" b="1" dirty="0">
                <a:solidFill>
                  <a:srgbClr val="CC66FF"/>
                </a:solidFill>
                <a:cs typeface="Arabic Transparent" pitchFamily="2" charset="-78"/>
              </a:rPr>
              <a:t>نمثل </a:t>
            </a:r>
            <a:r>
              <a:rPr lang="ar-DZ" sz="2400" b="1" dirty="0" err="1">
                <a:solidFill>
                  <a:srgbClr val="CC66FF"/>
                </a:solidFill>
                <a:cs typeface="Arabic Transparent" pitchFamily="2" charset="-78"/>
              </a:rPr>
              <a:t>بها</a:t>
            </a:r>
            <a:r>
              <a:rPr lang="ar-DZ" sz="2400" b="1" dirty="0">
                <a:solidFill>
                  <a:srgbClr val="CC66FF"/>
                </a:solidFill>
                <a:cs typeface="Arabic Transparent" pitchFamily="2" charset="-78"/>
              </a:rPr>
              <a:t> الفعل </a:t>
            </a:r>
            <a:r>
              <a:rPr lang="ar-DZ" sz="2400" b="1" dirty="0" smtClean="0">
                <a:solidFill>
                  <a:srgbClr val="CC66FF"/>
                </a:solidFill>
                <a:cs typeface="Arabic Transparent" pitchFamily="2" charset="-78"/>
              </a:rPr>
              <a:t>الأول </a:t>
            </a:r>
            <a:endParaRPr lang="fr-FR" sz="24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sp>
        <p:nvSpPr>
          <p:cNvPr id="39" name="Pensées 38"/>
          <p:cNvSpPr/>
          <p:nvPr/>
        </p:nvSpPr>
        <p:spPr>
          <a:xfrm>
            <a:off x="5286375" y="1238536"/>
            <a:ext cx="3429000" cy="2071688"/>
          </a:xfrm>
          <a:prstGeom prst="cloudCallout">
            <a:avLst>
              <a:gd name="adj1" fmla="val -46771"/>
              <a:gd name="adj2" fmla="val 12225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 dirty="0">
              <a:solidFill>
                <a:srgbClr val="FF66CC"/>
              </a:solidFill>
            </a:endParaRPr>
          </a:p>
        </p:txBody>
      </p:sp>
      <p:sp>
        <p:nvSpPr>
          <p:cNvPr id="40" name="Sourire 39"/>
          <p:cNvSpPr/>
          <p:nvPr/>
        </p:nvSpPr>
        <p:spPr>
          <a:xfrm>
            <a:off x="4572000" y="4714875"/>
            <a:ext cx="971550" cy="855663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b="1"/>
          </a:p>
        </p:txBody>
      </p:sp>
      <p:sp>
        <p:nvSpPr>
          <p:cNvPr id="44" name="Text Box 52"/>
          <p:cNvSpPr txBox="1">
            <a:spLocks noChangeArrowheads="1"/>
          </p:cNvSpPr>
          <p:nvPr/>
        </p:nvSpPr>
        <p:spPr bwMode="auto">
          <a:xfrm>
            <a:off x="749532" y="2295844"/>
            <a:ext cx="2353337" cy="2873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>
                <a:cs typeface="Arabic Transparent" pitchFamily="2" charset="-78"/>
              </a:rPr>
              <a:t>شرط البداية </a:t>
            </a:r>
            <a:r>
              <a:rPr lang="ar-SA" sz="2000" b="1" dirty="0">
                <a:solidFill>
                  <a:srgbClr val="008000"/>
                </a:solidFill>
                <a:cs typeface="Arabic Transparent" pitchFamily="2" charset="-78"/>
              </a:rPr>
              <a:t>وجود القطعة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5" name="Text Box 53"/>
          <p:cNvSpPr txBox="1">
            <a:spLocks noChangeArrowheads="1"/>
          </p:cNvSpPr>
          <p:nvPr/>
        </p:nvSpPr>
        <p:spPr bwMode="auto">
          <a:xfrm>
            <a:off x="237124" y="2433956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>
              <a:spcAft>
                <a:spcPts val="1000"/>
              </a:spcAft>
            </a:pPr>
            <a:r>
              <a:rPr lang="ar-SA" sz="2000" b="1">
                <a:cs typeface="Arabic Transparent" pitchFamily="2" charset="-78"/>
              </a:rPr>
              <a:t>ز0</a:t>
            </a:r>
            <a:endParaRPr lang="fr-FR" sz="2000" b="1">
              <a:cs typeface="Arabic Transparent" pitchFamily="2" charset="-78"/>
            </a:endParaRP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214282" y="4477396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>
              <a:spcAft>
                <a:spcPts val="1000"/>
              </a:spcAft>
            </a:pPr>
            <a:r>
              <a:rPr lang="ar-SA" sz="2000" b="1">
                <a:cs typeface="Arabic Transparent" pitchFamily="2" charset="-78"/>
              </a:rPr>
              <a:t>ز1</a:t>
            </a:r>
            <a:endParaRPr lang="fr-FR" sz="2000" b="1">
              <a:cs typeface="Arabic Transparent" pitchFamily="2" charset="-78"/>
            </a:endParaRPr>
          </a:p>
        </p:txBody>
      </p:sp>
      <p:cxnSp>
        <p:nvCxnSpPr>
          <p:cNvPr id="47" name="AutoShape 55"/>
          <p:cNvCxnSpPr>
            <a:cxnSpLocks noChangeShapeType="1"/>
          </p:cNvCxnSpPr>
          <p:nvPr/>
        </p:nvCxnSpPr>
        <p:spPr bwMode="auto">
          <a:xfrm rot="5400000">
            <a:off x="-807869" y="3649119"/>
            <a:ext cx="3132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AutoShape 56"/>
          <p:cNvCxnSpPr>
            <a:cxnSpLocks noChangeShapeType="1"/>
          </p:cNvCxnSpPr>
          <p:nvPr/>
        </p:nvCxnSpPr>
        <p:spPr bwMode="auto">
          <a:xfrm>
            <a:off x="629545" y="2629219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AutoShape 57"/>
          <p:cNvCxnSpPr>
            <a:cxnSpLocks noChangeShapeType="1"/>
          </p:cNvCxnSpPr>
          <p:nvPr/>
        </p:nvCxnSpPr>
        <p:spPr bwMode="auto">
          <a:xfrm>
            <a:off x="628905" y="4662494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AutoShape 58"/>
          <p:cNvSpPr>
            <a:spLocks/>
          </p:cNvSpPr>
          <p:nvPr/>
        </p:nvSpPr>
        <p:spPr bwMode="auto">
          <a:xfrm>
            <a:off x="881957" y="2710820"/>
            <a:ext cx="144000" cy="1728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55" name="AutoShape 61"/>
          <p:cNvCxnSpPr>
            <a:cxnSpLocks noChangeShapeType="1"/>
          </p:cNvCxnSpPr>
          <p:nvPr/>
        </p:nvCxnSpPr>
        <p:spPr bwMode="auto">
          <a:xfrm rot="16200000" flipH="1">
            <a:off x="-209744" y="3638745"/>
            <a:ext cx="1944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Text Box 62"/>
          <p:cNvSpPr txBox="1">
            <a:spLocks noChangeArrowheads="1"/>
          </p:cNvSpPr>
          <p:nvPr/>
        </p:nvSpPr>
        <p:spPr bwMode="auto">
          <a:xfrm>
            <a:off x="1031168" y="3357562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 dirty="0" err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 1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7" name="Text Box 63"/>
          <p:cNvSpPr txBox="1">
            <a:spLocks noChangeArrowheads="1"/>
          </p:cNvSpPr>
          <p:nvPr/>
        </p:nvSpPr>
        <p:spPr bwMode="auto">
          <a:xfrm>
            <a:off x="881295" y="4490736"/>
            <a:ext cx="2365113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>
                <a:cs typeface="Arabic Transparent" pitchFamily="2" charset="-78"/>
              </a:rPr>
              <a:t>شرط النهاية </a:t>
            </a:r>
            <a:r>
              <a:rPr lang="ar-SA" sz="2000" b="1" dirty="0">
                <a:solidFill>
                  <a:srgbClr val="0000FF"/>
                </a:solidFill>
                <a:cs typeface="Arabic Transparent" pitchFamily="2" charset="-78"/>
              </a:rPr>
              <a:t>القطعة مثبتة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77" name="Groupe 76"/>
          <p:cNvGrpSpPr/>
          <p:nvPr/>
        </p:nvGrpSpPr>
        <p:grpSpPr>
          <a:xfrm>
            <a:off x="6258773" y="2161660"/>
            <a:ext cx="2012631" cy="419164"/>
            <a:chOff x="6258773" y="2161660"/>
            <a:chExt cx="2012631" cy="419164"/>
          </a:xfrm>
        </p:grpSpPr>
        <p:sp>
          <p:nvSpPr>
            <p:cNvPr id="60" name="Rectangle 59"/>
            <p:cNvSpPr/>
            <p:nvPr/>
          </p:nvSpPr>
          <p:spPr>
            <a:xfrm>
              <a:off x="6609227" y="2161660"/>
              <a:ext cx="1662177" cy="41916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  <p:sp>
          <p:nvSpPr>
            <p:cNvPr id="67" name="Line 130"/>
            <p:cNvSpPr>
              <a:spLocks noChangeShapeType="1"/>
            </p:cNvSpPr>
            <p:nvPr/>
          </p:nvSpPr>
          <p:spPr bwMode="auto">
            <a:xfrm>
              <a:off x="6258773" y="2376800"/>
              <a:ext cx="337192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5857884" y="1784386"/>
            <a:ext cx="468000" cy="1225813"/>
            <a:chOff x="5857884" y="1784386"/>
            <a:chExt cx="468000" cy="1225813"/>
          </a:xfrm>
        </p:grpSpPr>
        <p:sp>
          <p:nvSpPr>
            <p:cNvPr id="63" name="Line 114"/>
            <p:cNvSpPr>
              <a:spLocks noChangeShapeType="1"/>
            </p:cNvSpPr>
            <p:nvPr/>
          </p:nvSpPr>
          <p:spPr bwMode="auto">
            <a:xfrm>
              <a:off x="6104150" y="1784386"/>
              <a:ext cx="0" cy="1225813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64" name="Line 115"/>
            <p:cNvSpPr>
              <a:spLocks noChangeShapeType="1"/>
            </p:cNvSpPr>
            <p:nvPr/>
          </p:nvSpPr>
          <p:spPr bwMode="auto">
            <a:xfrm>
              <a:off x="5962566" y="1921652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65" name="Line 117"/>
            <p:cNvSpPr>
              <a:spLocks noChangeShapeType="1"/>
            </p:cNvSpPr>
            <p:nvPr/>
          </p:nvSpPr>
          <p:spPr bwMode="auto">
            <a:xfrm>
              <a:off x="6106012" y="2538875"/>
              <a:ext cx="0" cy="422887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66" name="Line 118"/>
            <p:cNvSpPr>
              <a:spLocks noChangeShapeType="1"/>
            </p:cNvSpPr>
            <p:nvPr/>
          </p:nvSpPr>
          <p:spPr bwMode="auto">
            <a:xfrm>
              <a:off x="5964429" y="2825079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68" name="Text Box 134"/>
            <p:cNvSpPr txBox="1">
              <a:spLocks noChangeArrowheads="1"/>
            </p:cNvSpPr>
            <p:nvPr/>
          </p:nvSpPr>
          <p:spPr bwMode="auto">
            <a:xfrm>
              <a:off x="5857884" y="2143116"/>
              <a:ext cx="468000" cy="46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fr-FR" sz="2000" b="1" kern="0" dirty="0">
                <a:latin typeface="Tahoma" pitchFamily="34" charset="0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929322" y="2143116"/>
              <a:ext cx="356188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ar-DZ" sz="2400" b="1" kern="0" dirty="0" smtClean="0">
                  <a:latin typeface="Tahoma" pitchFamily="34" charset="0"/>
                </a:rPr>
                <a:t>1</a:t>
              </a:r>
              <a:endParaRPr lang="fr-FR" sz="2400" b="1" kern="0" dirty="0">
                <a:latin typeface="Tahoma" pitchFamily="34" charset="0"/>
              </a:endParaRPr>
            </a:p>
          </p:txBody>
        </p:sp>
      </p:grpSp>
      <p:cxnSp>
        <p:nvCxnSpPr>
          <p:cNvPr id="70" name="Connecteur droit avec flèche 69"/>
          <p:cNvCxnSpPr/>
          <p:nvPr/>
        </p:nvCxnSpPr>
        <p:spPr>
          <a:xfrm flipV="1">
            <a:off x="3214678" y="1928802"/>
            <a:ext cx="2714644" cy="571504"/>
          </a:xfrm>
          <a:prstGeom prst="straightConnector1">
            <a:avLst/>
          </a:prstGeom>
          <a:ln w="15875">
            <a:solidFill>
              <a:srgbClr val="9900FF"/>
            </a:solidFill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Connecteur droit avec flèche 70"/>
          <p:cNvCxnSpPr/>
          <p:nvPr/>
        </p:nvCxnSpPr>
        <p:spPr>
          <a:xfrm flipV="1">
            <a:off x="2822529" y="2428868"/>
            <a:ext cx="2963917" cy="1204921"/>
          </a:xfrm>
          <a:prstGeom prst="straightConnector1">
            <a:avLst/>
          </a:prstGeom>
          <a:ln w="15875">
            <a:solidFill>
              <a:srgbClr val="9900FF"/>
            </a:solidFill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 flipV="1">
            <a:off x="3286116" y="2928934"/>
            <a:ext cx="2643206" cy="1857382"/>
          </a:xfrm>
          <a:prstGeom prst="straightConnector1">
            <a:avLst/>
          </a:prstGeom>
          <a:ln w="15875">
            <a:solidFill>
              <a:srgbClr val="9900FF"/>
            </a:solidFill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119"/>
          <p:cNvSpPr>
            <a:spLocks noChangeArrowheads="1"/>
          </p:cNvSpPr>
          <p:nvPr/>
        </p:nvSpPr>
        <p:spPr bwMode="auto">
          <a:xfrm>
            <a:off x="6215074" y="1662401"/>
            <a:ext cx="1702710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l"/>
            <a:r>
              <a:rPr lang="ar-DZ" sz="2400" b="1" dirty="0">
                <a:solidFill>
                  <a:srgbClr val="009900"/>
                </a:solidFill>
                <a:latin typeface="Tahoma" pitchFamily="34" charset="0"/>
                <a:cs typeface="Arabic Transparent" pitchFamily="2" charset="-78"/>
              </a:rPr>
              <a:t>القطعة موجودة</a:t>
            </a:r>
            <a:endParaRPr lang="fr-FR" sz="2400" b="1" dirty="0">
              <a:solidFill>
                <a:srgbClr val="009900"/>
              </a:solidFill>
              <a:latin typeface="Tahoma" pitchFamily="34" charset="0"/>
              <a:cs typeface="Arabic Transparent" pitchFamily="2" charset="-78"/>
            </a:endParaRPr>
          </a:p>
        </p:txBody>
      </p:sp>
      <p:sp>
        <p:nvSpPr>
          <p:cNvPr id="61" name="Rectangle 120"/>
          <p:cNvSpPr>
            <a:spLocks noChangeArrowheads="1"/>
          </p:cNvSpPr>
          <p:nvPr/>
        </p:nvSpPr>
        <p:spPr bwMode="auto">
          <a:xfrm>
            <a:off x="6572264" y="2143116"/>
            <a:ext cx="1692000" cy="461665"/>
          </a:xfrm>
          <a:prstGeom prst="rect">
            <a:avLst/>
          </a:prstGeom>
          <a:noFill/>
          <a:ln w="38100"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ar-DZ" sz="2400" b="1" dirty="0">
                <a:solidFill>
                  <a:srgbClr val="FF0000"/>
                </a:solidFill>
                <a:latin typeface="Gungsuh" pitchFamily="18" charset="-127"/>
                <a:cs typeface="Arabic Transparent" pitchFamily="2" charset="-78"/>
              </a:rPr>
              <a:t>تثبيت القطعة</a:t>
            </a:r>
            <a:endParaRPr lang="fr-FR" sz="2400" b="1" dirty="0">
              <a:solidFill>
                <a:srgbClr val="FF0000"/>
              </a:solidFill>
              <a:latin typeface="Gungsuh" pitchFamily="18" charset="-127"/>
              <a:cs typeface="Arabic Transparent" pitchFamily="2" charset="-78"/>
            </a:endParaRPr>
          </a:p>
        </p:txBody>
      </p:sp>
      <p:sp>
        <p:nvSpPr>
          <p:cNvPr id="62" name="Rectangle 121"/>
          <p:cNvSpPr>
            <a:spLocks noChangeArrowheads="1"/>
          </p:cNvSpPr>
          <p:nvPr/>
        </p:nvSpPr>
        <p:spPr bwMode="auto">
          <a:xfrm>
            <a:off x="6276987" y="2585656"/>
            <a:ext cx="141577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l"/>
            <a:r>
              <a:rPr lang="ar-DZ" sz="2400" b="1" dirty="0">
                <a:solidFill>
                  <a:srgbClr val="0000CC"/>
                </a:solidFill>
                <a:latin typeface="Tahoma" pitchFamily="34" charset="0"/>
              </a:rPr>
              <a:t>القطعة مثبتة</a:t>
            </a:r>
            <a:endParaRPr lang="fr-FR" sz="2400" b="1" dirty="0">
              <a:solidFill>
                <a:srgbClr val="0000CC"/>
              </a:solidFill>
              <a:latin typeface="Tahoma" pitchFamily="34" charset="0"/>
            </a:endParaRPr>
          </a:p>
        </p:txBody>
      </p:sp>
      <p:sp>
        <p:nvSpPr>
          <p:cNvPr id="31" name="Légende encadrée 2 30"/>
          <p:cNvSpPr/>
          <p:nvPr/>
        </p:nvSpPr>
        <p:spPr>
          <a:xfrm>
            <a:off x="7572396" y="857232"/>
            <a:ext cx="1357322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2267"/>
              <a:gd name="adj6" fmla="val -98953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الفعل المرفق للمرحلة 1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0" grpId="0" animBg="1"/>
      <p:bldP spid="44" grpId="0"/>
      <p:bldP spid="45" grpId="0"/>
      <p:bldP spid="46" grpId="0"/>
      <p:bldP spid="52" grpId="0" animBg="1"/>
      <p:bldP spid="56" grpId="0"/>
      <p:bldP spid="57" grpId="0"/>
      <p:bldP spid="58" grpId="0"/>
      <p:bldP spid="61" grpId="0"/>
      <p:bldP spid="62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/>
          <p:cNvSpPr txBox="1"/>
          <p:nvPr/>
        </p:nvSpPr>
        <p:spPr>
          <a:xfrm>
            <a:off x="7786710" y="0"/>
            <a:ext cx="1357290" cy="376237"/>
          </a:xfrm>
          <a:prstGeom prst="rect">
            <a:avLst/>
          </a:prstGeom>
          <a:noFill/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الفعل الثاني 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92" name="Image 9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8801" y="40944"/>
            <a:ext cx="3631918" cy="3240000"/>
          </a:xfrm>
          <a:prstGeom prst="rect">
            <a:avLst/>
          </a:prstGeom>
          <a:noFill/>
        </p:spPr>
      </p:pic>
      <p:sp>
        <p:nvSpPr>
          <p:cNvPr id="93" name="Text Box 78"/>
          <p:cNvSpPr txBox="1">
            <a:spLocks noChangeArrowheads="1"/>
          </p:cNvSpPr>
          <p:nvPr/>
        </p:nvSpPr>
        <p:spPr bwMode="auto">
          <a:xfrm>
            <a:off x="3428992" y="71414"/>
            <a:ext cx="2071678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DZ" sz="4000" b="1" dirty="0">
                <a:solidFill>
                  <a:srgbClr val="C00000"/>
                </a:solidFill>
                <a:latin typeface="Constantia" pitchFamily="18" charset="0"/>
                <a:cs typeface="Arabic Transparent" pitchFamily="2" charset="-78"/>
              </a:rPr>
              <a:t>الثقـب</a:t>
            </a:r>
            <a:endParaRPr lang="fr-FR" sz="4000" b="1" dirty="0">
              <a:solidFill>
                <a:srgbClr val="C00000"/>
              </a:solidFill>
              <a:latin typeface="Constantia" pitchFamily="18" charset="0"/>
              <a:cs typeface="Arabic Transparent" pitchFamily="2" charset="-78"/>
            </a:endParaRPr>
          </a:p>
        </p:txBody>
      </p:sp>
      <p:sp>
        <p:nvSpPr>
          <p:cNvPr id="94" name="Text Box 52"/>
          <p:cNvSpPr txBox="1">
            <a:spLocks noChangeArrowheads="1"/>
          </p:cNvSpPr>
          <p:nvPr/>
        </p:nvSpPr>
        <p:spPr bwMode="auto">
          <a:xfrm>
            <a:off x="5790529" y="987961"/>
            <a:ext cx="2353337" cy="2873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البداية</a:t>
            </a:r>
            <a:r>
              <a:rPr lang="fr-FR" sz="2000" b="1" dirty="0" smtClean="0">
                <a:solidFill>
                  <a:srgbClr val="008000"/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008000"/>
                </a:solidFill>
                <a:cs typeface="Arabic Transparent" pitchFamily="2" charset="-78"/>
              </a:rPr>
              <a:t>تثبيت</a:t>
            </a:r>
            <a:r>
              <a:rPr lang="ar-SA" sz="2000" b="1" dirty="0" smtClean="0">
                <a:solidFill>
                  <a:srgbClr val="008000"/>
                </a:solidFill>
                <a:cs typeface="Arabic Transparent" pitchFamily="2" charset="-78"/>
              </a:rPr>
              <a:t> القطعة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95" name="Text Box 53"/>
          <p:cNvSpPr txBox="1">
            <a:spLocks noChangeArrowheads="1"/>
          </p:cNvSpPr>
          <p:nvPr/>
        </p:nvSpPr>
        <p:spPr bwMode="auto">
          <a:xfrm>
            <a:off x="5278121" y="1126073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1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96" name="Text Box 54"/>
          <p:cNvSpPr txBox="1">
            <a:spLocks noChangeArrowheads="1"/>
          </p:cNvSpPr>
          <p:nvPr/>
        </p:nvSpPr>
        <p:spPr bwMode="auto">
          <a:xfrm>
            <a:off x="5255279" y="2999402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2</a:t>
            </a:r>
            <a:endParaRPr lang="fr-FR" sz="2000" b="1" dirty="0">
              <a:cs typeface="Arabic Transparent" pitchFamily="2" charset="-78"/>
            </a:endParaRPr>
          </a:p>
        </p:txBody>
      </p:sp>
      <p:cxnSp>
        <p:nvCxnSpPr>
          <p:cNvPr id="97" name="AutoShape 55"/>
          <p:cNvCxnSpPr>
            <a:cxnSpLocks noChangeShapeType="1"/>
          </p:cNvCxnSpPr>
          <p:nvPr/>
        </p:nvCxnSpPr>
        <p:spPr bwMode="auto">
          <a:xfrm rot="5400000">
            <a:off x="4233128" y="2077314"/>
            <a:ext cx="3132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AutoShape 56"/>
          <p:cNvCxnSpPr>
            <a:cxnSpLocks noChangeShapeType="1"/>
          </p:cNvCxnSpPr>
          <p:nvPr/>
        </p:nvCxnSpPr>
        <p:spPr bwMode="auto">
          <a:xfrm>
            <a:off x="5670542" y="1321336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AutoShape 57"/>
          <p:cNvCxnSpPr>
            <a:cxnSpLocks noChangeShapeType="1"/>
          </p:cNvCxnSpPr>
          <p:nvPr/>
        </p:nvCxnSpPr>
        <p:spPr bwMode="auto">
          <a:xfrm>
            <a:off x="5669902" y="3184500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AutoShape 58"/>
          <p:cNvSpPr>
            <a:spLocks/>
          </p:cNvSpPr>
          <p:nvPr/>
        </p:nvSpPr>
        <p:spPr bwMode="auto">
          <a:xfrm>
            <a:off x="5922954" y="1403908"/>
            <a:ext cx="144000" cy="1692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101" name="AutoShape 59"/>
          <p:cNvCxnSpPr>
            <a:cxnSpLocks noChangeShapeType="1"/>
          </p:cNvCxnSpPr>
          <p:nvPr/>
        </p:nvCxnSpPr>
        <p:spPr bwMode="auto">
          <a:xfrm flipV="1">
            <a:off x="1398347" y="1363252"/>
            <a:ext cx="3924000" cy="576000"/>
          </a:xfrm>
          <a:prstGeom prst="bentConnector3">
            <a:avLst>
              <a:gd name="adj1" fmla="val 72813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AutoShape 60"/>
          <p:cNvCxnSpPr>
            <a:cxnSpLocks noChangeShapeType="1"/>
          </p:cNvCxnSpPr>
          <p:nvPr/>
        </p:nvCxnSpPr>
        <p:spPr bwMode="auto">
          <a:xfrm flipV="1">
            <a:off x="1253785" y="3210394"/>
            <a:ext cx="4104000" cy="13"/>
          </a:xfrm>
          <a:prstGeom prst="bentConnector3">
            <a:avLst>
              <a:gd name="adj1" fmla="val 50000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AutoShape 61"/>
          <p:cNvCxnSpPr>
            <a:cxnSpLocks noChangeShapeType="1"/>
          </p:cNvCxnSpPr>
          <p:nvPr/>
        </p:nvCxnSpPr>
        <p:spPr bwMode="auto">
          <a:xfrm rot="16200000" flipH="1">
            <a:off x="4939253" y="2251649"/>
            <a:ext cx="1728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4" name="Text Box 62"/>
          <p:cNvSpPr txBox="1">
            <a:spLocks noChangeArrowheads="1"/>
          </p:cNvSpPr>
          <p:nvPr/>
        </p:nvSpPr>
        <p:spPr bwMode="auto">
          <a:xfrm>
            <a:off x="6072165" y="1785757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 dirty="0" err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cs typeface="Arabic Transparent" pitchFamily="2" charset="-78"/>
              </a:rPr>
              <a:t>2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05" name="Text Box 63"/>
          <p:cNvSpPr txBox="1">
            <a:spLocks noChangeArrowheads="1"/>
          </p:cNvSpPr>
          <p:nvPr/>
        </p:nvSpPr>
        <p:spPr bwMode="auto">
          <a:xfrm>
            <a:off x="5922292" y="3012742"/>
            <a:ext cx="2507327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النهاية </a:t>
            </a:r>
            <a:r>
              <a:rPr lang="ar-SA" sz="2000" b="1" dirty="0" smtClean="0">
                <a:solidFill>
                  <a:srgbClr val="0000FF"/>
                </a:solidFill>
                <a:cs typeface="Arabic Transparent" pitchFamily="2" charset="-78"/>
              </a:rPr>
              <a:t>القطعة </a:t>
            </a:r>
            <a:r>
              <a:rPr lang="ar-DZ" sz="2000" b="1" dirty="0" smtClean="0">
                <a:solidFill>
                  <a:srgbClr val="0000FF"/>
                </a:solidFill>
                <a:cs typeface="Arabic Transparent" pitchFamily="2" charset="-78"/>
              </a:rPr>
              <a:t>مثقوبة 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06" name="Text Box 52"/>
          <p:cNvSpPr txBox="1">
            <a:spLocks noChangeArrowheads="1"/>
          </p:cNvSpPr>
          <p:nvPr/>
        </p:nvSpPr>
        <p:spPr bwMode="auto">
          <a:xfrm>
            <a:off x="820970" y="4151275"/>
            <a:ext cx="2353337" cy="28734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البداية</a:t>
            </a:r>
            <a:r>
              <a:rPr lang="ar-DZ" sz="2000" b="1" dirty="0" smtClean="0"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008000"/>
                </a:solidFill>
                <a:cs typeface="Arabic Transparent" pitchFamily="2" charset="-78"/>
              </a:rPr>
              <a:t>تثبيت</a:t>
            </a:r>
            <a:r>
              <a:rPr lang="ar-SA" sz="2000" b="1" dirty="0" smtClean="0">
                <a:solidFill>
                  <a:srgbClr val="008000"/>
                </a:solidFill>
                <a:cs typeface="Arabic Transparent" pitchFamily="2" charset="-78"/>
              </a:rPr>
              <a:t> القطعة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107" name="Text Box 53"/>
          <p:cNvSpPr txBox="1">
            <a:spLocks noChangeArrowheads="1"/>
          </p:cNvSpPr>
          <p:nvPr/>
        </p:nvSpPr>
        <p:spPr bwMode="auto">
          <a:xfrm>
            <a:off x="308562" y="4289387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1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08" name="Text Box 54"/>
          <p:cNvSpPr txBox="1">
            <a:spLocks noChangeArrowheads="1"/>
          </p:cNvSpPr>
          <p:nvPr/>
        </p:nvSpPr>
        <p:spPr bwMode="auto">
          <a:xfrm>
            <a:off x="285720" y="6048863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2</a:t>
            </a:r>
            <a:endParaRPr lang="fr-FR" sz="2000" b="1" dirty="0">
              <a:cs typeface="Arabic Transparent" pitchFamily="2" charset="-78"/>
            </a:endParaRPr>
          </a:p>
        </p:txBody>
      </p:sp>
      <p:cxnSp>
        <p:nvCxnSpPr>
          <p:cNvPr id="109" name="AutoShape 55"/>
          <p:cNvCxnSpPr>
            <a:cxnSpLocks noChangeShapeType="1"/>
          </p:cNvCxnSpPr>
          <p:nvPr/>
        </p:nvCxnSpPr>
        <p:spPr bwMode="auto">
          <a:xfrm rot="5400000">
            <a:off x="-430431" y="5347710"/>
            <a:ext cx="2520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AutoShape 56"/>
          <p:cNvCxnSpPr>
            <a:cxnSpLocks noChangeShapeType="1"/>
          </p:cNvCxnSpPr>
          <p:nvPr/>
        </p:nvCxnSpPr>
        <p:spPr bwMode="auto">
          <a:xfrm>
            <a:off x="700983" y="4484650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AutoShape 57"/>
          <p:cNvCxnSpPr>
            <a:cxnSpLocks noChangeShapeType="1"/>
          </p:cNvCxnSpPr>
          <p:nvPr/>
        </p:nvCxnSpPr>
        <p:spPr bwMode="auto">
          <a:xfrm>
            <a:off x="700343" y="6233961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2" name="AutoShape 58"/>
          <p:cNvSpPr>
            <a:spLocks/>
          </p:cNvSpPr>
          <p:nvPr/>
        </p:nvSpPr>
        <p:spPr bwMode="auto">
          <a:xfrm>
            <a:off x="953395" y="4601712"/>
            <a:ext cx="144000" cy="1512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113" name="AutoShape 61"/>
          <p:cNvCxnSpPr>
            <a:cxnSpLocks noChangeShapeType="1"/>
          </p:cNvCxnSpPr>
          <p:nvPr/>
        </p:nvCxnSpPr>
        <p:spPr bwMode="auto">
          <a:xfrm rot="16200000" flipH="1">
            <a:off x="23694" y="5372212"/>
            <a:ext cx="1620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4" name="Text Box 62"/>
          <p:cNvSpPr txBox="1">
            <a:spLocks noChangeArrowheads="1"/>
          </p:cNvSpPr>
          <p:nvPr/>
        </p:nvSpPr>
        <p:spPr bwMode="auto">
          <a:xfrm>
            <a:off x="1102606" y="4929029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 dirty="0" err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cs typeface="Arabic Transparent" pitchFamily="2" charset="-78"/>
              </a:rPr>
              <a:t>2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15" name="Text Box 63"/>
          <p:cNvSpPr txBox="1">
            <a:spLocks noChangeArrowheads="1"/>
          </p:cNvSpPr>
          <p:nvPr/>
        </p:nvSpPr>
        <p:spPr bwMode="auto">
          <a:xfrm>
            <a:off x="952733" y="6062203"/>
            <a:ext cx="2619135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النهاية </a:t>
            </a:r>
            <a:r>
              <a:rPr lang="ar-SA" sz="2000" b="1" dirty="0" smtClean="0">
                <a:solidFill>
                  <a:srgbClr val="0000FF"/>
                </a:solidFill>
                <a:cs typeface="Arabic Transparent" pitchFamily="2" charset="-78"/>
              </a:rPr>
              <a:t>القطعة </a:t>
            </a:r>
            <a:r>
              <a:rPr lang="ar-DZ" sz="2000" b="1" dirty="0" smtClean="0">
                <a:solidFill>
                  <a:srgbClr val="0000FF"/>
                </a:solidFill>
                <a:cs typeface="Arabic Transparent" pitchFamily="2" charset="-78"/>
              </a:rPr>
              <a:t>مثقوبة 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16" name="Rectangle 119"/>
          <p:cNvSpPr>
            <a:spLocks noChangeArrowheads="1"/>
          </p:cNvSpPr>
          <p:nvPr/>
        </p:nvSpPr>
        <p:spPr bwMode="auto">
          <a:xfrm>
            <a:off x="5842118" y="4540476"/>
            <a:ext cx="142859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ar-DZ" sz="2400" b="1" dirty="0" smtClean="0">
                <a:solidFill>
                  <a:srgbClr val="008000"/>
                </a:solidFill>
                <a:latin typeface="Tahoma" pitchFamily="34" charset="0"/>
                <a:cs typeface="Arabic Transparent" pitchFamily="2" charset="-78"/>
              </a:rPr>
              <a:t>القطعة مثبتة</a:t>
            </a:r>
            <a:endParaRPr lang="fr-FR" sz="2400" b="1" dirty="0">
              <a:solidFill>
                <a:srgbClr val="008000"/>
              </a:solidFill>
              <a:latin typeface="Tahoma" pitchFamily="34" charset="0"/>
              <a:cs typeface="Arabic Transparent" pitchFamily="2" charset="-78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6169047" y="5046155"/>
            <a:ext cx="1662179" cy="419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18" name="Rectangle 121"/>
          <p:cNvSpPr>
            <a:spLocks noChangeArrowheads="1"/>
          </p:cNvSpPr>
          <p:nvPr/>
        </p:nvSpPr>
        <p:spPr bwMode="auto">
          <a:xfrm>
            <a:off x="5857884" y="5473670"/>
            <a:ext cx="158408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ar-DZ" sz="2400" b="1" dirty="0" smtClean="0">
                <a:solidFill>
                  <a:srgbClr val="0000CC"/>
                </a:solidFill>
                <a:latin typeface="Tahoma" pitchFamily="34" charset="0"/>
                <a:cs typeface="Arabic Transparent" pitchFamily="2" charset="-78"/>
              </a:rPr>
              <a:t>القطعة مثقوبة</a:t>
            </a:r>
            <a:endParaRPr lang="fr-FR" sz="2400" b="1" dirty="0">
              <a:solidFill>
                <a:srgbClr val="0000CC"/>
              </a:solidFill>
              <a:latin typeface="Tahoma" pitchFamily="34" charset="0"/>
              <a:cs typeface="Arabic Transparent" pitchFamily="2" charset="-78"/>
            </a:endParaRPr>
          </a:p>
        </p:txBody>
      </p:sp>
      <p:grpSp>
        <p:nvGrpSpPr>
          <p:cNvPr id="119" name="Groupe 118"/>
          <p:cNvGrpSpPr/>
          <p:nvPr/>
        </p:nvGrpSpPr>
        <p:grpSpPr>
          <a:xfrm>
            <a:off x="5419736" y="4641585"/>
            <a:ext cx="2415901" cy="1225813"/>
            <a:chOff x="5419736" y="4641585"/>
            <a:chExt cx="2415901" cy="1225813"/>
          </a:xfrm>
        </p:grpSpPr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>
              <a:off x="6143637" y="5017249"/>
              <a:ext cx="1692000" cy="461665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 algn="ctr"/>
              <a:endParaRPr lang="fr-FR" sz="2400" b="1" dirty="0">
                <a:solidFill>
                  <a:srgbClr val="FF0000"/>
                </a:solidFill>
                <a:latin typeface="Gungsuh" pitchFamily="18" charset="-127"/>
                <a:cs typeface="Arabic Transparent" pitchFamily="2" charset="-78"/>
              </a:endParaRPr>
            </a:p>
          </p:txBody>
        </p:sp>
        <p:sp>
          <p:nvSpPr>
            <p:cNvPr id="121" name="Line 114"/>
            <p:cNvSpPr>
              <a:spLocks noChangeShapeType="1"/>
            </p:cNvSpPr>
            <p:nvPr/>
          </p:nvSpPr>
          <p:spPr bwMode="auto">
            <a:xfrm>
              <a:off x="5657218" y="4641585"/>
              <a:ext cx="0" cy="1225813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122" name="Line 115"/>
            <p:cNvSpPr>
              <a:spLocks noChangeShapeType="1"/>
            </p:cNvSpPr>
            <p:nvPr/>
          </p:nvSpPr>
          <p:spPr bwMode="auto">
            <a:xfrm>
              <a:off x="5524418" y="4821074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123" name="Line 118"/>
            <p:cNvSpPr>
              <a:spLocks noChangeShapeType="1"/>
            </p:cNvSpPr>
            <p:nvPr/>
          </p:nvSpPr>
          <p:spPr bwMode="auto">
            <a:xfrm>
              <a:off x="5526281" y="5695926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124" name="Line 130"/>
            <p:cNvSpPr>
              <a:spLocks noChangeShapeType="1"/>
            </p:cNvSpPr>
            <p:nvPr/>
          </p:nvSpPr>
          <p:spPr bwMode="auto">
            <a:xfrm>
              <a:off x="5820625" y="5261295"/>
              <a:ext cx="337192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125" name="Text Box 134"/>
            <p:cNvSpPr txBox="1">
              <a:spLocks noChangeArrowheads="1"/>
            </p:cNvSpPr>
            <p:nvPr/>
          </p:nvSpPr>
          <p:spPr bwMode="auto">
            <a:xfrm>
              <a:off x="5419736" y="5027611"/>
              <a:ext cx="468000" cy="46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fr-FR" sz="2000" b="1" kern="0" dirty="0">
                <a:latin typeface="Tahoma" pitchFamily="34" charset="0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459642" y="5027611"/>
              <a:ext cx="380232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fr-FR" sz="2400" b="1" kern="0" dirty="0" smtClean="0">
                  <a:latin typeface="Tahoma" pitchFamily="34" charset="0"/>
                </a:rPr>
                <a:t>2</a:t>
              </a:r>
              <a:endParaRPr lang="fr-FR" sz="2400" b="1" kern="0" dirty="0">
                <a:latin typeface="Tahoma" pitchFamily="34" charset="0"/>
              </a:endParaRPr>
            </a:p>
          </p:txBody>
        </p:sp>
      </p:grpSp>
      <p:sp>
        <p:nvSpPr>
          <p:cNvPr id="127" name="AutoShape 24"/>
          <p:cNvSpPr>
            <a:spLocks noChangeArrowheads="1"/>
          </p:cNvSpPr>
          <p:nvPr/>
        </p:nvSpPr>
        <p:spPr bwMode="auto">
          <a:xfrm>
            <a:off x="3714744" y="5214950"/>
            <a:ext cx="756000" cy="252000"/>
          </a:xfrm>
          <a:prstGeom prst="rightArrow">
            <a:avLst>
              <a:gd name="adj1" fmla="val 50000"/>
              <a:gd name="adj2" fmla="val 7995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8" name="Rectangle 120"/>
          <p:cNvSpPr>
            <a:spLocks noChangeArrowheads="1"/>
          </p:cNvSpPr>
          <p:nvPr/>
        </p:nvSpPr>
        <p:spPr bwMode="auto">
          <a:xfrm>
            <a:off x="6143636" y="5024776"/>
            <a:ext cx="1692000" cy="461665"/>
          </a:xfrm>
          <a:prstGeom prst="rect">
            <a:avLst/>
          </a:prstGeom>
          <a:noFill/>
          <a:ln w="38100"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ar-DZ" sz="2400" b="1" dirty="0" smtClean="0">
                <a:solidFill>
                  <a:srgbClr val="FF0000"/>
                </a:solidFill>
                <a:latin typeface="Gungsuh" pitchFamily="18" charset="-127"/>
                <a:cs typeface="Arabic Transparent" pitchFamily="2" charset="-78"/>
              </a:rPr>
              <a:t>ثقب القطعة</a:t>
            </a:r>
            <a:endParaRPr lang="fr-FR" sz="2400" b="1" dirty="0">
              <a:solidFill>
                <a:srgbClr val="FF0000"/>
              </a:solidFill>
              <a:latin typeface="Gungsuh" pitchFamily="18" charset="-127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3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93" grpId="0"/>
      <p:bldP spid="94" grpId="0"/>
      <p:bldP spid="95" grpId="0"/>
      <p:bldP spid="96" grpId="0"/>
      <p:bldP spid="100" grpId="0" animBg="1"/>
      <p:bldP spid="104" grpId="0"/>
      <p:bldP spid="105" grpId="0"/>
      <p:bldP spid="106" grpId="0"/>
      <p:bldP spid="107" grpId="0"/>
      <p:bldP spid="108" grpId="0"/>
      <p:bldP spid="112" grpId="0" animBg="1"/>
      <p:bldP spid="114" grpId="0"/>
      <p:bldP spid="115" grpId="0"/>
      <p:bldP spid="116" grpId="0"/>
      <p:bldP spid="118" grpId="0"/>
      <p:bldP spid="127" grpId="0" animBg="1"/>
      <p:bldP spid="1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" y="40944"/>
            <a:ext cx="3386083" cy="3348000"/>
          </a:xfrm>
          <a:prstGeom prst="rect">
            <a:avLst/>
          </a:prstGeom>
          <a:noFill/>
        </p:spPr>
      </p:pic>
      <p:sp>
        <p:nvSpPr>
          <p:cNvPr id="40" name="ZoneTexte 39"/>
          <p:cNvSpPr txBox="1"/>
          <p:nvPr/>
        </p:nvSpPr>
        <p:spPr>
          <a:xfrm>
            <a:off x="7786710" y="0"/>
            <a:ext cx="1357290" cy="376237"/>
          </a:xfrm>
          <a:prstGeom prst="rect">
            <a:avLst/>
          </a:prstGeom>
          <a:noFill/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الفعل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الثالث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5787364" y="1162851"/>
            <a:ext cx="2496214" cy="3204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البداية</a:t>
            </a:r>
            <a:r>
              <a:rPr lang="ar-DZ" sz="2000" b="1" dirty="0" smtClean="0"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008000"/>
                </a:solidFill>
                <a:cs typeface="Arabic Transparent" pitchFamily="2" charset="-78"/>
              </a:rPr>
              <a:t>القطعة</a:t>
            </a:r>
            <a:r>
              <a:rPr lang="ar-DZ" sz="2000" b="1" dirty="0" smtClean="0">
                <a:solidFill>
                  <a:srgbClr val="008000"/>
                </a:solidFill>
                <a:cs typeface="Arabic Transparent" pitchFamily="2" charset="-78"/>
              </a:rPr>
              <a:t> مثقوبة 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5135278" y="1193455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2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47" name="Text Box 54"/>
          <p:cNvSpPr txBox="1">
            <a:spLocks noChangeArrowheads="1"/>
          </p:cNvSpPr>
          <p:nvPr/>
        </p:nvSpPr>
        <p:spPr bwMode="auto">
          <a:xfrm>
            <a:off x="5112436" y="3089411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3</a:t>
            </a:r>
            <a:endParaRPr lang="fr-FR" sz="2000" b="1" dirty="0">
              <a:cs typeface="Arabic Transparent" pitchFamily="2" charset="-78"/>
            </a:endParaRPr>
          </a:p>
        </p:txBody>
      </p:sp>
      <p:cxnSp>
        <p:nvCxnSpPr>
          <p:cNvPr id="48" name="AutoShape 55"/>
          <p:cNvCxnSpPr>
            <a:cxnSpLocks noChangeShapeType="1"/>
          </p:cNvCxnSpPr>
          <p:nvPr/>
        </p:nvCxnSpPr>
        <p:spPr bwMode="auto">
          <a:xfrm rot="5400000">
            <a:off x="4090285" y="2077314"/>
            <a:ext cx="3132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AutoShape 56"/>
          <p:cNvCxnSpPr>
            <a:cxnSpLocks noChangeShapeType="1"/>
          </p:cNvCxnSpPr>
          <p:nvPr/>
        </p:nvCxnSpPr>
        <p:spPr bwMode="auto">
          <a:xfrm>
            <a:off x="5527699" y="1388718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AutoShape 57"/>
          <p:cNvCxnSpPr>
            <a:cxnSpLocks noChangeShapeType="1"/>
          </p:cNvCxnSpPr>
          <p:nvPr/>
        </p:nvCxnSpPr>
        <p:spPr bwMode="auto">
          <a:xfrm>
            <a:off x="5527059" y="3274509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AutoShape 58"/>
          <p:cNvSpPr>
            <a:spLocks/>
          </p:cNvSpPr>
          <p:nvPr/>
        </p:nvSpPr>
        <p:spPr bwMode="auto">
          <a:xfrm>
            <a:off x="5807407" y="1497136"/>
            <a:ext cx="144000" cy="1656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52" name="AutoShape 59"/>
          <p:cNvCxnSpPr>
            <a:cxnSpLocks noChangeShapeType="1"/>
          </p:cNvCxnSpPr>
          <p:nvPr/>
        </p:nvCxnSpPr>
        <p:spPr bwMode="auto">
          <a:xfrm flipV="1">
            <a:off x="1255504" y="1387116"/>
            <a:ext cx="3924000" cy="756000"/>
          </a:xfrm>
          <a:prstGeom prst="bentConnector3">
            <a:avLst>
              <a:gd name="adj1" fmla="val 72813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AutoShape 60"/>
          <p:cNvCxnSpPr>
            <a:cxnSpLocks noChangeShapeType="1"/>
          </p:cNvCxnSpPr>
          <p:nvPr/>
        </p:nvCxnSpPr>
        <p:spPr bwMode="auto">
          <a:xfrm flipV="1">
            <a:off x="1110942" y="3338327"/>
            <a:ext cx="4104000" cy="13"/>
          </a:xfrm>
          <a:prstGeom prst="bentConnector3">
            <a:avLst>
              <a:gd name="adj1" fmla="val 50000"/>
            </a:avLst>
          </a:prstGeom>
          <a:ln>
            <a:solidFill>
              <a:srgbClr val="0000FF"/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AutoShape 61"/>
          <p:cNvCxnSpPr>
            <a:cxnSpLocks noChangeShapeType="1"/>
          </p:cNvCxnSpPr>
          <p:nvPr/>
        </p:nvCxnSpPr>
        <p:spPr bwMode="auto">
          <a:xfrm rot="16200000" flipH="1">
            <a:off x="4796410" y="2331464"/>
            <a:ext cx="1728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Text Box 62"/>
          <p:cNvSpPr txBox="1">
            <a:spLocks noChangeArrowheads="1"/>
          </p:cNvSpPr>
          <p:nvPr/>
        </p:nvSpPr>
        <p:spPr bwMode="auto">
          <a:xfrm>
            <a:off x="5929322" y="1872596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 dirty="0" err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cs typeface="Arabic Transparent" pitchFamily="2" charset="-78"/>
              </a:rPr>
              <a:t>3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56" name="Text Box 63"/>
          <p:cNvSpPr txBox="1">
            <a:spLocks noChangeArrowheads="1"/>
          </p:cNvSpPr>
          <p:nvPr/>
        </p:nvSpPr>
        <p:spPr bwMode="auto">
          <a:xfrm>
            <a:off x="5779449" y="3152420"/>
            <a:ext cx="2507327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النهاية </a:t>
            </a:r>
            <a:r>
              <a:rPr lang="ar-SA" sz="2000" b="1" dirty="0" smtClean="0">
                <a:solidFill>
                  <a:srgbClr val="0000FF"/>
                </a:solidFill>
                <a:cs typeface="Arabic Transparent" pitchFamily="2" charset="-78"/>
              </a:rPr>
              <a:t>القطعة </a:t>
            </a:r>
            <a:r>
              <a:rPr lang="ar-DZ" sz="2000" b="1" dirty="0" smtClean="0">
                <a:solidFill>
                  <a:srgbClr val="0000FF"/>
                </a:solidFill>
                <a:cs typeface="Arabic Transparent" pitchFamily="2" charset="-78"/>
              </a:rPr>
              <a:t>محررة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7" name="Rectangle 111"/>
          <p:cNvSpPr>
            <a:spLocks noChangeArrowheads="1"/>
          </p:cNvSpPr>
          <p:nvPr/>
        </p:nvSpPr>
        <p:spPr bwMode="auto">
          <a:xfrm>
            <a:off x="3929058" y="77908"/>
            <a:ext cx="1406154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>
              <a:spcBef>
                <a:spcPct val="50000"/>
              </a:spcBef>
            </a:pPr>
            <a:r>
              <a:rPr lang="ar-DZ" sz="4000" b="1" dirty="0">
                <a:solidFill>
                  <a:srgbClr val="C00000"/>
                </a:solidFill>
                <a:latin typeface="Constantia" pitchFamily="18" charset="0"/>
              </a:rPr>
              <a:t>التحرير</a:t>
            </a:r>
            <a:endParaRPr lang="fr-FR" sz="4000" b="1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1062580" y="4122738"/>
            <a:ext cx="2608022" cy="3473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البداية</a:t>
            </a:r>
            <a:r>
              <a:rPr lang="ar-DZ" sz="2000" b="1" dirty="0" smtClean="0"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008000"/>
                </a:solidFill>
                <a:cs typeface="Arabic Transparent" pitchFamily="2" charset="-78"/>
              </a:rPr>
              <a:t>القطعة</a:t>
            </a:r>
            <a:r>
              <a:rPr lang="ar-DZ" sz="2000" b="1" dirty="0" smtClean="0">
                <a:solidFill>
                  <a:srgbClr val="008000"/>
                </a:solidFill>
                <a:cs typeface="Arabic Transparent" pitchFamily="2" charset="-78"/>
              </a:rPr>
              <a:t> مثقوبة </a:t>
            </a:r>
            <a:endParaRPr lang="fr-FR" sz="2000" b="1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59" name="Text Box 53"/>
          <p:cNvSpPr txBox="1">
            <a:spLocks noChangeArrowheads="1"/>
          </p:cNvSpPr>
          <p:nvPr/>
        </p:nvSpPr>
        <p:spPr bwMode="auto">
          <a:xfrm>
            <a:off x="380000" y="4149709"/>
            <a:ext cx="442912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2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60" name="Text Box 54"/>
          <p:cNvSpPr txBox="1">
            <a:spLocks noChangeArrowheads="1"/>
          </p:cNvSpPr>
          <p:nvPr/>
        </p:nvSpPr>
        <p:spPr bwMode="auto">
          <a:xfrm>
            <a:off x="357158" y="5977425"/>
            <a:ext cx="442913" cy="2762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ز</a:t>
            </a:r>
            <a:r>
              <a:rPr lang="fr-FR" sz="2000" b="1" dirty="0" smtClean="0">
                <a:cs typeface="Arabic Transparent" pitchFamily="2" charset="-78"/>
              </a:rPr>
              <a:t>3</a:t>
            </a:r>
            <a:endParaRPr lang="fr-FR" sz="2000" b="1" dirty="0">
              <a:cs typeface="Arabic Transparent" pitchFamily="2" charset="-78"/>
            </a:endParaRPr>
          </a:p>
        </p:txBody>
      </p:sp>
      <p:cxnSp>
        <p:nvCxnSpPr>
          <p:cNvPr id="61" name="AutoShape 55"/>
          <p:cNvCxnSpPr>
            <a:cxnSpLocks noChangeShapeType="1"/>
          </p:cNvCxnSpPr>
          <p:nvPr/>
        </p:nvCxnSpPr>
        <p:spPr bwMode="auto">
          <a:xfrm rot="5400000">
            <a:off x="-358993" y="5332376"/>
            <a:ext cx="2520000" cy="0"/>
          </a:xfrm>
          <a:prstGeom prst="straightConnector1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AutoShape 56"/>
          <p:cNvCxnSpPr>
            <a:cxnSpLocks noChangeShapeType="1"/>
          </p:cNvCxnSpPr>
          <p:nvPr/>
        </p:nvCxnSpPr>
        <p:spPr bwMode="auto">
          <a:xfrm>
            <a:off x="772421" y="4344972"/>
            <a:ext cx="258762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AutoShape 57"/>
          <p:cNvCxnSpPr>
            <a:cxnSpLocks noChangeShapeType="1"/>
          </p:cNvCxnSpPr>
          <p:nvPr/>
        </p:nvCxnSpPr>
        <p:spPr bwMode="auto">
          <a:xfrm>
            <a:off x="771781" y="6162523"/>
            <a:ext cx="258763" cy="0"/>
          </a:xfrm>
          <a:prstGeom prst="straightConnector1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AutoShape 58"/>
          <p:cNvSpPr>
            <a:spLocks/>
          </p:cNvSpPr>
          <p:nvPr/>
        </p:nvSpPr>
        <p:spPr bwMode="auto">
          <a:xfrm>
            <a:off x="1024833" y="4537854"/>
            <a:ext cx="144000" cy="1548000"/>
          </a:xfrm>
          <a:prstGeom prst="rightBrace">
            <a:avLst>
              <a:gd name="adj1" fmla="val 105150"/>
              <a:gd name="adj2" fmla="val 4924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l"/>
            <a:endParaRPr lang="en-US"/>
          </a:p>
        </p:txBody>
      </p:sp>
      <p:cxnSp>
        <p:nvCxnSpPr>
          <p:cNvPr id="65" name="AutoShape 61"/>
          <p:cNvCxnSpPr>
            <a:cxnSpLocks noChangeShapeType="1"/>
          </p:cNvCxnSpPr>
          <p:nvPr/>
        </p:nvCxnSpPr>
        <p:spPr bwMode="auto">
          <a:xfrm rot="16200000" flipH="1">
            <a:off x="77132" y="5282774"/>
            <a:ext cx="1656000" cy="0"/>
          </a:xfrm>
          <a:prstGeom prst="straightConnector1">
            <a:avLst/>
          </a:prstGeom>
          <a:ln w="76200"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Text Box 62"/>
          <p:cNvSpPr txBox="1">
            <a:spLocks noChangeArrowheads="1"/>
          </p:cNvSpPr>
          <p:nvPr/>
        </p:nvSpPr>
        <p:spPr bwMode="auto">
          <a:xfrm>
            <a:off x="1174044" y="5019689"/>
            <a:ext cx="1791361" cy="55245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800" b="1" dirty="0">
                <a:solidFill>
                  <a:srgbClr val="FF0000"/>
                </a:solidFill>
                <a:cs typeface="Arabic Transparent" pitchFamily="2" charset="-78"/>
              </a:rPr>
              <a:t>مرح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ل</a:t>
            </a:r>
            <a:r>
              <a:rPr lang="ar-SA" sz="2800" b="1" dirty="0" err="1">
                <a:solidFill>
                  <a:srgbClr val="FF0000"/>
                </a:solidFill>
                <a:cs typeface="Arabic Transparent" pitchFamily="2" charset="-78"/>
              </a:rPr>
              <a:t>ــة</a:t>
            </a:r>
            <a:r>
              <a:rPr lang="ar-DZ" sz="2800" b="1" dirty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cs typeface="Arabic Transparent" pitchFamily="2" charset="-78"/>
              </a:rPr>
              <a:t>3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7" name="Text Box 63"/>
          <p:cNvSpPr txBox="1">
            <a:spLocks noChangeArrowheads="1"/>
          </p:cNvSpPr>
          <p:nvPr/>
        </p:nvSpPr>
        <p:spPr bwMode="auto">
          <a:xfrm>
            <a:off x="1024171" y="5990765"/>
            <a:ext cx="2619135" cy="35609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</a:pPr>
            <a:r>
              <a:rPr lang="ar-SA" sz="2000" b="1" dirty="0" smtClean="0">
                <a:cs typeface="Arabic Transparent" pitchFamily="2" charset="-78"/>
              </a:rPr>
              <a:t>شرط النهاية </a:t>
            </a:r>
            <a:r>
              <a:rPr lang="ar-SA" sz="2000" b="1" dirty="0" smtClean="0">
                <a:solidFill>
                  <a:srgbClr val="0000FF"/>
                </a:solidFill>
                <a:cs typeface="Arabic Transparent" pitchFamily="2" charset="-78"/>
              </a:rPr>
              <a:t>القطعة </a:t>
            </a:r>
            <a:r>
              <a:rPr lang="ar-DZ" sz="2000" b="1" dirty="0" smtClean="0">
                <a:solidFill>
                  <a:srgbClr val="0000FF"/>
                </a:solidFill>
                <a:cs typeface="Arabic Transparent" pitchFamily="2" charset="-78"/>
              </a:rPr>
              <a:t>محررة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8" name="Rectangle 119"/>
          <p:cNvSpPr>
            <a:spLocks noChangeArrowheads="1"/>
          </p:cNvSpPr>
          <p:nvPr/>
        </p:nvSpPr>
        <p:spPr bwMode="auto">
          <a:xfrm>
            <a:off x="5826352" y="4381665"/>
            <a:ext cx="170499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ar-DZ" sz="2400" b="1" dirty="0" smtClean="0">
                <a:solidFill>
                  <a:srgbClr val="008000"/>
                </a:solidFill>
                <a:latin typeface="Tahoma" pitchFamily="34" charset="0"/>
                <a:cs typeface="Arabic Transparent" pitchFamily="2" charset="-78"/>
              </a:rPr>
              <a:t>القطعة مثقوبة</a:t>
            </a:r>
            <a:endParaRPr lang="fr-FR" sz="2400" b="1" dirty="0">
              <a:solidFill>
                <a:srgbClr val="008000"/>
              </a:solidFill>
              <a:latin typeface="Tahoma" pitchFamily="34" charset="0"/>
              <a:cs typeface="Arabic Transparent" pitchFamily="2" charset="-78"/>
            </a:endParaRPr>
          </a:p>
        </p:txBody>
      </p:sp>
      <p:sp>
        <p:nvSpPr>
          <p:cNvPr id="69" name="Rectangle 121"/>
          <p:cNvSpPr>
            <a:spLocks noChangeArrowheads="1"/>
          </p:cNvSpPr>
          <p:nvPr/>
        </p:nvSpPr>
        <p:spPr bwMode="auto">
          <a:xfrm>
            <a:off x="5810586" y="5346391"/>
            <a:ext cx="158408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>
              <a:spcAft>
                <a:spcPts val="1000"/>
              </a:spcAft>
            </a:pPr>
            <a:r>
              <a:rPr lang="ar-SA" sz="2400" b="1" dirty="0" smtClean="0">
                <a:solidFill>
                  <a:srgbClr val="0000FF"/>
                </a:solidFill>
                <a:cs typeface="Arabic Transparent" pitchFamily="2" charset="-78"/>
              </a:rPr>
              <a:t>القطعة </a:t>
            </a:r>
            <a:r>
              <a:rPr lang="ar-DZ" sz="2400" b="1" dirty="0" smtClean="0">
                <a:solidFill>
                  <a:srgbClr val="0000FF"/>
                </a:solidFill>
                <a:cs typeface="Arabic Transparent" pitchFamily="2" charset="-78"/>
              </a:rPr>
              <a:t>محررة</a:t>
            </a:r>
            <a:endParaRPr lang="fr-FR" sz="24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70" name="Groupe 69"/>
          <p:cNvGrpSpPr/>
          <p:nvPr/>
        </p:nvGrpSpPr>
        <p:grpSpPr>
          <a:xfrm>
            <a:off x="5419736" y="4520445"/>
            <a:ext cx="2635880" cy="1225813"/>
            <a:chOff x="5419736" y="4520445"/>
            <a:chExt cx="2635880" cy="1225813"/>
          </a:xfrm>
        </p:grpSpPr>
        <p:grpSp>
          <p:nvGrpSpPr>
            <p:cNvPr id="71" name="Groupe 70"/>
            <p:cNvGrpSpPr/>
            <p:nvPr/>
          </p:nvGrpSpPr>
          <p:grpSpPr>
            <a:xfrm>
              <a:off x="6147616" y="4874204"/>
              <a:ext cx="1908000" cy="461665"/>
              <a:chOff x="6421503" y="2066924"/>
              <a:chExt cx="1946650" cy="393407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6510765" y="2091556"/>
                <a:ext cx="1857388" cy="3571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9" name="Rectangle 120"/>
              <p:cNvSpPr>
                <a:spLocks noChangeArrowheads="1"/>
              </p:cNvSpPr>
              <p:nvPr/>
            </p:nvSpPr>
            <p:spPr bwMode="auto">
              <a:xfrm>
                <a:off x="6421503" y="2066924"/>
                <a:ext cx="1890713" cy="393407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pAutoFit/>
              </a:bodyPr>
              <a:lstStyle/>
              <a:p>
                <a:pPr algn="ctr"/>
                <a:endParaRPr lang="fr-FR" sz="2400" dirty="0">
                  <a:solidFill>
                    <a:srgbClr val="FF0000"/>
                  </a:solidFill>
                  <a:latin typeface="Gungsuh" pitchFamily="18" charset="-127"/>
                  <a:cs typeface="Arabic Transparent" pitchFamily="2" charset="-78"/>
                </a:endParaRPr>
              </a:p>
            </p:txBody>
          </p:sp>
        </p:grpSp>
        <p:sp>
          <p:nvSpPr>
            <p:cNvPr id="72" name="Line 114"/>
            <p:cNvSpPr>
              <a:spLocks noChangeShapeType="1"/>
            </p:cNvSpPr>
            <p:nvPr/>
          </p:nvSpPr>
          <p:spPr bwMode="auto">
            <a:xfrm>
              <a:off x="5657218" y="4520445"/>
              <a:ext cx="0" cy="1225813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73" name="Line 115"/>
            <p:cNvSpPr>
              <a:spLocks noChangeShapeType="1"/>
            </p:cNvSpPr>
            <p:nvPr/>
          </p:nvSpPr>
          <p:spPr bwMode="auto">
            <a:xfrm>
              <a:off x="5510770" y="4664381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74" name="Line 118"/>
            <p:cNvSpPr>
              <a:spLocks noChangeShapeType="1"/>
            </p:cNvSpPr>
            <p:nvPr/>
          </p:nvSpPr>
          <p:spPr bwMode="auto">
            <a:xfrm>
              <a:off x="5526281" y="5580177"/>
              <a:ext cx="283167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75" name="Line 130"/>
            <p:cNvSpPr>
              <a:spLocks noChangeShapeType="1"/>
            </p:cNvSpPr>
            <p:nvPr/>
          </p:nvSpPr>
          <p:spPr bwMode="auto">
            <a:xfrm>
              <a:off x="5820625" y="5118250"/>
              <a:ext cx="337192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2400" b="1" kern="0">
                <a:latin typeface="+mn-lt"/>
                <a:cs typeface="+mn-cs"/>
              </a:endParaRPr>
            </a:p>
          </p:txBody>
        </p:sp>
        <p:sp>
          <p:nvSpPr>
            <p:cNvPr id="76" name="Text Box 134"/>
            <p:cNvSpPr txBox="1">
              <a:spLocks noChangeArrowheads="1"/>
            </p:cNvSpPr>
            <p:nvPr/>
          </p:nvSpPr>
          <p:spPr bwMode="auto">
            <a:xfrm>
              <a:off x="5419736" y="4884566"/>
              <a:ext cx="468000" cy="46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fr-FR" sz="2000" b="1" kern="0" dirty="0">
                <a:latin typeface="Tahoma" pitchFamily="34" charset="0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491174" y="4884566"/>
              <a:ext cx="380232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fr-FR" sz="2400" b="1" kern="0" dirty="0" smtClean="0">
                  <a:latin typeface="Tahoma" pitchFamily="34" charset="0"/>
                </a:rPr>
                <a:t>3</a:t>
              </a:r>
              <a:endParaRPr lang="fr-FR" sz="2400" b="1" kern="0" dirty="0">
                <a:latin typeface="Tahoma" pitchFamily="34" charset="0"/>
              </a:endParaRPr>
            </a:p>
          </p:txBody>
        </p:sp>
      </p:grpSp>
      <p:sp>
        <p:nvSpPr>
          <p:cNvPr id="80" name="AutoShape 24"/>
          <p:cNvSpPr>
            <a:spLocks noChangeArrowheads="1"/>
          </p:cNvSpPr>
          <p:nvPr/>
        </p:nvSpPr>
        <p:spPr bwMode="auto">
          <a:xfrm>
            <a:off x="3571868" y="5105826"/>
            <a:ext cx="972000" cy="252000"/>
          </a:xfrm>
          <a:prstGeom prst="rightArrow">
            <a:avLst>
              <a:gd name="adj1" fmla="val 50000"/>
              <a:gd name="adj2" fmla="val 7995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2" name="Rectangle 120"/>
          <p:cNvSpPr>
            <a:spLocks noChangeArrowheads="1"/>
          </p:cNvSpPr>
          <p:nvPr/>
        </p:nvSpPr>
        <p:spPr bwMode="auto">
          <a:xfrm>
            <a:off x="6143636" y="4866134"/>
            <a:ext cx="1853174" cy="461665"/>
          </a:xfrm>
          <a:prstGeom prst="rect">
            <a:avLst/>
          </a:prstGeom>
          <a:noFill/>
          <a:ln w="38100"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ar-DZ" sz="2400" b="1" dirty="0" smtClean="0">
                <a:solidFill>
                  <a:srgbClr val="FF0000"/>
                </a:solidFill>
                <a:latin typeface="Gungsuh" pitchFamily="18" charset="-127"/>
                <a:cs typeface="Arabic Transparent" pitchFamily="2" charset="-78"/>
              </a:rPr>
              <a:t>تحرير القطعة</a:t>
            </a:r>
            <a:endParaRPr lang="fr-FR" sz="2400" dirty="0">
              <a:solidFill>
                <a:srgbClr val="FF0000"/>
              </a:solidFill>
              <a:latin typeface="Gungsuh" pitchFamily="18" charset="-127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0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/>
      <p:bldP spid="46" grpId="0"/>
      <p:bldP spid="47" grpId="0"/>
      <p:bldP spid="51" grpId="0" animBg="1"/>
      <p:bldP spid="55" grpId="0"/>
      <p:bldP spid="56" grpId="0"/>
      <p:bldP spid="57" grpId="0"/>
      <p:bldP spid="58" grpId="0"/>
      <p:bldP spid="59" grpId="0"/>
      <p:bldP spid="60" grpId="0"/>
      <p:bldP spid="64" grpId="0" animBg="1"/>
      <p:bldP spid="66" grpId="0"/>
      <p:bldP spid="67" grpId="0"/>
      <p:bldP spid="68" grpId="0"/>
      <p:bldP spid="69" grpId="0"/>
      <p:bldP spid="80" grpId="0" animBg="1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221" y="2449132"/>
            <a:ext cx="2219507" cy="1980000"/>
          </a:xfrm>
          <a:prstGeom prst="rect">
            <a:avLst/>
          </a:prstGeom>
          <a:noFill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878024"/>
            <a:ext cx="2002521" cy="1980000"/>
          </a:xfrm>
          <a:prstGeom prst="rect">
            <a:avLst/>
          </a:prstGeom>
          <a:noFill/>
        </p:spPr>
      </p:pic>
      <p:sp>
        <p:nvSpPr>
          <p:cNvPr id="85" name="Text Box 23"/>
          <p:cNvSpPr txBox="1">
            <a:spLocks noChangeArrowheads="1"/>
          </p:cNvSpPr>
          <p:nvPr/>
        </p:nvSpPr>
        <p:spPr bwMode="auto">
          <a:xfrm>
            <a:off x="4857752" y="188913"/>
            <a:ext cx="4033836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cs typeface="Arabic Transparent" pitchFamily="2" charset="-78"/>
              </a:rPr>
              <a:t>لنقم بتمثيل </a:t>
            </a:r>
            <a:r>
              <a:rPr lang="ar-DZ" b="1" dirty="0" smtClean="0">
                <a:cs typeface="Arabic Transparent" pitchFamily="2" charset="-78"/>
              </a:rPr>
              <a:t>الأفعال </a:t>
            </a:r>
            <a:r>
              <a:rPr lang="ar-DZ" b="1" dirty="0">
                <a:cs typeface="Arabic Transparent" pitchFamily="2" charset="-78"/>
              </a:rPr>
              <a:t>الثلاثة حسب</a:t>
            </a:r>
            <a:r>
              <a:rPr lang="fr-FR" b="1" dirty="0">
                <a:cs typeface="Arabic Transparent" pitchFamily="2" charset="-78"/>
              </a:rPr>
              <a:t>  </a:t>
            </a:r>
            <a:r>
              <a:rPr lang="ar-DZ" b="1" dirty="0">
                <a:solidFill>
                  <a:srgbClr val="CC66FF"/>
                </a:solidFill>
                <a:cs typeface="Arabic Transparent" pitchFamily="2" charset="-78"/>
              </a:rPr>
              <a:t>تسلسلها </a:t>
            </a:r>
            <a:r>
              <a:rPr lang="ar-DZ" b="1" dirty="0" smtClean="0">
                <a:solidFill>
                  <a:srgbClr val="CC66FF"/>
                </a:solidFill>
                <a:cs typeface="Arabic Transparent" pitchFamily="2" charset="-78"/>
              </a:rPr>
              <a:t>الزمني</a:t>
            </a:r>
            <a:r>
              <a:rPr lang="ar-DZ" b="1" dirty="0" smtClean="0">
                <a:cs typeface="Arabic Transparent" pitchFamily="2" charset="-78"/>
              </a:rPr>
              <a:t>:  </a:t>
            </a:r>
            <a:endParaRPr lang="fr-FR" b="1" dirty="0">
              <a:cs typeface="Arabic Transparent" pitchFamily="2" charset="-78"/>
            </a:endParaRPr>
          </a:p>
        </p:txBody>
      </p:sp>
      <p:pic>
        <p:nvPicPr>
          <p:cNvPr id="86" name="Picture 2" descr="C:\Documents and Settings\DJENIDI\Mes documents\Mes images\bravo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286256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ZoneTexte 258"/>
          <p:cNvSpPr txBox="1">
            <a:spLocks noChangeArrowheads="1"/>
          </p:cNvSpPr>
          <p:nvPr/>
        </p:nvSpPr>
        <p:spPr bwMode="auto">
          <a:xfrm>
            <a:off x="6215074" y="5000636"/>
            <a:ext cx="279113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9900FF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9900FF"/>
                </a:solidFill>
                <a:cs typeface="Arabic Transparent" pitchFamily="2" charset="-78"/>
              </a:rPr>
              <a:t>أريد </a:t>
            </a:r>
            <a:r>
              <a:rPr lang="ar-DZ" b="1" dirty="0">
                <a:solidFill>
                  <a:srgbClr val="9900FF"/>
                </a:solidFill>
                <a:cs typeface="Arabic Transparent" pitchFamily="2" charset="-78"/>
              </a:rPr>
              <a:t>ثقب قطعة ثانية ماذا افعل ؟</a:t>
            </a:r>
            <a:endParaRPr lang="fr-FR" b="1" dirty="0">
              <a:solidFill>
                <a:srgbClr val="9900FF"/>
              </a:solidFill>
              <a:cs typeface="Arabic Transparent" pitchFamily="2" charset="-78"/>
            </a:endParaRPr>
          </a:p>
        </p:txBody>
      </p:sp>
      <p:sp>
        <p:nvSpPr>
          <p:cNvPr id="88" name="ZoneTexte 259"/>
          <p:cNvSpPr txBox="1">
            <a:spLocks noChangeArrowheads="1"/>
          </p:cNvSpPr>
          <p:nvPr/>
        </p:nvSpPr>
        <p:spPr bwMode="auto">
          <a:xfrm>
            <a:off x="5927768" y="5380344"/>
            <a:ext cx="307338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9900FF"/>
                </a:solidFill>
                <a:cs typeface="Arabic Transparent" pitchFamily="2" charset="-78"/>
              </a:rPr>
              <a:t>أعيد </a:t>
            </a:r>
            <a:r>
              <a:rPr lang="ar-DZ" b="1" dirty="0">
                <a:solidFill>
                  <a:srgbClr val="9900FF"/>
                </a:solidFill>
                <a:cs typeface="Arabic Transparent" pitchFamily="2" charset="-78"/>
              </a:rPr>
              <a:t>المراحل الثلاثة وأمثلها </a:t>
            </a:r>
            <a:r>
              <a:rPr lang="ar-DZ" b="1" dirty="0" smtClean="0">
                <a:solidFill>
                  <a:srgbClr val="9900FF"/>
                </a:solidFill>
                <a:cs typeface="Arabic Transparent" pitchFamily="2" charset="-78"/>
              </a:rPr>
              <a:t>بالسهم</a:t>
            </a:r>
            <a:endParaRPr lang="fr-FR" b="1" dirty="0">
              <a:solidFill>
                <a:srgbClr val="9900FF"/>
              </a:solidFill>
              <a:cs typeface="Arabic Transparent" pitchFamily="2" charset="-78"/>
            </a:endParaRPr>
          </a:p>
        </p:txBody>
      </p:sp>
      <p:pic>
        <p:nvPicPr>
          <p:cNvPr id="89" name="Picture 174" descr="C:\Documents and Settings\DJENIDI\Mes documents\Mes images\20080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01024" y="735013"/>
            <a:ext cx="1073124" cy="110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36" y="125992"/>
            <a:ext cx="2002520" cy="1980000"/>
          </a:xfrm>
          <a:prstGeom prst="rect">
            <a:avLst/>
          </a:prstGeom>
          <a:noFill/>
        </p:spPr>
      </p:pic>
      <p:pic>
        <p:nvPicPr>
          <p:cNvPr id="152" name="Image 15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7414" y="2064286"/>
            <a:ext cx="2916000" cy="2888339"/>
          </a:xfrm>
          <a:prstGeom prst="rect">
            <a:avLst/>
          </a:prstGeom>
          <a:noFill/>
        </p:spPr>
      </p:pic>
      <p:pic>
        <p:nvPicPr>
          <p:cNvPr id="188" name="Image 18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56896" y="642918"/>
            <a:ext cx="2395755" cy="1260000"/>
          </a:xfrm>
          <a:prstGeom prst="rect">
            <a:avLst/>
          </a:prstGeom>
          <a:noFill/>
        </p:spPr>
      </p:pic>
      <p:pic>
        <p:nvPicPr>
          <p:cNvPr id="189" name="Image 188"/>
          <p:cNvPicPr>
            <a:picLocks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42935" y="2855460"/>
            <a:ext cx="2397600" cy="1260000"/>
          </a:xfrm>
          <a:prstGeom prst="rect">
            <a:avLst/>
          </a:prstGeom>
          <a:noFill/>
        </p:spPr>
      </p:pic>
      <p:pic>
        <p:nvPicPr>
          <p:cNvPr id="190" name="Image 18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442936" y="5169396"/>
            <a:ext cx="2414948" cy="1260000"/>
          </a:xfrm>
          <a:prstGeom prst="rect">
            <a:avLst/>
          </a:prstGeom>
          <a:noFill/>
        </p:spPr>
      </p:pic>
      <p:sp>
        <p:nvSpPr>
          <p:cNvPr id="195" name="ZoneTexte 35"/>
          <p:cNvSpPr txBox="1">
            <a:spLocks noChangeArrowheads="1"/>
          </p:cNvSpPr>
          <p:nvPr/>
        </p:nvSpPr>
        <p:spPr bwMode="auto">
          <a:xfrm>
            <a:off x="6784590" y="1571612"/>
            <a:ext cx="75407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ar-DZ" b="1" dirty="0">
                <a:solidFill>
                  <a:srgbClr val="009900"/>
                </a:solidFill>
                <a:cs typeface="Arabic Transparent" pitchFamily="2" charset="-78"/>
              </a:rPr>
              <a:t>البداية</a:t>
            </a:r>
            <a:endParaRPr lang="fr-FR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196" name="ZoneTexte 36"/>
          <p:cNvSpPr txBox="1">
            <a:spLocks noChangeArrowheads="1"/>
          </p:cNvSpPr>
          <p:nvPr/>
        </p:nvSpPr>
        <p:spPr bwMode="auto">
          <a:xfrm>
            <a:off x="6798187" y="4510092"/>
            <a:ext cx="795371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ar-DZ" b="1" dirty="0">
                <a:solidFill>
                  <a:srgbClr val="009900"/>
                </a:solidFill>
                <a:cs typeface="Arabic Transparent" pitchFamily="2" charset="-78"/>
              </a:rPr>
              <a:t>النهاية</a:t>
            </a:r>
            <a:endParaRPr lang="fr-FR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197" name="Groupe 263"/>
          <p:cNvGrpSpPr>
            <a:grpSpLocks/>
          </p:cNvGrpSpPr>
          <p:nvPr/>
        </p:nvGrpSpPr>
        <p:grpSpPr bwMode="auto">
          <a:xfrm>
            <a:off x="6429388" y="1748543"/>
            <a:ext cx="788982" cy="2880000"/>
            <a:chOff x="5786446" y="1799307"/>
            <a:chExt cx="1574260" cy="2592465"/>
          </a:xfrm>
        </p:grpSpPr>
        <p:sp>
          <p:nvSpPr>
            <p:cNvPr id="198" name="Arc 257"/>
            <p:cNvSpPr>
              <a:spLocks noChangeArrowheads="1"/>
            </p:cNvSpPr>
            <p:nvPr/>
          </p:nvSpPr>
          <p:spPr bwMode="auto">
            <a:xfrm rot="-5400000">
              <a:off x="5277343" y="2308410"/>
              <a:ext cx="2592465" cy="1574260"/>
            </a:xfrm>
            <a:custGeom>
              <a:avLst/>
              <a:gdLst>
                <a:gd name="T0" fmla="*/ 286 w 2592465"/>
                <a:gd name="T1" fmla="*/ 770607 h 1574260"/>
                <a:gd name="T2" fmla="*/ 1296233 w 2592465"/>
                <a:gd name="T3" fmla="*/ 787130 h 1574260"/>
                <a:gd name="T4" fmla="*/ 2591558 w 2592465"/>
                <a:gd name="T5" fmla="*/ 757696 h 1574260"/>
                <a:gd name="T6" fmla="*/ 5898240 60000 65536"/>
                <a:gd name="T7" fmla="*/ 17694720 60000 65536"/>
                <a:gd name="T8" fmla="*/ 5898240 60000 65536"/>
                <a:gd name="T9" fmla="*/ 286 w 2592465"/>
                <a:gd name="T10" fmla="*/ 0 h 1574260"/>
                <a:gd name="T11" fmla="*/ 2591558 w 2592465"/>
                <a:gd name="T12" fmla="*/ 770607 h 15742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92465" h="1574260" stroke="0">
                  <a:moveTo>
                    <a:pt x="286" y="770607"/>
                  </a:moveTo>
                  <a:lnTo>
                    <a:pt x="285" y="770606"/>
                  </a:lnTo>
                  <a:cubicBezTo>
                    <a:pt x="15090" y="342420"/>
                    <a:pt x="590947" y="-1"/>
                    <a:pt x="1296233" y="0"/>
                  </a:cubicBezTo>
                  <a:cubicBezTo>
                    <a:pt x="1993261" y="0"/>
                    <a:pt x="2565494" y="334725"/>
                    <a:pt x="2591559" y="757696"/>
                  </a:cubicBezTo>
                  <a:lnTo>
                    <a:pt x="1296233" y="787130"/>
                  </a:lnTo>
                  <a:close/>
                </a:path>
                <a:path w="2592465" h="1574260" fill="none">
                  <a:moveTo>
                    <a:pt x="286" y="770607"/>
                  </a:moveTo>
                  <a:lnTo>
                    <a:pt x="285" y="770606"/>
                  </a:lnTo>
                  <a:cubicBezTo>
                    <a:pt x="15090" y="342420"/>
                    <a:pt x="590947" y="-1"/>
                    <a:pt x="1296233" y="0"/>
                  </a:cubicBezTo>
                  <a:cubicBezTo>
                    <a:pt x="1993261" y="0"/>
                    <a:pt x="2565494" y="334725"/>
                    <a:pt x="2591559" y="757696"/>
                  </a:cubicBezTo>
                </a:path>
              </a:pathLst>
            </a:custGeom>
            <a:noFill/>
            <a:ln w="25400" algn="ctr">
              <a:solidFill>
                <a:schemeClr val="accent2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vert="eaVert" anchor="ctr"/>
            <a:lstStyle/>
            <a:p>
              <a:pPr algn="ctr">
                <a:defRPr/>
              </a:pPr>
              <a:endParaRPr lang="fr-FR">
                <a:latin typeface="+mn-lt"/>
                <a:cs typeface="+mn-cs"/>
              </a:endParaRPr>
            </a:p>
          </p:txBody>
        </p:sp>
        <p:cxnSp>
          <p:nvCxnSpPr>
            <p:cNvPr id="199" name="Connecteur droit avec flèche 198"/>
            <p:cNvCxnSpPr>
              <a:cxnSpLocks noChangeShapeType="1"/>
              <a:endCxn id="198" idx="2"/>
            </p:cNvCxnSpPr>
            <p:nvPr/>
          </p:nvCxnSpPr>
          <p:spPr bwMode="auto">
            <a:xfrm flipV="1">
              <a:off x="6357750" y="1800894"/>
              <a:ext cx="185673" cy="57152"/>
            </a:xfrm>
            <a:prstGeom prst="straightConnector1">
              <a:avLst/>
            </a:prstGeom>
            <a:noFill/>
            <a:ln w="25400" algn="ctr">
              <a:solidFill>
                <a:schemeClr val="accent2"/>
              </a:solidFill>
              <a:round/>
              <a:headEnd/>
              <a:tailEnd type="arrow" w="med" len="med"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</p:cxnSp>
      </p:grpSp>
      <p:pic>
        <p:nvPicPr>
          <p:cNvPr id="200" name="Image 199"/>
          <p:cNvPicPr>
            <a:picLocks noChangeAspect="1"/>
          </p:cNvPicPr>
          <p:nvPr/>
        </p:nvPicPr>
        <p:blipFill>
          <a:blip r:embed="rId12">
            <a:grayscl/>
          </a:blip>
          <a:srcRect r="9285" b="6339"/>
          <a:stretch>
            <a:fillRect/>
          </a:stretch>
        </p:blipFill>
        <p:spPr bwMode="auto">
          <a:xfrm>
            <a:off x="6832878" y="1906280"/>
            <a:ext cx="2088000" cy="2675250"/>
          </a:xfrm>
          <a:prstGeom prst="rect">
            <a:avLst/>
          </a:prstGeom>
          <a:noFill/>
        </p:spPr>
      </p:pic>
      <p:sp>
        <p:nvSpPr>
          <p:cNvPr id="20" name="Titre 1"/>
          <p:cNvSpPr txBox="1">
            <a:spLocks/>
          </p:cNvSpPr>
          <p:nvPr/>
        </p:nvSpPr>
        <p:spPr bwMode="auto">
          <a:xfrm>
            <a:off x="8239478" y="6238941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1" name="Picture 73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lum bright="-20000" contrast="40000"/>
          </a:blip>
          <a:srcRect/>
          <a:stretch>
            <a:fillRect/>
          </a:stretch>
        </p:blipFill>
        <p:spPr bwMode="auto">
          <a:xfrm>
            <a:off x="7745437" y="6190686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ZoneTexte 21"/>
          <p:cNvSpPr txBox="1"/>
          <p:nvPr/>
        </p:nvSpPr>
        <p:spPr>
          <a:xfrm>
            <a:off x="6134642" y="5884561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23" name="Flèche vers le bas 22"/>
          <p:cNvSpPr/>
          <p:nvPr/>
        </p:nvSpPr>
        <p:spPr>
          <a:xfrm>
            <a:off x="6991898" y="6340789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3186" name="Object 2"/>
          <p:cNvGraphicFramePr>
            <a:graphicFrameLocks noChangeAspect="1"/>
          </p:cNvGraphicFramePr>
          <p:nvPr/>
        </p:nvGraphicFramePr>
        <p:xfrm>
          <a:off x="6721263" y="6167685"/>
          <a:ext cx="771528" cy="690315"/>
        </p:xfrm>
        <a:graphic>
          <a:graphicData uri="http://schemas.openxmlformats.org/presentationml/2006/ole">
            <p:oleObj spid="_x0000_s93186" name="Package" r:id="rId15" imgW="542880" imgH="485640" progId="Package">
              <p:embed/>
            </p:oleObj>
          </a:graphicData>
        </a:graphic>
      </p:graphicFrame>
      <p:sp>
        <p:nvSpPr>
          <p:cNvPr id="25" name="Flèche droite 24"/>
          <p:cNvSpPr/>
          <p:nvPr/>
        </p:nvSpPr>
        <p:spPr>
          <a:xfrm>
            <a:off x="5675102" y="3286124"/>
            <a:ext cx="612000" cy="2520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185 L 0.00139 0.208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1.85185E-6 L 0.00069 -0.220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/>
      <p:bldP spid="88" grpId="0"/>
      <p:bldP spid="195" grpId="0"/>
      <p:bldP spid="196" grpId="0"/>
      <p:bldP spid="20" grpId="0"/>
      <p:bldP spid="22" grpId="0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442785" y="876005"/>
            <a:ext cx="1857375" cy="5492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مرحلة الابتدائية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4401841" y="1233195"/>
            <a:ext cx="1585271" cy="571504"/>
            <a:chOff x="5214942" y="1214422"/>
            <a:chExt cx="1585271" cy="571504"/>
          </a:xfrm>
        </p:grpSpPr>
        <p:cxnSp>
          <p:nvCxnSpPr>
            <p:cNvPr id="48" name="Connecteur droit 47"/>
            <p:cNvCxnSpPr/>
            <p:nvPr/>
          </p:nvCxnSpPr>
          <p:spPr>
            <a:xfrm rot="10800000">
              <a:off x="5576213" y="1214422"/>
              <a:ext cx="1224000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>
            <a:xfrm rot="5400000">
              <a:off x="5107785" y="1321579"/>
              <a:ext cx="571504" cy="357190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Text Box 11"/>
          <p:cNvSpPr txBox="1">
            <a:spLocks noChangeArrowheads="1"/>
          </p:cNvSpPr>
          <p:nvPr/>
        </p:nvSpPr>
        <p:spPr bwMode="auto">
          <a:xfrm>
            <a:off x="5687712" y="1376071"/>
            <a:ext cx="2643206" cy="4286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استقبالية المرفقة للانتقالية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grpSp>
        <p:nvGrpSpPr>
          <p:cNvPr id="55" name="Groupe 54"/>
          <p:cNvGrpSpPr/>
          <p:nvPr/>
        </p:nvGrpSpPr>
        <p:grpSpPr>
          <a:xfrm flipH="1">
            <a:off x="2267923" y="1733261"/>
            <a:ext cx="1848154" cy="714380"/>
            <a:chOff x="4118496" y="1214422"/>
            <a:chExt cx="2633468" cy="952507"/>
          </a:xfrm>
        </p:grpSpPr>
        <p:cxnSp>
          <p:nvCxnSpPr>
            <p:cNvPr id="56" name="Connecteur droit 55"/>
            <p:cNvCxnSpPr/>
            <p:nvPr/>
          </p:nvCxnSpPr>
          <p:spPr>
            <a:xfrm rot="10800000">
              <a:off x="5572132" y="1214422"/>
              <a:ext cx="1179832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flipH="1">
              <a:off x="4118496" y="1214422"/>
              <a:ext cx="1453635" cy="95250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8" name="Text Box 11"/>
          <p:cNvSpPr txBox="1">
            <a:spLocks noChangeArrowheads="1"/>
          </p:cNvSpPr>
          <p:nvPr/>
        </p:nvSpPr>
        <p:spPr bwMode="auto">
          <a:xfrm>
            <a:off x="5973464" y="3590649"/>
            <a:ext cx="2214578" cy="4063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الفعل المرفق بالمرحلة 3</a:t>
            </a:r>
            <a:endParaRPr lang="fr-FR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pic>
        <p:nvPicPr>
          <p:cNvPr id="99" name="Image 9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1696" y="1631329"/>
            <a:ext cx="2585085" cy="3797935"/>
          </a:xfrm>
          <a:prstGeom prst="rect">
            <a:avLst/>
          </a:prstGeom>
          <a:noFill/>
        </p:spPr>
      </p:pic>
      <p:grpSp>
        <p:nvGrpSpPr>
          <p:cNvPr id="59" name="Groupe 58"/>
          <p:cNvGrpSpPr/>
          <p:nvPr/>
        </p:nvGrpSpPr>
        <p:grpSpPr>
          <a:xfrm>
            <a:off x="5701360" y="3944641"/>
            <a:ext cx="2302862" cy="571504"/>
            <a:chOff x="5269534" y="1187126"/>
            <a:chExt cx="2302862" cy="571504"/>
          </a:xfrm>
        </p:grpSpPr>
        <p:cxnSp>
          <p:nvCxnSpPr>
            <p:cNvPr id="60" name="Connecteur droit 59"/>
            <p:cNvCxnSpPr/>
            <p:nvPr/>
          </p:nvCxnSpPr>
          <p:spPr>
            <a:xfrm rot="10800000">
              <a:off x="5628396" y="1187126"/>
              <a:ext cx="1944000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>
            <a:xfrm rot="5400000">
              <a:off x="5162377" y="1294283"/>
              <a:ext cx="571504" cy="357190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1" name="Text Box 11"/>
          <p:cNvSpPr txBox="1">
            <a:spLocks noChangeArrowheads="1"/>
          </p:cNvSpPr>
          <p:nvPr/>
        </p:nvSpPr>
        <p:spPr bwMode="auto">
          <a:xfrm>
            <a:off x="2044374" y="3376335"/>
            <a:ext cx="1143008" cy="4286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مرحلة 3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grpSp>
        <p:nvGrpSpPr>
          <p:cNvPr id="102" name="Groupe 101"/>
          <p:cNvGrpSpPr/>
          <p:nvPr/>
        </p:nvGrpSpPr>
        <p:grpSpPr>
          <a:xfrm flipH="1">
            <a:off x="2152343" y="3733525"/>
            <a:ext cx="1848154" cy="714380"/>
            <a:chOff x="4118496" y="1214422"/>
            <a:chExt cx="2633468" cy="952507"/>
          </a:xfrm>
        </p:grpSpPr>
        <p:cxnSp>
          <p:nvCxnSpPr>
            <p:cNvPr id="103" name="Connecteur droit 102"/>
            <p:cNvCxnSpPr/>
            <p:nvPr/>
          </p:nvCxnSpPr>
          <p:spPr>
            <a:xfrm rot="10800000">
              <a:off x="5572132" y="1214422"/>
              <a:ext cx="1179832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/>
            <p:nvPr/>
          </p:nvCxnSpPr>
          <p:spPr>
            <a:xfrm flipH="1">
              <a:off x="4118496" y="1214422"/>
              <a:ext cx="1453635" cy="95250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5" name="Ellipse 104"/>
          <p:cNvSpPr/>
          <p:nvPr/>
        </p:nvSpPr>
        <p:spPr>
          <a:xfrm>
            <a:off x="4351618" y="3747173"/>
            <a:ext cx="93600" cy="93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Text Box 11"/>
          <p:cNvSpPr txBox="1">
            <a:spLocks noChangeArrowheads="1"/>
          </p:cNvSpPr>
          <p:nvPr/>
        </p:nvSpPr>
        <p:spPr bwMode="auto">
          <a:xfrm>
            <a:off x="1500166" y="2376203"/>
            <a:ext cx="1690413" cy="4286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مرحلة نشيطة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grpSp>
        <p:nvGrpSpPr>
          <p:cNvPr id="107" name="Groupe 106"/>
          <p:cNvGrpSpPr/>
          <p:nvPr/>
        </p:nvGrpSpPr>
        <p:grpSpPr>
          <a:xfrm flipH="1">
            <a:off x="1800484" y="2733393"/>
            <a:ext cx="2244154" cy="714380"/>
            <a:chOff x="4118496" y="1214422"/>
            <a:chExt cx="3197735" cy="952507"/>
          </a:xfrm>
        </p:grpSpPr>
        <p:cxnSp>
          <p:nvCxnSpPr>
            <p:cNvPr id="108" name="Connecteur droit 107"/>
            <p:cNvCxnSpPr/>
            <p:nvPr/>
          </p:nvCxnSpPr>
          <p:spPr>
            <a:xfrm rot="10800000">
              <a:off x="5572132" y="1214422"/>
              <a:ext cx="1744099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Connecteur droit avec flèche 108"/>
            <p:cNvCxnSpPr/>
            <p:nvPr/>
          </p:nvCxnSpPr>
          <p:spPr>
            <a:xfrm flipH="1">
              <a:off x="4118496" y="1214422"/>
              <a:ext cx="1453635" cy="95250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0" name="Text Box 11"/>
          <p:cNvSpPr txBox="1">
            <a:spLocks noChangeArrowheads="1"/>
          </p:cNvSpPr>
          <p:nvPr/>
        </p:nvSpPr>
        <p:spPr bwMode="auto">
          <a:xfrm>
            <a:off x="1986584" y="1376072"/>
            <a:ext cx="1357309" cy="4286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ar-DZ" sz="2000" b="1" dirty="0" smtClean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انتقالية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cs typeface="Arabic Transparent" pitchFamily="2" charset="-78"/>
            </a:endParaRPr>
          </a:p>
        </p:txBody>
      </p:sp>
      <p:grpSp>
        <p:nvGrpSpPr>
          <p:cNvPr id="111" name="Groupe 110"/>
          <p:cNvGrpSpPr/>
          <p:nvPr/>
        </p:nvGrpSpPr>
        <p:grpSpPr>
          <a:xfrm>
            <a:off x="5401960" y="1733261"/>
            <a:ext cx="2698878" cy="571504"/>
            <a:chOff x="5214942" y="1214422"/>
            <a:chExt cx="2698878" cy="571504"/>
          </a:xfrm>
        </p:grpSpPr>
        <p:cxnSp>
          <p:nvCxnSpPr>
            <p:cNvPr id="112" name="Connecteur droit 111"/>
            <p:cNvCxnSpPr/>
            <p:nvPr/>
          </p:nvCxnSpPr>
          <p:spPr>
            <a:xfrm rot="10800000">
              <a:off x="5573820" y="1214422"/>
              <a:ext cx="2340000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Connecteur droit avec flèche 112"/>
            <p:cNvCxnSpPr/>
            <p:nvPr/>
          </p:nvCxnSpPr>
          <p:spPr>
            <a:xfrm rot="5400000">
              <a:off x="5107785" y="1321579"/>
              <a:ext cx="571504" cy="357190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ZoneTexte 27"/>
          <p:cNvSpPr txBox="1"/>
          <p:nvPr/>
        </p:nvSpPr>
        <p:spPr>
          <a:xfrm>
            <a:off x="8000992" y="142852"/>
            <a:ext cx="11430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/>
              <a:t>التمثيل</a:t>
            </a:r>
            <a:endParaRPr lang="fr-FR" sz="2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  <p:bldP spid="58" grpId="0"/>
      <p:bldP spid="101" grpId="0"/>
      <p:bldP spid="105" grpId="0" animBg="1"/>
      <p:bldP spid="106" grpId="0"/>
      <p:bldP spid="1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3"/>
          <p:cNvSpPr txBox="1">
            <a:spLocks noChangeArrowheads="1"/>
          </p:cNvSpPr>
          <p:nvPr/>
        </p:nvSpPr>
        <p:spPr bwMode="auto">
          <a:xfrm>
            <a:off x="642938" y="357166"/>
            <a:ext cx="7929562" cy="1357313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>
              <a:spcAft>
                <a:spcPts val="1000"/>
              </a:spcAft>
              <a:defRPr/>
            </a:pP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ar-DZ" sz="2400" b="1" dirty="0">
                <a:solidFill>
                  <a:srgbClr val="FF0000"/>
                </a:solidFill>
              </a:rPr>
              <a:t>ال</a:t>
            </a:r>
            <a:r>
              <a:rPr lang="ar-DZ" sz="2400" b="1" dirty="0">
                <a:solidFill>
                  <a:srgbClr val="0000FF"/>
                </a:solidFill>
              </a:rPr>
              <a:t>م</a:t>
            </a:r>
            <a:r>
              <a:rPr lang="ar-DZ" sz="2400" b="1" dirty="0">
                <a:solidFill>
                  <a:srgbClr val="FF0000"/>
                </a:solidFill>
              </a:rPr>
              <a:t>خطط ال</a:t>
            </a:r>
            <a:r>
              <a:rPr lang="ar-DZ" sz="2400" b="1" dirty="0">
                <a:solidFill>
                  <a:srgbClr val="0000FF"/>
                </a:solidFill>
              </a:rPr>
              <a:t>و</a:t>
            </a:r>
            <a:r>
              <a:rPr lang="ar-DZ" sz="2400" b="1" dirty="0">
                <a:solidFill>
                  <a:srgbClr val="FF0000"/>
                </a:solidFill>
              </a:rPr>
              <a:t>ظيفي لل</a:t>
            </a:r>
            <a:r>
              <a:rPr lang="ar-DZ" sz="2400" b="1" dirty="0">
                <a:solidFill>
                  <a:srgbClr val="0000FF"/>
                </a:solidFill>
              </a:rPr>
              <a:t>ت</a:t>
            </a:r>
            <a:r>
              <a:rPr lang="ar-DZ" sz="2400" b="1" dirty="0">
                <a:solidFill>
                  <a:srgbClr val="FF0000"/>
                </a:solidFill>
              </a:rPr>
              <a:t>حكم في ال</a:t>
            </a:r>
            <a:r>
              <a:rPr lang="ar-DZ" sz="2400" b="1" dirty="0">
                <a:solidFill>
                  <a:srgbClr val="0000FF"/>
                </a:solidFill>
              </a:rPr>
              <a:t>م</a:t>
            </a:r>
            <a:r>
              <a:rPr lang="ar-DZ" sz="2400" b="1" dirty="0">
                <a:solidFill>
                  <a:srgbClr val="FF0000"/>
                </a:solidFill>
              </a:rPr>
              <a:t>راحل </a:t>
            </a:r>
            <a:r>
              <a:rPr lang="ar-DZ" sz="2400" b="1" dirty="0" err="1">
                <a:solidFill>
                  <a:srgbClr val="FF0000"/>
                </a:solidFill>
              </a:rPr>
              <a:t>و</a:t>
            </a:r>
            <a:r>
              <a:rPr lang="ar-DZ" sz="2400" b="1" dirty="0">
                <a:solidFill>
                  <a:srgbClr val="FF0000"/>
                </a:solidFill>
              </a:rPr>
              <a:t> </a:t>
            </a:r>
            <a:r>
              <a:rPr lang="ar-DZ" sz="2400" b="1" dirty="0" err="1">
                <a:solidFill>
                  <a:srgbClr val="FF0000"/>
                </a:solidFill>
              </a:rPr>
              <a:t>الإ</a:t>
            </a:r>
            <a:r>
              <a:rPr lang="ar-DZ" sz="2400" b="1" dirty="0" err="1">
                <a:solidFill>
                  <a:srgbClr val="0000FF"/>
                </a:solidFill>
              </a:rPr>
              <a:t>ن</a:t>
            </a:r>
            <a:r>
              <a:rPr lang="ar-DZ" sz="2400" b="1" dirty="0" err="1">
                <a:solidFill>
                  <a:srgbClr val="FF0000"/>
                </a:solidFill>
              </a:rPr>
              <a:t>تقالات</a:t>
            </a:r>
            <a:r>
              <a:rPr lang="ar-DZ" sz="2400" b="1" dirty="0">
                <a:solidFill>
                  <a:srgbClr val="FF0000"/>
                </a:solidFill>
              </a:rPr>
              <a:t>  </a:t>
            </a:r>
            <a:r>
              <a:rPr lang="ar-DZ" sz="2400" b="1" dirty="0">
                <a:solidFill>
                  <a:srgbClr val="0000CC"/>
                </a:solidFill>
              </a:rPr>
              <a:t>(</a:t>
            </a:r>
            <a:r>
              <a:rPr lang="ar-DZ" sz="2400" b="1" dirty="0">
                <a:solidFill>
                  <a:srgbClr val="FF0000"/>
                </a:solidFill>
              </a:rPr>
              <a:t> </a:t>
            </a:r>
            <a:r>
              <a:rPr lang="fr-FR" sz="2400" b="1" dirty="0">
                <a:solidFill>
                  <a:srgbClr val="FF0000"/>
                </a:solidFill>
              </a:rPr>
              <a:t>  </a:t>
            </a:r>
            <a:r>
              <a:rPr lang="fr-FR" sz="2400" b="1" dirty="0">
                <a:solidFill>
                  <a:srgbClr val="0000FF"/>
                </a:solidFill>
              </a:rPr>
              <a:t>(GRA.F.C.E.T</a:t>
            </a:r>
            <a:r>
              <a:rPr lang="ar-DZ" sz="2400" b="1" dirty="0">
                <a:solidFill>
                  <a:srgbClr val="0000FF"/>
                </a:solidFill>
              </a:rPr>
              <a:t>    </a:t>
            </a:r>
            <a:endParaRPr lang="en-US" sz="2400" b="1" dirty="0">
              <a:solidFill>
                <a:srgbClr val="0000FF"/>
              </a:solidFill>
            </a:endParaRPr>
          </a:p>
          <a:p>
            <a:pPr rtl="1">
              <a:spcAft>
                <a:spcPts val="1000"/>
              </a:spcAft>
              <a:defRPr/>
            </a:pPr>
            <a:r>
              <a:rPr lang="fr-FR" sz="2800" b="1" dirty="0" err="1" smtClean="0">
                <a:solidFill>
                  <a:srgbClr val="FF0000"/>
                </a:solidFill>
              </a:rPr>
              <a:t>GRA</a:t>
            </a:r>
            <a:r>
              <a:rPr lang="fr-FR" sz="2400" b="1" dirty="0" err="1" smtClean="0">
                <a:solidFill>
                  <a:srgbClr val="000000"/>
                </a:solidFill>
              </a:rPr>
              <a:t>phe</a:t>
            </a:r>
            <a:r>
              <a:rPr lang="fr-FR" sz="2400" b="1" dirty="0" smtClean="0">
                <a:solidFill>
                  <a:srgbClr val="000000"/>
                </a:solidFill>
              </a:rPr>
              <a:t> </a:t>
            </a:r>
            <a:r>
              <a:rPr lang="fr-FR" sz="2800" b="1" dirty="0">
                <a:solidFill>
                  <a:srgbClr val="FF0000"/>
                </a:solidFill>
              </a:rPr>
              <a:t>F</a:t>
            </a:r>
            <a:r>
              <a:rPr lang="fr-FR" sz="2400" b="1" dirty="0">
                <a:solidFill>
                  <a:srgbClr val="000000"/>
                </a:solidFill>
              </a:rPr>
              <a:t>onctionnel de </a:t>
            </a:r>
            <a:r>
              <a:rPr lang="fr-FR" sz="2800" b="1" dirty="0">
                <a:solidFill>
                  <a:srgbClr val="FF0000"/>
                </a:solidFill>
              </a:rPr>
              <a:t>C</a:t>
            </a:r>
            <a:r>
              <a:rPr lang="fr-FR" sz="2400" b="1" dirty="0">
                <a:solidFill>
                  <a:srgbClr val="000000"/>
                </a:solidFill>
              </a:rPr>
              <a:t>ommande d’ </a:t>
            </a:r>
            <a:r>
              <a:rPr lang="fr-FR" sz="2800" b="1" dirty="0" smtClean="0">
                <a:solidFill>
                  <a:srgbClr val="FF0000"/>
                </a:solidFill>
              </a:rPr>
              <a:t>E</a:t>
            </a:r>
            <a:r>
              <a:rPr lang="fr-FR" sz="2400" b="1" dirty="0" smtClean="0">
                <a:solidFill>
                  <a:srgbClr val="000000"/>
                </a:solidFill>
              </a:rPr>
              <a:t>tape-</a:t>
            </a:r>
            <a:r>
              <a:rPr lang="fr-FR" sz="2800" b="1" dirty="0" smtClean="0">
                <a:solidFill>
                  <a:srgbClr val="FF0000"/>
                </a:solidFill>
              </a:rPr>
              <a:t>T</a:t>
            </a:r>
            <a:r>
              <a:rPr lang="fr-FR" sz="2400" b="1" dirty="0" smtClean="0">
                <a:solidFill>
                  <a:srgbClr val="000000"/>
                </a:solidFill>
              </a:rPr>
              <a:t>ransition</a:t>
            </a:r>
            <a:endParaRPr lang="fr-FR" sz="2400" dirty="0"/>
          </a:p>
        </p:txBody>
      </p:sp>
      <p:sp>
        <p:nvSpPr>
          <p:cNvPr id="21507" name="Rectangle 1"/>
          <p:cNvSpPr>
            <a:spLocks noChangeArrowheads="1"/>
          </p:cNvSpPr>
          <p:nvPr/>
        </p:nvSpPr>
        <p:spPr bwMode="auto">
          <a:xfrm>
            <a:off x="71470" y="2228842"/>
            <a:ext cx="7672388" cy="9461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0" hangingPunct="0"/>
            <a:r>
              <a:rPr lang="ar-DZ" sz="2800" b="1" dirty="0">
                <a:latin typeface="Times New Roman" pitchFamily="18" charset="0"/>
                <a:cs typeface="Arabic Transparent" pitchFamily="2" charset="-78"/>
              </a:rPr>
              <a:t>هو أداة </a:t>
            </a:r>
            <a:r>
              <a:rPr lang="ar-DZ" sz="2800" b="1" dirty="0" err="1">
                <a:latin typeface="Times New Roman" pitchFamily="18" charset="0"/>
                <a:cs typeface="Arabic Transparent" pitchFamily="2" charset="-78"/>
              </a:rPr>
              <a:t>و</a:t>
            </a:r>
            <a:r>
              <a:rPr lang="ar-DZ" sz="2800" b="1" dirty="0">
                <a:latin typeface="Times New Roman" pitchFamily="18" charset="0"/>
                <a:cs typeface="Arabic Transparent" pitchFamily="2" charset="-78"/>
              </a:rPr>
              <a:t> وسيلة لوصف دفتر شروط لنظام آلـي ، بحيث يصف </a:t>
            </a:r>
          </a:p>
          <a:p>
            <a:pPr algn="r" rtl="1" eaLnBrk="0" hangingPunct="0"/>
            <a:r>
              <a:rPr lang="ar-DZ" sz="2800" b="1" dirty="0">
                <a:latin typeface="Times New Roman" pitchFamily="18" charset="0"/>
                <a:cs typeface="Arabic Transparent" pitchFamily="2" charset="-78"/>
              </a:rPr>
              <a:t>  تطورات كل نظام يمكن التعبير</a:t>
            </a:r>
            <a:r>
              <a:rPr lang="en-US" sz="2800" b="1" dirty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2800" b="1" dirty="0">
                <a:latin typeface="Times New Roman" pitchFamily="18" charset="0"/>
                <a:cs typeface="Arabic Transparent" pitchFamily="2" charset="-78"/>
              </a:rPr>
              <a:t>عليه تسلسليا</a:t>
            </a:r>
            <a:endParaRPr lang="fr-FR" sz="3600" dirty="0">
              <a:cs typeface="Arabic Transparent" pitchFamily="2" charset="-78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7651783" y="2214554"/>
            <a:ext cx="1563687" cy="5191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sz="2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ـ تعريف :</a:t>
            </a:r>
            <a:endParaRPr lang="fr-FR" sz="28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21507" grpId="0"/>
      <p:bldP spid="215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>
            <a:off x="212748" y="651526"/>
            <a:ext cx="7645400" cy="7016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0" hangingPunct="0"/>
            <a:r>
              <a:rPr lang="ar-DZ" sz="2000" b="1" dirty="0">
                <a:latin typeface="Times New Roman" pitchFamily="18" charset="0"/>
                <a:cs typeface="Arabic Transparent" pitchFamily="2" charset="-78"/>
              </a:rPr>
              <a:t>المرحلة تميز تصرف غير متغير للنظام أو جزء من النظام ، تمثل المرحلة  بمربع ويمكن</a:t>
            </a:r>
          </a:p>
          <a:p>
            <a:pPr algn="r" rtl="1" eaLnBrk="0" hangingPunct="0"/>
            <a:r>
              <a:rPr lang="ar-DZ" sz="2000" b="1" dirty="0">
                <a:latin typeface="Times New Roman" pitchFamily="18" charset="0"/>
                <a:cs typeface="Arabic Transparent" pitchFamily="2" charset="-78"/>
              </a:rPr>
              <a:t> أن تكون إما نشطة أو خاملة</a:t>
            </a:r>
            <a:r>
              <a:rPr lang="fr-FR" sz="2000" b="1" dirty="0">
                <a:latin typeface="Times New Roman" pitchFamily="18" charset="0"/>
                <a:cs typeface="Arabic Transparent" pitchFamily="2" charset="-78"/>
              </a:rPr>
              <a:t>.</a:t>
            </a:r>
            <a:endParaRPr lang="fr-FR" sz="1600" dirty="0">
              <a:cs typeface="Arabic Transparent" pitchFamily="2" charset="-78"/>
            </a:endParaRPr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1258894" y="2414570"/>
            <a:ext cx="1857375" cy="6016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sz="2000" b="1">
                <a:cs typeface="Arabic Transparent" pitchFamily="2" charset="-78"/>
              </a:rPr>
              <a:t> </a:t>
            </a:r>
            <a:r>
              <a:rPr lang="ar-DZ" sz="2000" b="1">
                <a:cs typeface="Arabic Transparent" pitchFamily="2" charset="-78"/>
              </a:rPr>
              <a:t>مرحلة نشيطة</a:t>
            </a:r>
            <a:r>
              <a:rPr lang="fr-FR" sz="2000" b="1">
                <a:cs typeface="Arabic Transparent" pitchFamily="2" charset="-78"/>
              </a:rPr>
              <a:t> </a:t>
            </a:r>
            <a:endParaRPr lang="fr-FR" sz="3600" b="1">
              <a:cs typeface="Arabic Transparent" pitchFamily="2" charset="-78"/>
            </a:endParaRPr>
          </a:p>
        </p:txBody>
      </p:sp>
      <p:sp>
        <p:nvSpPr>
          <p:cNvPr id="22535" name="Text Box 9"/>
          <p:cNvSpPr txBox="1">
            <a:spLocks noChangeArrowheads="1"/>
          </p:cNvSpPr>
          <p:nvPr/>
        </p:nvSpPr>
        <p:spPr bwMode="auto">
          <a:xfrm>
            <a:off x="4772039" y="2370126"/>
            <a:ext cx="1871663" cy="6445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b="1" dirty="0">
                <a:cs typeface="Arabic Transparent" pitchFamily="2" charset="-78"/>
              </a:rPr>
              <a:t> </a:t>
            </a:r>
            <a:r>
              <a:rPr lang="ar-DZ" sz="2000" b="1" dirty="0">
                <a:cs typeface="Arabic Transparent" pitchFamily="2" charset="-78"/>
              </a:rPr>
              <a:t>مرحلة خاملة</a:t>
            </a:r>
            <a:r>
              <a:rPr lang="fr-FR" sz="2000" b="1" dirty="0">
                <a:cs typeface="Arabic Transparent" pitchFamily="2" charset="-78"/>
              </a:rPr>
              <a:t> </a:t>
            </a:r>
            <a:endParaRPr lang="fr-FR" sz="3200" b="1" dirty="0">
              <a:cs typeface="Arabic Transparent" pitchFamily="2" charset="-78"/>
            </a:endParaRPr>
          </a:p>
        </p:txBody>
      </p:sp>
      <p:sp>
        <p:nvSpPr>
          <p:cNvPr id="22541" name="ZoneTexte 16"/>
          <p:cNvSpPr txBox="1">
            <a:spLocks noChangeArrowheads="1"/>
          </p:cNvSpPr>
          <p:nvPr/>
        </p:nvSpPr>
        <p:spPr bwMode="auto">
          <a:xfrm>
            <a:off x="2286000" y="-24"/>
            <a:ext cx="4429125" cy="5191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/>
            <a:r>
              <a:rPr lang="ar-DZ" altLang="zh-CN" sz="28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العناصر البيانية القاعدية </a:t>
            </a:r>
            <a:r>
              <a:rPr lang="ar-DZ" altLang="zh-CN" sz="2800" b="1" dirty="0" err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للمتمن</a:t>
            </a:r>
            <a:endParaRPr lang="fr-FR" dirty="0">
              <a:solidFill>
                <a:srgbClr val="FF0000"/>
              </a:solidFill>
              <a:ea typeface="SimSun" pitchFamily="2" charset="-122"/>
              <a:cs typeface="Arabic Transparent" pitchFamily="2" charset="-78"/>
            </a:endParaRP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7713694" y="642918"/>
            <a:ext cx="1358900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sz="2000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1 ـ المراحل:</a:t>
            </a:r>
            <a:endParaRPr lang="fr-FR" sz="2000" b="1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5429256" y="1714488"/>
            <a:ext cx="541338" cy="539750"/>
            <a:chOff x="5429256" y="1714488"/>
            <a:chExt cx="541338" cy="539750"/>
          </a:xfrm>
        </p:grpSpPr>
        <p:sp>
          <p:nvSpPr>
            <p:cNvPr id="22534" name="Text Box 8"/>
            <p:cNvSpPr txBox="1">
              <a:spLocks noChangeArrowheads="1"/>
            </p:cNvSpPr>
            <p:nvPr/>
          </p:nvSpPr>
          <p:spPr bwMode="auto">
            <a:xfrm>
              <a:off x="5429256" y="1714488"/>
              <a:ext cx="541338" cy="53975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ar-DZ" b="1" dirty="0" smtClean="0">
                  <a:solidFill>
                    <a:srgbClr val="0000FF"/>
                  </a:solidFill>
                  <a:cs typeface="Arabic Transparent" pitchFamily="2" charset="-78"/>
                </a:rPr>
                <a:t> </a:t>
              </a:r>
              <a:endParaRPr lang="ar-DZ" b="1" dirty="0">
                <a:solidFill>
                  <a:srgbClr val="0000FF"/>
                </a:solidFill>
                <a:cs typeface="Arabic Transparent" pitchFamily="2" charset="-78"/>
              </a:endParaRPr>
            </a:p>
            <a:p>
              <a:pPr>
                <a:spcAft>
                  <a:spcPts val="1000"/>
                </a:spcAft>
              </a:pPr>
              <a:endParaRPr lang="fr-FR" sz="3200" b="1" dirty="0">
                <a:cs typeface="Arabic Transparent" pitchFamily="2" charset="-78"/>
              </a:endParaRPr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5510783" y="1791241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2087569" y="1682732"/>
            <a:ext cx="538162" cy="539750"/>
            <a:chOff x="2087569" y="1682732"/>
            <a:chExt cx="538162" cy="539750"/>
          </a:xfrm>
        </p:grpSpPr>
        <p:sp>
          <p:nvSpPr>
            <p:cNvPr id="22531" name="Text Box 4"/>
            <p:cNvSpPr txBox="1">
              <a:spLocks noChangeArrowheads="1"/>
            </p:cNvSpPr>
            <p:nvPr/>
          </p:nvSpPr>
          <p:spPr bwMode="auto">
            <a:xfrm>
              <a:off x="2087569" y="1682732"/>
              <a:ext cx="538162" cy="539750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Aft>
                  <a:spcPts val="1000"/>
                </a:spcAft>
              </a:pPr>
              <a:endParaRPr lang="fr-FR" sz="3600" b="1" dirty="0">
                <a:cs typeface="Arabic Transparent" pitchFamily="2" charset="-78"/>
              </a:endParaRPr>
            </a:p>
          </p:txBody>
        </p:sp>
        <p:sp>
          <p:nvSpPr>
            <p:cNvPr id="22533" name="Oval 6"/>
            <p:cNvSpPr>
              <a:spLocks noChangeAspect="1" noChangeArrowheads="1"/>
            </p:cNvSpPr>
            <p:nvPr/>
          </p:nvSpPr>
          <p:spPr bwMode="auto">
            <a:xfrm>
              <a:off x="2452694" y="2020870"/>
              <a:ext cx="88900" cy="10953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l"/>
              <a:endParaRPr lang="en-US" sz="3600" b="1">
                <a:cs typeface="Arabic Transparent" pitchFamily="2" charset="-78"/>
              </a:endParaRP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2153197" y="1743395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373433" y="4697416"/>
            <a:ext cx="1857375" cy="5492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sz="2000" dirty="0">
                <a:cs typeface="Arabic Transparent" pitchFamily="2" charset="-78"/>
              </a:rPr>
              <a:t> </a:t>
            </a:r>
            <a:r>
              <a:rPr lang="ar-DZ" sz="2000" b="1" dirty="0">
                <a:cs typeface="Arabic Transparent" pitchFamily="2" charset="-78"/>
              </a:rPr>
              <a:t>مرحلة الابتدائية</a:t>
            </a:r>
            <a:endParaRPr lang="fr-FR" sz="2000" b="1" dirty="0">
              <a:cs typeface="Arabic Transparent" pitchFamily="2" charset="-78"/>
            </a:endParaRPr>
          </a:p>
        </p:txBody>
      </p:sp>
      <p:grpSp>
        <p:nvGrpSpPr>
          <p:cNvPr id="22" name="Groupe 21"/>
          <p:cNvGrpSpPr>
            <a:grpSpLocks noChangeAspect="1"/>
          </p:cNvGrpSpPr>
          <p:nvPr/>
        </p:nvGrpSpPr>
        <p:grpSpPr>
          <a:xfrm>
            <a:off x="3929056" y="3857628"/>
            <a:ext cx="648000" cy="648000"/>
            <a:chOff x="3929058" y="3857628"/>
            <a:chExt cx="720725" cy="720725"/>
          </a:xfrm>
        </p:grpSpPr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3929058" y="3857628"/>
              <a:ext cx="720725" cy="720725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/>
            </a:p>
          </p:txBody>
        </p:sp>
        <p:sp>
          <p:nvSpPr>
            <p:cNvPr id="24" name="Text Box 13"/>
            <p:cNvSpPr txBox="1">
              <a:spLocks noChangeAspect="1" noChangeArrowheads="1"/>
            </p:cNvSpPr>
            <p:nvPr/>
          </p:nvSpPr>
          <p:spPr bwMode="auto">
            <a:xfrm>
              <a:off x="4022506" y="3975790"/>
              <a:ext cx="508000" cy="5032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/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4087969" y="3965433"/>
              <a:ext cx="539749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fr-FR" sz="2400" b="1" dirty="0"/>
                <a:t>0</a:t>
              </a:r>
            </a:p>
            <a:p>
              <a:pPr algn="l"/>
              <a:endParaRPr lang="fr-FR" dirty="0"/>
            </a:p>
          </p:txBody>
        </p:sp>
      </p:grp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477857" y="3214686"/>
            <a:ext cx="68802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indent="88900" rtl="1" eaLnBrk="0" hangingPunct="0"/>
            <a:r>
              <a:rPr lang="ar-DZ" b="1" dirty="0" smtClean="0">
                <a:latin typeface="Times New Roman" pitchFamily="18" charset="0"/>
                <a:cs typeface="Arabic Transparent" pitchFamily="2" charset="-78"/>
              </a:rPr>
              <a:t>تناسب 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حالة الراحة للنظام ، ويشترط فيها أن تكون نشطة ، ويرمز لها بيانيا بمربعين  </a:t>
            </a:r>
            <a:endParaRPr lang="ar-DZ" b="1" dirty="0">
              <a:cs typeface="Arabic Transparent" pitchFamily="2" charset="-78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6929454" y="3214686"/>
            <a:ext cx="1919115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ـ المرحلة </a:t>
            </a:r>
            <a:r>
              <a:rPr lang="ar-DZ" sz="2000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الابتدائية</a:t>
            </a:r>
            <a:r>
              <a:rPr lang="ar-DZ" sz="2000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  <a:sym typeface="Symbol"/>
              </a:rPr>
              <a:t></a:t>
            </a:r>
            <a:endParaRPr lang="fr-FR" sz="2000" b="1" dirty="0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2" grpId="0"/>
      <p:bldP spid="22535" grpId="0"/>
      <p:bldP spid="22541" grpId="0"/>
      <p:bldP spid="22544" grpId="0"/>
      <p:bldP spid="21" grpId="0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2476502" y="571480"/>
            <a:ext cx="5187638" cy="7335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500"/>
              </a:lnSpc>
            </a:pP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1ـ يمثل الفعل كل </a:t>
            </a:r>
            <a:r>
              <a:rPr lang="ar-DZ" b="1" dirty="0" err="1">
                <a:latin typeface="Times New Roman" pitchFamily="18" charset="0"/>
                <a:cs typeface="Arabic Transparent" pitchFamily="2" charset="-78"/>
              </a:rPr>
              <a:t>مايجب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القيام </a:t>
            </a:r>
            <a:r>
              <a:rPr lang="ar-DZ" b="1" dirty="0" err="1">
                <a:latin typeface="Times New Roman" pitchFamily="18" charset="0"/>
                <a:cs typeface="Arabic Transparent" pitchFamily="2" charset="-78"/>
              </a:rPr>
              <a:t>به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عندما تكون المرحلة نشطة . </a:t>
            </a:r>
            <a:endParaRPr lang="fr-FR" dirty="0">
              <a:cs typeface="Arabic Transparent" pitchFamily="2" charset="-78"/>
            </a:endParaRPr>
          </a:p>
          <a:p>
            <a:pPr algn="r" rtl="1" eaLnBrk="0" hangingPunct="0">
              <a:lnSpc>
                <a:spcPts val="2500"/>
              </a:lnSpc>
            </a:pP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2ـ يمكن إرفاق بمرحلة فعل واحد أو عدة أفعال في نفس الوقت . 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23585" name="Rectangle 33"/>
          <p:cNvSpPr>
            <a:spLocks noChangeArrowheads="1"/>
          </p:cNvSpPr>
          <p:nvPr/>
        </p:nvSpPr>
        <p:spPr bwMode="auto">
          <a:xfrm>
            <a:off x="6178579" y="142852"/>
            <a:ext cx="25368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1" eaLnBrk="0" hangingPunct="0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2 ـ الأفعال الملحقة بالمراحل :</a:t>
            </a:r>
            <a:r>
              <a:rPr lang="ar-DZ" b="1">
                <a:cs typeface="Arabic Transparent" pitchFamily="2" charset="-78"/>
              </a:rPr>
              <a:t> </a:t>
            </a:r>
            <a:endParaRPr lang="fr-FR" b="1">
              <a:cs typeface="Arabic Transparent" pitchFamily="2" charset="-78"/>
            </a:endParaRPr>
          </a:p>
        </p:txBody>
      </p:sp>
      <p:pic>
        <p:nvPicPr>
          <p:cNvPr id="36" name="Image 3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643050"/>
            <a:ext cx="2468880" cy="591185"/>
          </a:xfrm>
          <a:prstGeom prst="rect">
            <a:avLst/>
          </a:prstGeom>
          <a:noFill/>
        </p:spPr>
      </p:pic>
      <p:pic>
        <p:nvPicPr>
          <p:cNvPr id="37" name="Image 3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1643050"/>
            <a:ext cx="3639820" cy="609600"/>
          </a:xfrm>
          <a:prstGeom prst="rect">
            <a:avLst/>
          </a:prstGeom>
          <a:noFill/>
        </p:spPr>
      </p:pic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357188" y="3005130"/>
            <a:ext cx="85375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rtl="1" eaLnBrk="0" hangingPunct="0"/>
            <a:r>
              <a:rPr lang="ar-DZ" b="1">
                <a:latin typeface="Times New Roman" pitchFamily="18" charset="0"/>
                <a:cs typeface="Arabic Transparent" pitchFamily="2" charset="-78"/>
              </a:rPr>
              <a:t>تدل على إمكانية الانتقال من مرحلة إلى مرحلة أخرى وكل انتقالية يناسبها شرط منطقي يسمى</a:t>
            </a:r>
            <a:r>
              <a:rPr lang="ar-DZ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latin typeface="Times New Roman" pitchFamily="18" charset="0"/>
                <a:cs typeface="Arabic Transparent" pitchFamily="2" charset="-78"/>
              </a:rPr>
              <a:t>الاستقبالية .</a:t>
            </a:r>
            <a:endParaRPr lang="ar-DZ" b="1">
              <a:cs typeface="Arabic Transparent" pitchFamily="2" charset="-78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1214414" y="4081472"/>
            <a:ext cx="7112031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هي اقتراح منطقي أو جملة من معلومات منطقية قادرة على تطور حالة النظام ، إذا كانت</a:t>
            </a:r>
          </a:p>
          <a:p>
            <a:pPr algn="r" rtl="1" eaLnBrk="0" hangingPunct="0"/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  الاستقبالية صحيحة نرمز لها بالرمز 1 . 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 flipH="1">
            <a:off x="4918916" y="5905500"/>
            <a:ext cx="9000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2435662" y="5891213"/>
            <a:ext cx="612000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5786446" y="5713413"/>
            <a:ext cx="2357454" cy="35879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b="1" dirty="0" smtClean="0">
                <a:solidFill>
                  <a:srgbClr val="009900"/>
                </a:solidFill>
                <a:cs typeface="Arabic Transparent" pitchFamily="2" charset="-78"/>
              </a:rPr>
              <a:t> الاستقبالية المرفقة للانتقالية</a:t>
            </a:r>
            <a:endParaRPr lang="fr-FR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1216012" y="5713413"/>
            <a:ext cx="1570038" cy="4556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>
              <a:spcAft>
                <a:spcPts val="1000"/>
              </a:spcAft>
            </a:pPr>
            <a:r>
              <a:rPr lang="ar-DZ" b="1">
                <a:solidFill>
                  <a:srgbClr val="800080"/>
                </a:solidFill>
                <a:cs typeface="Arabic Transparent" pitchFamily="2" charset="-78"/>
              </a:rPr>
              <a:t> الانتقالية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7312054" y="2714620"/>
            <a:ext cx="14033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3 ـ الانتقاليات:</a:t>
            </a:r>
            <a:endParaRPr lang="fr-FR" b="1">
              <a:solidFill>
                <a:srgbClr val="0000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7072330" y="3722690"/>
            <a:ext cx="17621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4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الاستقباليات</a:t>
            </a:r>
            <a:r>
              <a:rPr lang="ar-DZ" b="1" dirty="0">
                <a:cs typeface="Arabic Transparent" pitchFamily="2" charset="-78"/>
              </a:rPr>
              <a:t> :</a:t>
            </a:r>
            <a:r>
              <a:rPr lang="ar-DZ" dirty="0">
                <a:cs typeface="Arabic Transparent" pitchFamily="2" charset="-78"/>
              </a:rPr>
              <a:t> </a:t>
            </a:r>
            <a:endParaRPr lang="fr-FR" dirty="0">
              <a:cs typeface="Arabic Transparent" pitchFamily="2" charset="-78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2843213" y="5130800"/>
            <a:ext cx="2805115" cy="1168400"/>
            <a:chOff x="2843213" y="5130800"/>
            <a:chExt cx="2805115" cy="1168400"/>
          </a:xfrm>
        </p:grpSpPr>
        <p:sp>
          <p:nvSpPr>
            <p:cNvPr id="40" name="Line 4"/>
            <p:cNvSpPr>
              <a:spLocks noChangeShapeType="1"/>
            </p:cNvSpPr>
            <p:nvPr/>
          </p:nvSpPr>
          <p:spPr bwMode="auto">
            <a:xfrm>
              <a:off x="3217863" y="5503863"/>
              <a:ext cx="0" cy="79533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2887663" y="5130800"/>
              <a:ext cx="709612" cy="53975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4014789" y="5137150"/>
              <a:ext cx="1584000" cy="53975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en-US" sz="3200" b="1">
                <a:cs typeface="Arabic Transparent" pitchFamily="2" charset="-78"/>
              </a:endParaRPr>
            </a:p>
          </p:txBody>
        </p:sp>
        <p:sp>
          <p:nvSpPr>
            <p:cNvPr id="43" name="Line 8"/>
            <p:cNvSpPr>
              <a:spLocks noChangeShapeType="1"/>
            </p:cNvSpPr>
            <p:nvPr/>
          </p:nvSpPr>
          <p:spPr bwMode="auto">
            <a:xfrm>
              <a:off x="3600450" y="5386388"/>
              <a:ext cx="3968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Line 13"/>
            <p:cNvSpPr>
              <a:spLocks noChangeShapeType="1"/>
            </p:cNvSpPr>
            <p:nvPr/>
          </p:nvSpPr>
          <p:spPr bwMode="auto">
            <a:xfrm>
              <a:off x="3086100" y="5900738"/>
              <a:ext cx="2460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2843213" y="5695950"/>
              <a:ext cx="2606675" cy="455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>
                <a:spcAft>
                  <a:spcPts val="1000"/>
                </a:spcAft>
              </a:pPr>
              <a:r>
                <a:rPr lang="ar-DZ" b="1">
                  <a:solidFill>
                    <a:srgbClr val="9900FF"/>
                  </a:solidFill>
                  <a:cs typeface="Arabic Transparent" pitchFamily="2" charset="-78"/>
                </a:rPr>
                <a:t> القارورات مملوءة</a:t>
              </a:r>
              <a:endParaRPr lang="fr-FR" sz="3200" b="1">
                <a:solidFill>
                  <a:srgbClr val="9900FF"/>
                </a:solidFill>
                <a:cs typeface="Arabic Transparent" pitchFamily="2" charset="-78"/>
              </a:endParaRPr>
            </a:p>
          </p:txBody>
        </p:sp>
        <p:sp>
          <p:nvSpPr>
            <p:cNvPr id="46" name="Text Box 38"/>
            <p:cNvSpPr txBox="1">
              <a:spLocks noChangeArrowheads="1"/>
            </p:cNvSpPr>
            <p:nvPr/>
          </p:nvSpPr>
          <p:spPr bwMode="auto">
            <a:xfrm>
              <a:off x="4071934" y="5229225"/>
              <a:ext cx="157639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ar-DZ" b="1" dirty="0">
                  <a:cs typeface="Arabic Transparent" pitchFamily="2" charset="-78"/>
                </a:rPr>
                <a:t>ملا </a:t>
              </a:r>
              <a:r>
                <a:rPr lang="ar-DZ" b="1" dirty="0" smtClean="0">
                  <a:cs typeface="Arabic Transparent" pitchFamily="2" charset="-78"/>
                </a:rPr>
                <a:t>القارورات</a:t>
              </a:r>
              <a:endParaRPr lang="fr-FR" dirty="0">
                <a:cs typeface="Arabic Transparent" pitchFamily="2" charset="-78"/>
              </a:endParaRPr>
            </a:p>
          </p:txBody>
        </p:sp>
        <p:sp>
          <p:nvSpPr>
            <p:cNvPr id="47" name="Text Box 9"/>
            <p:cNvSpPr txBox="1">
              <a:spLocks noChangeArrowheads="1"/>
            </p:cNvSpPr>
            <p:nvPr/>
          </p:nvSpPr>
          <p:spPr bwMode="auto">
            <a:xfrm>
              <a:off x="3059445" y="5227307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3585" grpId="0"/>
      <p:bldP spid="23" grpId="0"/>
      <p:bldP spid="24" grpId="0"/>
      <p:bldP spid="25" grpId="0" animBg="1"/>
      <p:bldP spid="27" grpId="0" animBg="1"/>
      <p:bldP spid="32" grpId="0"/>
      <p:bldP spid="33" grpId="0"/>
      <p:bldP spid="34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ChangeArrowheads="1"/>
          </p:cNvSpPr>
          <p:nvPr/>
        </p:nvSpPr>
        <p:spPr bwMode="auto">
          <a:xfrm>
            <a:off x="-32" y="384462"/>
            <a:ext cx="700087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 smtClean="0">
                <a:cs typeface="Arabic Transparent" pitchFamily="2" charset="-78"/>
              </a:rPr>
              <a:t>تعطي </a:t>
            </a:r>
            <a:r>
              <a:rPr lang="ar-DZ" b="1" dirty="0">
                <a:cs typeface="Arabic Transparent" pitchFamily="2" charset="-78"/>
              </a:rPr>
              <a:t>على الصيغة الكتابية في </a:t>
            </a:r>
            <a:r>
              <a:rPr lang="ar-DZ" b="1" dirty="0" err="1">
                <a:cs typeface="Arabic Transparent" pitchFamily="2" charset="-78"/>
              </a:rPr>
              <a:t>م</a:t>
            </a:r>
            <a:r>
              <a:rPr lang="ar-DZ" b="1" dirty="0">
                <a:cs typeface="Arabic Transparent" pitchFamily="2" charset="-78"/>
              </a:rPr>
              <a:t>.ت.م.ن المستوى الأول وبالصيغة الرمزية في </a:t>
            </a:r>
            <a:r>
              <a:rPr lang="ar-DZ" b="1" dirty="0" err="1">
                <a:cs typeface="Arabic Transparent" pitchFamily="2" charset="-78"/>
              </a:rPr>
              <a:t>م</a:t>
            </a:r>
            <a:r>
              <a:rPr lang="ar-DZ" b="1" dirty="0">
                <a:cs typeface="Arabic Transparent" pitchFamily="2" charset="-78"/>
              </a:rPr>
              <a:t>.ت.م.ن </a:t>
            </a:r>
          </a:p>
          <a:p>
            <a:pPr algn="r" rtl="1" eaLnBrk="0" hangingPunct="0"/>
            <a:r>
              <a:rPr lang="ar-DZ" b="1" dirty="0">
                <a:cs typeface="Arabic Transparent" pitchFamily="2" charset="-78"/>
              </a:rPr>
              <a:t>المستوى الثاني . </a:t>
            </a: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7009792" y="40920"/>
            <a:ext cx="20764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أنواع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الاستقباليات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4603" name="Rectangle 27"/>
          <p:cNvSpPr>
            <a:spLocks noChangeArrowheads="1"/>
          </p:cNvSpPr>
          <p:nvPr/>
        </p:nvSpPr>
        <p:spPr bwMode="auto">
          <a:xfrm>
            <a:off x="6904068" y="387851"/>
            <a:ext cx="20970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1 </a:t>
            </a:r>
            <a:r>
              <a:rPr lang="ar-DZ" b="1" dirty="0" err="1">
                <a:solidFill>
                  <a:srgbClr val="0000FF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الاستقبالية الزمنية 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2002829" y="857232"/>
            <a:ext cx="322235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l" rtl="1" eaLnBrk="0" hangingPunct="0"/>
            <a:r>
              <a:rPr lang="fr-FR" sz="20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t          </a:t>
            </a:r>
            <a:r>
              <a:rPr lang="fr-FR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/       E          </a:t>
            </a:r>
            <a:r>
              <a:rPr lang="fr-FR" sz="20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/        </a:t>
            </a:r>
            <a:r>
              <a:rPr lang="fr-FR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S</a:t>
            </a:r>
            <a:endParaRPr lang="fr-FR" sz="2000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13" name="Line 31"/>
          <p:cNvSpPr>
            <a:spLocks noChangeShapeType="1"/>
          </p:cNvSpPr>
          <p:nvPr/>
        </p:nvSpPr>
        <p:spPr bwMode="auto">
          <a:xfrm>
            <a:off x="2163152" y="1276299"/>
            <a:ext cx="0" cy="288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614" name="Line 30"/>
          <p:cNvSpPr>
            <a:spLocks noChangeShapeType="1"/>
          </p:cNvSpPr>
          <p:nvPr/>
        </p:nvSpPr>
        <p:spPr bwMode="auto">
          <a:xfrm>
            <a:off x="3564616" y="1260446"/>
            <a:ext cx="0" cy="288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615" name="Line 29"/>
          <p:cNvSpPr>
            <a:spLocks noChangeShapeType="1"/>
          </p:cNvSpPr>
          <p:nvPr/>
        </p:nvSpPr>
        <p:spPr bwMode="auto">
          <a:xfrm>
            <a:off x="5051166" y="1278601"/>
            <a:ext cx="0" cy="288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1643042" y="1557964"/>
            <a:ext cx="1071570" cy="3708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الانتقالية  </a:t>
            </a:r>
            <a:endParaRPr lang="fr-FR" dirty="0">
              <a:cs typeface="Arabic Transparent" pitchFamily="2" charset="-78"/>
            </a:endParaRPr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7786710" y="928670"/>
            <a:ext cx="5794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 u="sng">
                <a:solidFill>
                  <a:srgbClr val="C00000"/>
                </a:solidFill>
                <a:cs typeface="Arabic Transparent" pitchFamily="2" charset="-78"/>
              </a:rPr>
              <a:t>الرمز</a:t>
            </a:r>
            <a:endParaRPr lang="fr-FR" b="1" u="sng">
              <a:solidFill>
                <a:srgbClr val="C00000"/>
              </a:solidFill>
              <a:cs typeface="Arabic Transparent" pitchFamily="2" charset="-78"/>
            </a:endParaRP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6028" y="1928802"/>
            <a:ext cx="2640692" cy="1908000"/>
          </a:xfrm>
          <a:prstGeom prst="rect">
            <a:avLst/>
          </a:prstGeom>
          <a:noFill/>
        </p:spPr>
      </p:pic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98820" y="4129732"/>
            <a:ext cx="7500938" cy="74507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rtl="1" eaLnBrk="0" hangingPunct="0">
              <a:lnSpc>
                <a:spcPts val="2600"/>
              </a:lnSpc>
            </a:pPr>
            <a:r>
              <a:rPr lang="ar-DZ" b="1" dirty="0">
                <a:cs typeface="Arabic Transparent" pitchFamily="2" charset="-78"/>
              </a:rPr>
              <a:t>              الحالة المنطقية لهده الانتقالية متعلقة بالحالة المنطقية للمتغيرات التي تكونها ، هذه  </a:t>
            </a:r>
            <a:endParaRPr lang="fr-FR" b="1" dirty="0"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cs typeface="Arabic Transparent" pitchFamily="2" charset="-78"/>
              </a:rPr>
              <a:t>   </a:t>
            </a:r>
            <a:r>
              <a:rPr lang="en-US" b="1" dirty="0" smtClean="0">
                <a:cs typeface="Arabic Transparent" pitchFamily="2" charset="-78"/>
              </a:rPr>
              <a:t>                </a:t>
            </a:r>
            <a:r>
              <a:rPr lang="ar-DZ" b="1" dirty="0" smtClean="0">
                <a:cs typeface="Arabic Transparent" pitchFamily="2" charset="-78"/>
              </a:rPr>
              <a:t>المتغيرات </a:t>
            </a:r>
            <a:r>
              <a:rPr lang="ar-DZ" b="1" dirty="0">
                <a:cs typeface="Arabic Transparent" pitchFamily="2" charset="-78"/>
              </a:rPr>
              <a:t>تتطابق إما مع الجبهة الصاعدة أو الجبهة النازلة .  </a:t>
            </a:r>
          </a:p>
        </p:txBody>
      </p:sp>
      <p:sp>
        <p:nvSpPr>
          <p:cNvPr id="16" name="Rectangle 44"/>
          <p:cNvSpPr>
            <a:spLocks noChangeArrowheads="1"/>
          </p:cNvSpPr>
          <p:nvPr/>
        </p:nvSpPr>
        <p:spPr bwMode="auto">
          <a:xfrm>
            <a:off x="6732588" y="4201170"/>
            <a:ext cx="22780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en-US"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2 ـ الاستقبالية النبضية :</a:t>
            </a:r>
            <a:r>
              <a:rPr lang="ar-DZ">
                <a:cs typeface="Arabic Transparent" pitchFamily="2" charset="-78"/>
              </a:rPr>
              <a:t> </a:t>
            </a:r>
            <a:endParaRPr lang="fr-FR">
              <a:cs typeface="Arabic Transparent" pitchFamily="2" charset="-78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4915550"/>
            <a:ext cx="1701732" cy="1908000"/>
          </a:xfrm>
          <a:prstGeom prst="rect">
            <a:avLst/>
          </a:prstGeom>
          <a:noFill/>
        </p:spPr>
      </p:pic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3000364" y="1508548"/>
            <a:ext cx="121444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رقم المرحلة</a:t>
            </a:r>
            <a:endParaRPr lang="fr-FR" dirty="0">
              <a:cs typeface="Arabic Transparent" pitchFamily="2" charset="-78"/>
            </a:endParaRPr>
          </a:p>
        </p:txBody>
      </p:sp>
      <p:sp>
        <p:nvSpPr>
          <p:cNvPr id="19" name="Rectangle 33"/>
          <p:cNvSpPr>
            <a:spLocks noChangeArrowheads="1"/>
          </p:cNvSpPr>
          <p:nvPr/>
        </p:nvSpPr>
        <p:spPr bwMode="auto">
          <a:xfrm>
            <a:off x="4214810" y="1643050"/>
            <a:ext cx="17859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الزمن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الذي </a:t>
            </a:r>
            <a:r>
              <a:rPr lang="ar-DZ" b="1" dirty="0" err="1" smtClean="0">
                <a:ea typeface="Times New Roman" pitchFamily="18" charset="0"/>
                <a:cs typeface="Arabic Transparent" pitchFamily="2" charset="-78"/>
              </a:rPr>
              <a:t>تدومه</a:t>
            </a:r>
            <a:endParaRPr lang="fr-FR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602" grpId="0"/>
      <p:bldP spid="24603" grpId="0"/>
      <p:bldP spid="24608" grpId="0"/>
      <p:bldP spid="25613" grpId="0" animBg="1"/>
      <p:bldP spid="25614" grpId="0" animBg="1"/>
      <p:bldP spid="25615" grpId="0" animBg="1"/>
      <p:bldP spid="24609" grpId="0"/>
      <p:bldP spid="24610" grpId="0"/>
      <p:bldP spid="15" grpId="0"/>
      <p:bldP spid="16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1422445" y="495571"/>
            <a:ext cx="58594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eaLnBrk="0" hangingPunct="0"/>
            <a:r>
              <a:rPr lang="ar-DZ" b="1" dirty="0">
                <a:cs typeface="Arabic Transparent" pitchFamily="2" charset="-78"/>
              </a:rPr>
              <a:t>الأفعال لا تكون منفذة إلا إذا كانت </a:t>
            </a:r>
            <a:r>
              <a:rPr lang="ar-DZ" b="1" dirty="0" err="1">
                <a:cs typeface="Arabic Transparent" pitchFamily="2" charset="-78"/>
              </a:rPr>
              <a:t>و</a:t>
            </a:r>
            <a:r>
              <a:rPr lang="ar-DZ" b="1" dirty="0">
                <a:cs typeface="Arabic Transparent" pitchFamily="2" charset="-78"/>
              </a:rPr>
              <a:t> مادمت المرحلة المرتبطة </a:t>
            </a:r>
            <a:r>
              <a:rPr lang="ar-DZ" b="1" dirty="0" err="1">
                <a:cs typeface="Arabic Transparent" pitchFamily="2" charset="-78"/>
              </a:rPr>
              <a:t>بها</a:t>
            </a:r>
            <a:r>
              <a:rPr lang="ar-DZ" b="1" dirty="0">
                <a:cs typeface="Arabic Transparent" pitchFamily="2" charset="-78"/>
              </a:rPr>
              <a:t> نشطة</a:t>
            </a:r>
            <a:r>
              <a:rPr lang="ar-DZ" b="1" dirty="0" smtClean="0">
                <a:cs typeface="Arabic Transparent" pitchFamily="2" charset="-78"/>
              </a:rPr>
              <a:t>.</a:t>
            </a:r>
            <a:endParaRPr lang="fr-FR" b="1" dirty="0">
              <a:cs typeface="Arabic Transparent" pitchFamily="2" charset="-78"/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4835059" y="1151492"/>
            <a:ext cx="2627799" cy="773926"/>
            <a:chOff x="4835059" y="1151492"/>
            <a:chExt cx="2627799" cy="773926"/>
          </a:xfrm>
        </p:grpSpPr>
        <p:grpSp>
          <p:nvGrpSpPr>
            <p:cNvPr id="59" name="Groupe 58"/>
            <p:cNvGrpSpPr/>
            <p:nvPr/>
          </p:nvGrpSpPr>
          <p:grpSpPr>
            <a:xfrm>
              <a:off x="5266858" y="1313418"/>
              <a:ext cx="2196000" cy="612000"/>
              <a:chOff x="4969056" y="1571612"/>
              <a:chExt cx="1790700" cy="444500"/>
            </a:xfrm>
          </p:grpSpPr>
          <p:sp>
            <p:nvSpPr>
              <p:cNvPr id="26651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969056" y="1571612"/>
                <a:ext cx="0" cy="44450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652" name="Line 14"/>
              <p:cNvSpPr>
                <a:spLocks noChangeAspect="1" noChangeShapeType="1"/>
              </p:cNvSpPr>
              <p:nvPr/>
            </p:nvSpPr>
            <p:spPr bwMode="auto">
              <a:xfrm>
                <a:off x="4969056" y="2012345"/>
                <a:ext cx="17907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5621" name="Text Box 21"/>
            <p:cNvSpPr txBox="1">
              <a:spLocks noChangeAspect="1" noChangeArrowheads="1"/>
            </p:cNvSpPr>
            <p:nvPr/>
          </p:nvSpPr>
          <p:spPr bwMode="auto">
            <a:xfrm>
              <a:off x="4835059" y="1151492"/>
              <a:ext cx="631825" cy="3286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>
                <a:spcAft>
                  <a:spcPts val="1000"/>
                </a:spcAft>
              </a:pPr>
              <a:r>
                <a:rPr lang="fr-FR" sz="2000" b="1" dirty="0" smtClean="0">
                  <a:latin typeface="Calibri" pitchFamily="34" charset="0"/>
                  <a:cs typeface="Arabic Transparent" pitchFamily="2" charset="-78"/>
                </a:rPr>
                <a:t>X4</a:t>
              </a:r>
              <a:endParaRPr lang="fr-FR" sz="2000" dirty="0">
                <a:cs typeface="Arabic Transparent" pitchFamily="2" charset="-78"/>
              </a:endParaRPr>
            </a:p>
          </p:txBody>
        </p:sp>
      </p:grp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7324756" y="107932"/>
            <a:ext cx="17478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eaLnBrk="0" hangingPunct="0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 أنواع الأفعال :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869141" y="490519"/>
            <a:ext cx="17748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1 ـ الفعل المستمر 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71" name="Groupe 70"/>
          <p:cNvGrpSpPr/>
          <p:nvPr/>
        </p:nvGrpSpPr>
        <p:grpSpPr>
          <a:xfrm>
            <a:off x="5276383" y="1559267"/>
            <a:ext cx="1959649" cy="357190"/>
            <a:chOff x="4595813" y="1817461"/>
            <a:chExt cx="1959649" cy="357190"/>
          </a:xfrm>
        </p:grpSpPr>
        <p:sp>
          <p:nvSpPr>
            <p:cNvPr id="61" name="Parenthèse ouvrante 60"/>
            <p:cNvSpPr/>
            <p:nvPr/>
          </p:nvSpPr>
          <p:spPr>
            <a:xfrm rot="5400000">
              <a:off x="5396495" y="1312056"/>
              <a:ext cx="357190" cy="1368000"/>
            </a:xfrm>
            <a:prstGeom prst="lef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" name="Line 12"/>
            <p:cNvSpPr>
              <a:spLocks noChangeShapeType="1"/>
            </p:cNvSpPr>
            <p:nvPr/>
          </p:nvSpPr>
          <p:spPr bwMode="auto">
            <a:xfrm>
              <a:off x="4595813" y="2169066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4" name="Line 12"/>
            <p:cNvSpPr>
              <a:spLocks noChangeShapeType="1"/>
            </p:cNvSpPr>
            <p:nvPr/>
          </p:nvSpPr>
          <p:spPr bwMode="auto">
            <a:xfrm>
              <a:off x="6267462" y="2166929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638208" y="1911905"/>
            <a:ext cx="2862750" cy="767796"/>
            <a:chOff x="4638208" y="1911905"/>
            <a:chExt cx="2862750" cy="767796"/>
          </a:xfrm>
        </p:grpSpPr>
        <p:sp>
          <p:nvSpPr>
            <p:cNvPr id="25622" name="Text Box 22"/>
            <p:cNvSpPr txBox="1">
              <a:spLocks noChangeAspect="1" noChangeArrowheads="1"/>
            </p:cNvSpPr>
            <p:nvPr/>
          </p:nvSpPr>
          <p:spPr bwMode="auto">
            <a:xfrm>
              <a:off x="4638208" y="1911905"/>
              <a:ext cx="738188" cy="2873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000" b="1" dirty="0">
                  <a:cs typeface="Arabic Transparent" pitchFamily="2" charset="-78"/>
                </a:rPr>
                <a:t>عـداد</a:t>
              </a:r>
              <a:endParaRPr lang="en-US" sz="2000" b="1" dirty="0">
                <a:cs typeface="Arabic Transparent" pitchFamily="2" charset="-78"/>
              </a:endParaRPr>
            </a:p>
            <a:p>
              <a:pPr algn="l"/>
              <a:endParaRPr lang="fr-FR" sz="2000" dirty="0">
                <a:cs typeface="Arabic Transparent" pitchFamily="2" charset="-78"/>
              </a:endParaRPr>
            </a:p>
          </p:txBody>
        </p:sp>
        <p:grpSp>
          <p:nvGrpSpPr>
            <p:cNvPr id="65" name="Groupe 64"/>
            <p:cNvGrpSpPr/>
            <p:nvPr/>
          </p:nvGrpSpPr>
          <p:grpSpPr>
            <a:xfrm>
              <a:off x="5304958" y="2067701"/>
              <a:ext cx="2196000" cy="612000"/>
              <a:chOff x="4969056" y="1571612"/>
              <a:chExt cx="1790700" cy="444500"/>
            </a:xfrm>
          </p:grpSpPr>
          <p:sp>
            <p:nvSpPr>
              <p:cNvPr id="66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969056" y="1571612"/>
                <a:ext cx="0" cy="44450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14"/>
              <p:cNvSpPr>
                <a:spLocks noChangeAspect="1" noChangeShapeType="1"/>
              </p:cNvSpPr>
              <p:nvPr/>
            </p:nvSpPr>
            <p:spPr bwMode="auto">
              <a:xfrm>
                <a:off x="4969056" y="2012345"/>
                <a:ext cx="17907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3" name="Groupe 72"/>
          <p:cNvGrpSpPr/>
          <p:nvPr/>
        </p:nvGrpSpPr>
        <p:grpSpPr>
          <a:xfrm>
            <a:off x="5314483" y="2324183"/>
            <a:ext cx="1959649" cy="357190"/>
            <a:chOff x="4633913" y="2582377"/>
            <a:chExt cx="1959649" cy="357190"/>
          </a:xfrm>
        </p:grpSpPr>
        <p:grpSp>
          <p:nvGrpSpPr>
            <p:cNvPr id="72" name="Groupe 71"/>
            <p:cNvGrpSpPr/>
            <p:nvPr/>
          </p:nvGrpSpPr>
          <p:grpSpPr>
            <a:xfrm>
              <a:off x="4633913" y="2582377"/>
              <a:ext cx="1663277" cy="357190"/>
              <a:chOff x="4633913" y="2582377"/>
              <a:chExt cx="1663277" cy="357190"/>
            </a:xfrm>
          </p:grpSpPr>
          <p:sp>
            <p:nvSpPr>
              <p:cNvPr id="68" name="Parenthèse ouvrante 67"/>
              <p:cNvSpPr/>
              <p:nvPr/>
            </p:nvSpPr>
            <p:spPr>
              <a:xfrm rot="5400000">
                <a:off x="5434595" y="2076972"/>
                <a:ext cx="357190" cy="1368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69" name="Line 12"/>
              <p:cNvSpPr>
                <a:spLocks noChangeShapeType="1"/>
              </p:cNvSpPr>
              <p:nvPr/>
            </p:nvSpPr>
            <p:spPr bwMode="auto">
              <a:xfrm>
                <a:off x="4633913" y="2923349"/>
                <a:ext cx="288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0" name="Line 12"/>
            <p:cNvSpPr>
              <a:spLocks noChangeShapeType="1"/>
            </p:cNvSpPr>
            <p:nvPr/>
          </p:nvSpPr>
          <p:spPr bwMode="auto">
            <a:xfrm>
              <a:off x="6305562" y="2922320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5619" name="Arc 19"/>
          <p:cNvSpPr>
            <a:spLocks noChangeAspect="1"/>
          </p:cNvSpPr>
          <p:nvPr/>
        </p:nvSpPr>
        <p:spPr bwMode="auto">
          <a:xfrm rot="13326828">
            <a:off x="5290559" y="1851474"/>
            <a:ext cx="528638" cy="528638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</p:spPr>
        <p:txBody>
          <a:bodyPr vert="eaVert"/>
          <a:lstStyle/>
          <a:p>
            <a:pPr algn="l"/>
            <a:endParaRPr lang="en-US">
              <a:cs typeface="Arabic Transparent" pitchFamily="2" charset="-78"/>
            </a:endParaRPr>
          </a:p>
        </p:txBody>
      </p:sp>
      <p:sp>
        <p:nvSpPr>
          <p:cNvPr id="25620" name="Arc 20"/>
          <p:cNvSpPr>
            <a:spLocks noChangeAspect="1"/>
          </p:cNvSpPr>
          <p:nvPr/>
        </p:nvSpPr>
        <p:spPr bwMode="auto">
          <a:xfrm rot="13283348" flipH="1" flipV="1">
            <a:off x="6770064" y="1902218"/>
            <a:ext cx="520700" cy="5207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rot="10800000" vert="eaVert"/>
          <a:lstStyle/>
          <a:p>
            <a:pPr algn="l"/>
            <a:endParaRPr lang="en-US">
              <a:cs typeface="Arabic Transparent" pitchFamily="2" charset="-78"/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7794" y="1071546"/>
            <a:ext cx="1836000" cy="2027822"/>
          </a:xfrm>
          <a:prstGeom prst="rect">
            <a:avLst/>
          </a:prstGeom>
          <a:noFill/>
        </p:spPr>
      </p:pic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744842" y="3620780"/>
            <a:ext cx="6426200" cy="7226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eaLnBrk="0" hangingPunct="0">
              <a:lnSpc>
                <a:spcPts val="2500"/>
              </a:lnSpc>
            </a:pPr>
            <a:r>
              <a:rPr lang="ar-DZ" b="1" dirty="0" err="1">
                <a:cs typeface="Arabic Transparent" pitchFamily="2" charset="-78"/>
              </a:rPr>
              <a:t>لايحقق</a:t>
            </a:r>
            <a:r>
              <a:rPr lang="ar-DZ" b="1" dirty="0">
                <a:cs typeface="Arabic Transparent" pitchFamily="2" charset="-78"/>
              </a:rPr>
              <a:t> هذا الفعل إلا إذا كانت المرحلة المناسبة له نشطة </a:t>
            </a:r>
            <a:r>
              <a:rPr lang="ar-DZ" b="1" dirty="0" err="1">
                <a:cs typeface="Arabic Transparent" pitchFamily="2" charset="-78"/>
              </a:rPr>
              <a:t>و</a:t>
            </a:r>
            <a:r>
              <a:rPr lang="ar-DZ" b="1" dirty="0">
                <a:cs typeface="Arabic Transparent" pitchFamily="2" charset="-78"/>
              </a:rPr>
              <a:t> الشرط المنطقي محقق .</a:t>
            </a:r>
            <a:endParaRPr lang="fr-FR" b="1" dirty="0">
              <a:cs typeface="Arabic Transparent" pitchFamily="2" charset="-78"/>
            </a:endParaRPr>
          </a:p>
          <a:p>
            <a:pPr algn="r" eaLnBrk="0" hangingPunct="0">
              <a:lnSpc>
                <a:spcPts val="2500"/>
              </a:lnSpc>
            </a:pPr>
            <a:r>
              <a:rPr lang="ar-DZ" b="1" dirty="0">
                <a:cs typeface="Arabic Transparent" pitchFamily="2" charset="-78"/>
              </a:rPr>
              <a:t>يمكن أن نقول عنها أنها أفعال استمرار تنفيذها خاضع لشرط منطقي . 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7038948" y="3643314"/>
            <a:ext cx="170021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2 ـ الفعل الشرطي: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4357694"/>
            <a:ext cx="1800000" cy="2267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37" grpId="0"/>
      <p:bldP spid="25638" grpId="0"/>
      <p:bldP spid="25619" grpId="0" animBg="1"/>
      <p:bldP spid="25620" grpId="0" animBg="1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/>
          </p:cNvSpPr>
          <p:nvPr/>
        </p:nvSpPr>
        <p:spPr bwMode="auto">
          <a:xfrm>
            <a:off x="1285852" y="150789"/>
            <a:ext cx="600808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cs typeface="Arabic Transparent" pitchFamily="2" charset="-78"/>
              </a:rPr>
              <a:t>هو الفعل الذي يجب أن يكون تنفيذه متواصلا أثناء نشاط عدة مراحل متتالية .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786063" y="2571750"/>
            <a:ext cx="3009900" cy="215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7157416" y="142852"/>
            <a:ext cx="18002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chemeClr val="hlink"/>
                </a:solidFill>
                <a:cs typeface="Arabic Transparent" pitchFamily="2" charset="-78"/>
              </a:rPr>
              <a:t>3ـ الفعل المتواصل :</a:t>
            </a:r>
            <a:endParaRPr lang="fr-FR" b="1">
              <a:solidFill>
                <a:schemeClr val="hlink"/>
              </a:solidFill>
              <a:cs typeface="Arabic Transparent" pitchFamily="2" charset="-78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7286644" y="3143248"/>
            <a:ext cx="17827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 ـ</a:t>
            </a:r>
            <a:r>
              <a:rPr lang="en-US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الفعل الزمني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cs typeface="Arabic Transparent" pitchFamily="2" charset="-78"/>
              </a:rPr>
              <a:t> </a:t>
            </a:r>
            <a:endParaRPr lang="en-US">
              <a:cs typeface="Arabic Transparent" pitchFamily="2" charset="-78"/>
            </a:endParaRPr>
          </a:p>
        </p:txBody>
      </p:sp>
      <p:sp>
        <p:nvSpPr>
          <p:cNvPr id="41" name="Text Box 33"/>
          <p:cNvSpPr txBox="1">
            <a:spLocks noChangeAspect="1" noChangeArrowheads="1"/>
          </p:cNvSpPr>
          <p:nvPr/>
        </p:nvSpPr>
        <p:spPr bwMode="auto">
          <a:xfrm>
            <a:off x="2481453" y="3786190"/>
            <a:ext cx="1090415" cy="38785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>
              <a:spcAft>
                <a:spcPts val="1000"/>
              </a:spcAft>
            </a:pPr>
            <a:r>
              <a:rPr lang="fr-FR" b="1" dirty="0" smtClean="0">
                <a:solidFill>
                  <a:srgbClr val="008000"/>
                </a:solidFill>
                <a:cs typeface="Arabic Transparent" pitchFamily="2" charset="-78"/>
              </a:rPr>
              <a:t>t / 7 / 6S</a:t>
            </a:r>
            <a:endParaRPr lang="fr-FR" dirty="0">
              <a:solidFill>
                <a:srgbClr val="008000"/>
              </a:solidFill>
              <a:cs typeface="Arabic Transparent" pitchFamily="2" charset="-78"/>
            </a:endParaRPr>
          </a:p>
        </p:txBody>
      </p:sp>
      <p:sp>
        <p:nvSpPr>
          <p:cNvPr id="42" name="Line 34"/>
          <p:cNvSpPr>
            <a:spLocks noChangeAspect="1" noChangeShapeType="1"/>
          </p:cNvSpPr>
          <p:nvPr/>
        </p:nvSpPr>
        <p:spPr bwMode="auto">
          <a:xfrm>
            <a:off x="3023479" y="4165900"/>
            <a:ext cx="0" cy="252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5835191" y="3714752"/>
            <a:ext cx="2627799" cy="773926"/>
            <a:chOff x="5835191" y="3714752"/>
            <a:chExt cx="2627799" cy="773926"/>
          </a:xfrm>
        </p:grpSpPr>
        <p:grpSp>
          <p:nvGrpSpPr>
            <p:cNvPr id="72" name="Groupe 71"/>
            <p:cNvGrpSpPr/>
            <p:nvPr/>
          </p:nvGrpSpPr>
          <p:grpSpPr>
            <a:xfrm>
              <a:off x="6266990" y="3876678"/>
              <a:ext cx="2196000" cy="612000"/>
              <a:chOff x="4969056" y="1571612"/>
              <a:chExt cx="1790700" cy="444500"/>
            </a:xfrm>
          </p:grpSpPr>
          <p:sp>
            <p:nvSpPr>
              <p:cNvPr id="73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969056" y="1571612"/>
                <a:ext cx="0" cy="44450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Line 14"/>
              <p:cNvSpPr>
                <a:spLocks noChangeAspect="1" noChangeShapeType="1"/>
              </p:cNvSpPr>
              <p:nvPr/>
            </p:nvSpPr>
            <p:spPr bwMode="auto">
              <a:xfrm>
                <a:off x="4969056" y="2012345"/>
                <a:ext cx="17907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" name="Text Box 21"/>
            <p:cNvSpPr txBox="1">
              <a:spLocks noChangeAspect="1" noChangeArrowheads="1"/>
            </p:cNvSpPr>
            <p:nvPr/>
          </p:nvSpPr>
          <p:spPr bwMode="auto">
            <a:xfrm>
              <a:off x="5835191" y="3714752"/>
              <a:ext cx="631825" cy="3286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>
                <a:spcAft>
                  <a:spcPts val="1000"/>
                </a:spcAft>
              </a:pPr>
              <a:r>
                <a:rPr lang="fr-FR" sz="2000" b="1" dirty="0" smtClean="0">
                  <a:latin typeface="Calibri" pitchFamily="34" charset="0"/>
                  <a:cs typeface="Arabic Transparent" pitchFamily="2" charset="-78"/>
                </a:rPr>
                <a:t>X4</a:t>
              </a:r>
              <a:endParaRPr lang="fr-FR" sz="2000" dirty="0">
                <a:cs typeface="Arabic Transparent" pitchFamily="2" charset="-78"/>
              </a:endParaRPr>
            </a:p>
          </p:txBody>
        </p:sp>
      </p:grpSp>
      <p:grpSp>
        <p:nvGrpSpPr>
          <p:cNvPr id="77" name="Groupe 76"/>
          <p:cNvGrpSpPr/>
          <p:nvPr/>
        </p:nvGrpSpPr>
        <p:grpSpPr>
          <a:xfrm>
            <a:off x="6276515" y="4122527"/>
            <a:ext cx="1959649" cy="357190"/>
            <a:chOff x="4595813" y="1817461"/>
            <a:chExt cx="1959649" cy="357190"/>
          </a:xfrm>
        </p:grpSpPr>
        <p:sp>
          <p:nvSpPr>
            <p:cNvPr id="78" name="Parenthèse ouvrante 77"/>
            <p:cNvSpPr/>
            <p:nvPr/>
          </p:nvSpPr>
          <p:spPr>
            <a:xfrm rot="5400000">
              <a:off x="5396495" y="1312056"/>
              <a:ext cx="357190" cy="1368000"/>
            </a:xfrm>
            <a:prstGeom prst="lef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Line 12"/>
            <p:cNvSpPr>
              <a:spLocks noChangeShapeType="1"/>
            </p:cNvSpPr>
            <p:nvPr/>
          </p:nvSpPr>
          <p:spPr bwMode="auto">
            <a:xfrm>
              <a:off x="4595813" y="2169066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Line 12"/>
            <p:cNvSpPr>
              <a:spLocks noChangeShapeType="1"/>
            </p:cNvSpPr>
            <p:nvPr/>
          </p:nvSpPr>
          <p:spPr bwMode="auto">
            <a:xfrm>
              <a:off x="6267462" y="2166929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5638340" y="4475165"/>
            <a:ext cx="2862750" cy="767796"/>
            <a:chOff x="5638340" y="4475165"/>
            <a:chExt cx="2862750" cy="767796"/>
          </a:xfrm>
        </p:grpSpPr>
        <p:sp>
          <p:nvSpPr>
            <p:cNvPr id="76" name="Text Box 22"/>
            <p:cNvSpPr txBox="1">
              <a:spLocks noChangeAspect="1" noChangeArrowheads="1"/>
            </p:cNvSpPr>
            <p:nvPr/>
          </p:nvSpPr>
          <p:spPr bwMode="auto">
            <a:xfrm>
              <a:off x="5638340" y="4475165"/>
              <a:ext cx="738188" cy="2873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000" b="1" dirty="0">
                  <a:cs typeface="Arabic Transparent" pitchFamily="2" charset="-78"/>
                </a:rPr>
                <a:t>عـداد</a:t>
              </a:r>
              <a:endParaRPr lang="en-US" sz="2000" b="1" dirty="0">
                <a:cs typeface="Arabic Transparent" pitchFamily="2" charset="-78"/>
              </a:endParaRPr>
            </a:p>
            <a:p>
              <a:pPr algn="l"/>
              <a:endParaRPr lang="fr-FR" sz="2000" dirty="0">
                <a:cs typeface="Arabic Transparent" pitchFamily="2" charset="-78"/>
              </a:endParaRPr>
            </a:p>
          </p:txBody>
        </p:sp>
        <p:grpSp>
          <p:nvGrpSpPr>
            <p:cNvPr id="81" name="Groupe 80"/>
            <p:cNvGrpSpPr/>
            <p:nvPr/>
          </p:nvGrpSpPr>
          <p:grpSpPr>
            <a:xfrm>
              <a:off x="6305090" y="4630961"/>
              <a:ext cx="2196000" cy="612000"/>
              <a:chOff x="4969056" y="1571612"/>
              <a:chExt cx="1790700" cy="444500"/>
            </a:xfrm>
          </p:grpSpPr>
          <p:sp>
            <p:nvSpPr>
              <p:cNvPr id="82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969056" y="1571612"/>
                <a:ext cx="0" cy="44450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Line 14"/>
              <p:cNvSpPr>
                <a:spLocks noChangeAspect="1" noChangeShapeType="1"/>
              </p:cNvSpPr>
              <p:nvPr/>
            </p:nvSpPr>
            <p:spPr bwMode="auto">
              <a:xfrm>
                <a:off x="4969056" y="2012345"/>
                <a:ext cx="17907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84" name="Groupe 83"/>
          <p:cNvGrpSpPr/>
          <p:nvPr/>
        </p:nvGrpSpPr>
        <p:grpSpPr>
          <a:xfrm>
            <a:off x="6314615" y="4887443"/>
            <a:ext cx="1905057" cy="357190"/>
            <a:chOff x="4633913" y="2582377"/>
            <a:chExt cx="1905057" cy="357190"/>
          </a:xfrm>
        </p:grpSpPr>
        <p:grpSp>
          <p:nvGrpSpPr>
            <p:cNvPr id="85" name="Groupe 71"/>
            <p:cNvGrpSpPr/>
            <p:nvPr/>
          </p:nvGrpSpPr>
          <p:grpSpPr>
            <a:xfrm>
              <a:off x="4633913" y="2582377"/>
              <a:ext cx="1630553" cy="357190"/>
              <a:chOff x="4633913" y="2582377"/>
              <a:chExt cx="1630553" cy="357190"/>
            </a:xfrm>
          </p:grpSpPr>
          <p:sp>
            <p:nvSpPr>
              <p:cNvPr id="87" name="Parenthèse ouvrante 86"/>
              <p:cNvSpPr/>
              <p:nvPr/>
            </p:nvSpPr>
            <p:spPr>
              <a:xfrm rot="5400000">
                <a:off x="5599871" y="2274972"/>
                <a:ext cx="357190" cy="972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" name="Line 12"/>
              <p:cNvSpPr>
                <a:spLocks noChangeShapeType="1"/>
              </p:cNvSpPr>
              <p:nvPr/>
            </p:nvSpPr>
            <p:spPr bwMode="auto">
              <a:xfrm>
                <a:off x="4633913" y="2923349"/>
                <a:ext cx="684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6" name="Line 12"/>
            <p:cNvSpPr>
              <a:spLocks noChangeShapeType="1"/>
            </p:cNvSpPr>
            <p:nvPr/>
          </p:nvSpPr>
          <p:spPr bwMode="auto">
            <a:xfrm>
              <a:off x="6250970" y="2922320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1" name="Line 12"/>
          <p:cNvSpPr>
            <a:spLocks noChangeShapeType="1"/>
          </p:cNvSpPr>
          <p:nvPr/>
        </p:nvSpPr>
        <p:spPr bwMode="auto">
          <a:xfrm flipH="1">
            <a:off x="6954074" y="4502774"/>
            <a:ext cx="0" cy="642942"/>
          </a:xfrm>
          <a:prstGeom prst="line">
            <a:avLst/>
          </a:prstGeom>
          <a:ln w="12700"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92" name="Line 12"/>
          <p:cNvSpPr>
            <a:spLocks noChangeShapeType="1"/>
          </p:cNvSpPr>
          <p:nvPr/>
        </p:nvSpPr>
        <p:spPr bwMode="auto">
          <a:xfrm flipH="1">
            <a:off x="7937360" y="4407238"/>
            <a:ext cx="0" cy="642942"/>
          </a:xfrm>
          <a:prstGeom prst="line">
            <a:avLst/>
          </a:prstGeom>
          <a:ln w="12700">
            <a:prstDash val="dash"/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4759" y="732372"/>
            <a:ext cx="3186855" cy="2268000"/>
          </a:xfrm>
          <a:prstGeom prst="rect">
            <a:avLst/>
          </a:prstGeom>
          <a:noFill/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1516" y="4170680"/>
            <a:ext cx="1764000" cy="1948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30" grpId="0"/>
      <p:bldP spid="26632" grpId="0"/>
      <p:bldP spid="41" grpId="0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857884" y="84166"/>
            <a:ext cx="321471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4- أنواع التعاقبات </a:t>
            </a:r>
            <a:r>
              <a:rPr lang="ar-DZ" sz="2000" b="1" dirty="0" err="1" smtClean="0">
                <a:solidFill>
                  <a:srgbClr val="FF0000"/>
                </a:solidFill>
              </a:rPr>
              <a:t>للمتمن</a:t>
            </a:r>
            <a:r>
              <a:rPr lang="ar-DZ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Grafcet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36372"/>
            <a:ext cx="1813262" cy="2664000"/>
          </a:xfrm>
          <a:prstGeom prst="rect">
            <a:avLst/>
          </a:prstGeom>
          <a:noFill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143768" y="630776"/>
            <a:ext cx="1923104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1 </a:t>
            </a:r>
            <a:r>
              <a:rPr kumimoji="0" lang="ar-SA" b="1" i="0" u="sng" strike="noStrike" kern="0" cap="none" spc="0" normalizeH="0" baseline="0" noProof="0" dirty="0" err="1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ـ</a:t>
            </a:r>
            <a:r>
              <a:rPr kumimoji="0" lang="ar-SA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 تعاقب وحيد</a:t>
            </a:r>
            <a:r>
              <a:rPr kumimoji="0" lang="fr-FR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 : </a:t>
            </a:r>
          </a:p>
        </p:txBody>
      </p:sp>
      <p:pic>
        <p:nvPicPr>
          <p:cNvPr id="50" name="Image 4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1193" y="3962960"/>
            <a:ext cx="3438525" cy="2844000"/>
          </a:xfrm>
          <a:prstGeom prst="rect">
            <a:avLst/>
          </a:prstGeom>
          <a:noFill/>
        </p:spPr>
      </p:pic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7318410" y="2786058"/>
            <a:ext cx="1825622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Verdana" pitchFamily="34" charset="0"/>
                <a:ea typeface="+mn-ea"/>
                <a:cs typeface="Arial"/>
              </a:rPr>
              <a:t>   </a:t>
            </a:r>
            <a:r>
              <a:rPr kumimoji="0" lang="ar-SA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 </a:t>
            </a:r>
            <a:r>
              <a:rPr kumimoji="0" lang="ar-SA" b="1" i="0" u="sng" strike="noStrike" kern="0" cap="none" spc="0" normalizeH="0" baseline="0" noProof="0" dirty="0" err="1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ـ</a:t>
            </a:r>
            <a:r>
              <a:rPr kumimoji="0" lang="ar-SA" b="1" i="0" u="sng" strike="noStrike" kern="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تعاقب متعدد </a:t>
            </a:r>
            <a:r>
              <a:rPr kumimoji="0" lang="ar-SA" b="1" i="0" u="sng" strike="noStrike" kern="0" cap="none" spc="0" normalizeH="0" baseline="0" noProof="0" dirty="0" smtClean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r>
              <a:rPr kumimoji="0" lang="ar-SA" b="1" i="0" u="sng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Arial"/>
              </a:rPr>
              <a:t>         </a:t>
            </a:r>
            <a:endParaRPr kumimoji="0" lang="ar-DZ" b="1" i="0" u="sng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3" name="Rectangle 109"/>
          <p:cNvSpPr>
            <a:spLocks noChangeArrowheads="1"/>
          </p:cNvSpPr>
          <p:nvPr/>
        </p:nvSpPr>
        <p:spPr bwMode="auto">
          <a:xfrm>
            <a:off x="6252383" y="3214686"/>
            <a:ext cx="2677335" cy="338554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 </a:t>
            </a:r>
            <a:r>
              <a:rPr kumimoji="0" lang="ar-SA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ـ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تفرع وتجمع </a:t>
            </a:r>
            <a:r>
              <a:rPr kumimoji="0" lang="ar-SA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بـ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" أو" " </a:t>
            </a: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</a:t>
            </a:r>
            <a:r>
              <a:rPr kumimoji="0" lang="ar-DZ" sz="1600" b="1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" :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5" name="Text Box 11"/>
          <p:cNvSpPr txBox="1">
            <a:spLocks noChangeArrowheads="1"/>
          </p:cNvSpPr>
          <p:nvPr/>
        </p:nvSpPr>
        <p:spPr bwMode="auto">
          <a:xfrm>
            <a:off x="4916548" y="3968786"/>
            <a:ext cx="114300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1600" b="1" kern="0" dirty="0" smtClean="0">
                <a:solidFill>
                  <a:srgbClr val="FF0000"/>
                </a:solidFill>
                <a:latin typeface="Arial"/>
              </a:rPr>
              <a:t>تفرع " أو“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56" name="Groupe 55"/>
          <p:cNvGrpSpPr/>
          <p:nvPr/>
        </p:nvGrpSpPr>
        <p:grpSpPr>
          <a:xfrm flipH="1">
            <a:off x="5286380" y="4286068"/>
            <a:ext cx="1214448" cy="360586"/>
            <a:chOff x="4030057" y="1214422"/>
            <a:chExt cx="4061044" cy="795047"/>
          </a:xfrm>
        </p:grpSpPr>
        <p:cxnSp>
          <p:nvCxnSpPr>
            <p:cNvPr id="57" name="Connecteur droit 56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9" name="Text Box 11"/>
          <p:cNvSpPr txBox="1">
            <a:spLocks noChangeArrowheads="1"/>
          </p:cNvSpPr>
          <p:nvPr/>
        </p:nvSpPr>
        <p:spPr bwMode="auto">
          <a:xfrm>
            <a:off x="4824090" y="6262582"/>
            <a:ext cx="114300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1600" b="1" kern="0" dirty="0" smtClean="0">
                <a:solidFill>
                  <a:srgbClr val="FF0000"/>
                </a:solidFill>
                <a:latin typeface="Arial"/>
              </a:rPr>
              <a:t>تجمع " أو“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68" name="Groupe 67"/>
          <p:cNvGrpSpPr/>
          <p:nvPr/>
        </p:nvGrpSpPr>
        <p:grpSpPr>
          <a:xfrm flipH="1">
            <a:off x="5235962" y="6112693"/>
            <a:ext cx="1143008" cy="425952"/>
            <a:chOff x="4268948" y="276839"/>
            <a:chExt cx="3822153" cy="939171"/>
          </a:xfrm>
        </p:grpSpPr>
        <p:cxnSp>
          <p:nvCxnSpPr>
            <p:cNvPr id="69" name="Connecteur droit 68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necteur droit avec flèche 69"/>
            <p:cNvCxnSpPr/>
            <p:nvPr/>
          </p:nvCxnSpPr>
          <p:spPr>
            <a:xfrm rot="16200000" flipV="1">
              <a:off x="4451749" y="94038"/>
              <a:ext cx="937584" cy="1303185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Text Box 11"/>
          <p:cNvSpPr txBox="1">
            <a:spLocks noChangeArrowheads="1"/>
          </p:cNvSpPr>
          <p:nvPr/>
        </p:nvSpPr>
        <p:spPr bwMode="auto">
          <a:xfrm>
            <a:off x="4714876" y="4260378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4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72" name="Groupe 71"/>
          <p:cNvGrpSpPr/>
          <p:nvPr/>
        </p:nvGrpSpPr>
        <p:grpSpPr>
          <a:xfrm flipH="1">
            <a:off x="4957309" y="4500570"/>
            <a:ext cx="1114889" cy="285752"/>
            <a:chOff x="2850808" y="1214422"/>
            <a:chExt cx="5240293" cy="734325"/>
          </a:xfrm>
        </p:grpSpPr>
        <p:cxnSp>
          <p:nvCxnSpPr>
            <p:cNvPr id="73" name="Connecteur droit 72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necteur droit avec flèche 73"/>
            <p:cNvCxnSpPr/>
            <p:nvPr/>
          </p:nvCxnSpPr>
          <p:spPr>
            <a:xfrm flipH="1">
              <a:off x="2850808" y="1214422"/>
              <a:ext cx="2721327" cy="734325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5" name="Text Box 11"/>
          <p:cNvSpPr txBox="1">
            <a:spLocks noChangeArrowheads="1"/>
          </p:cNvSpPr>
          <p:nvPr/>
        </p:nvSpPr>
        <p:spPr bwMode="auto">
          <a:xfrm>
            <a:off x="8269524" y="4232864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2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sz="16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8286776" y="4466066"/>
            <a:ext cx="648000" cy="289148"/>
            <a:chOff x="4030057" y="1214422"/>
            <a:chExt cx="4061044" cy="795047"/>
          </a:xfrm>
        </p:grpSpPr>
        <p:cxnSp>
          <p:nvCxnSpPr>
            <p:cNvPr id="77" name="Connecteur droit 76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9" name="Text Box 11"/>
          <p:cNvSpPr txBox="1">
            <a:spLocks noChangeArrowheads="1"/>
          </p:cNvSpPr>
          <p:nvPr/>
        </p:nvSpPr>
        <p:spPr bwMode="auto">
          <a:xfrm>
            <a:off x="4774122" y="5873866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4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80" name="Groupe 79"/>
          <p:cNvGrpSpPr/>
          <p:nvPr/>
        </p:nvGrpSpPr>
        <p:grpSpPr>
          <a:xfrm flipH="1" flipV="1">
            <a:off x="4993884" y="6000768"/>
            <a:ext cx="1078314" cy="142878"/>
            <a:chOff x="3022721" y="1214414"/>
            <a:chExt cx="5068380" cy="595720"/>
          </a:xfrm>
        </p:grpSpPr>
        <p:cxnSp>
          <p:nvCxnSpPr>
            <p:cNvPr id="81" name="Connecteur droit 80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droit avec flèche 81"/>
            <p:cNvCxnSpPr/>
            <p:nvPr/>
          </p:nvCxnSpPr>
          <p:spPr>
            <a:xfrm flipH="1">
              <a:off x="3022721" y="1214414"/>
              <a:ext cx="2549414" cy="595720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Text Box 11"/>
          <p:cNvSpPr txBox="1">
            <a:spLocks noChangeArrowheads="1"/>
          </p:cNvSpPr>
          <p:nvPr/>
        </p:nvSpPr>
        <p:spPr bwMode="auto">
          <a:xfrm>
            <a:off x="8429652" y="5990506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2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sz="16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84" name="Groupe 83"/>
          <p:cNvGrpSpPr/>
          <p:nvPr/>
        </p:nvGrpSpPr>
        <p:grpSpPr>
          <a:xfrm flipV="1">
            <a:off x="8429652" y="6011824"/>
            <a:ext cx="648000" cy="214314"/>
            <a:chOff x="4030057" y="1214422"/>
            <a:chExt cx="4061044" cy="795047"/>
          </a:xfrm>
        </p:grpSpPr>
        <p:cxnSp>
          <p:nvCxnSpPr>
            <p:cNvPr id="85" name="Connecteur droit 84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avec flèche 85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95" name="Image 9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28352" y="3950582"/>
            <a:ext cx="3560445" cy="2822575"/>
          </a:xfrm>
          <a:prstGeom prst="rect">
            <a:avLst/>
          </a:prstGeom>
          <a:noFill/>
        </p:spPr>
      </p:pic>
      <p:sp>
        <p:nvSpPr>
          <p:cNvPr id="96" name="Rectangle 4"/>
          <p:cNvSpPr>
            <a:spLocks noChangeArrowheads="1"/>
          </p:cNvSpPr>
          <p:nvPr/>
        </p:nvSpPr>
        <p:spPr bwMode="auto">
          <a:xfrm>
            <a:off x="928662" y="3238624"/>
            <a:ext cx="245405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defRPr/>
            </a:pPr>
            <a:r>
              <a:rPr lang="ar-DZ" sz="1600" b="1" dirty="0" smtClean="0">
                <a:solidFill>
                  <a:srgbClr val="009900"/>
                </a:solidFill>
              </a:rPr>
              <a:t>2</a:t>
            </a:r>
            <a:r>
              <a:rPr lang="ar-SA" sz="1600" b="1" dirty="0" smtClean="0">
                <a:solidFill>
                  <a:srgbClr val="009900"/>
                </a:solidFill>
              </a:rPr>
              <a:t> </a:t>
            </a:r>
            <a:r>
              <a:rPr lang="ar-SA" sz="1600" b="1" dirty="0">
                <a:solidFill>
                  <a:srgbClr val="009900"/>
                </a:solidFill>
              </a:rPr>
              <a:t>ـ تفرع وتجمع </a:t>
            </a:r>
            <a:r>
              <a:rPr lang="ar-SA" sz="1600" b="1" dirty="0" err="1">
                <a:solidFill>
                  <a:srgbClr val="009900"/>
                </a:solidFill>
              </a:rPr>
              <a:t>بـ</a:t>
            </a:r>
            <a:r>
              <a:rPr lang="ar-SA" sz="1600" b="1" dirty="0">
                <a:solidFill>
                  <a:srgbClr val="009900"/>
                </a:solidFill>
              </a:rPr>
              <a:t> "و" " </a:t>
            </a:r>
            <a:r>
              <a:rPr lang="fr-FR" sz="1600" b="1" dirty="0">
                <a:solidFill>
                  <a:srgbClr val="009900"/>
                </a:solidFill>
              </a:rPr>
              <a:t>ET</a:t>
            </a:r>
            <a:r>
              <a:rPr lang="ar-DZ" sz="1600" b="1" dirty="0">
                <a:solidFill>
                  <a:srgbClr val="009900"/>
                </a:solidFill>
              </a:rPr>
              <a:t> " :</a:t>
            </a:r>
          </a:p>
        </p:txBody>
      </p:sp>
      <p:grpSp>
        <p:nvGrpSpPr>
          <p:cNvPr id="97" name="Groupe 96"/>
          <p:cNvGrpSpPr/>
          <p:nvPr/>
        </p:nvGrpSpPr>
        <p:grpSpPr>
          <a:xfrm flipH="1">
            <a:off x="411840" y="6145776"/>
            <a:ext cx="1143008" cy="425952"/>
            <a:chOff x="4268948" y="276839"/>
            <a:chExt cx="3822153" cy="939171"/>
          </a:xfrm>
        </p:grpSpPr>
        <p:cxnSp>
          <p:nvCxnSpPr>
            <p:cNvPr id="98" name="Connecteur droit 97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avec flèche 98"/>
            <p:cNvCxnSpPr/>
            <p:nvPr/>
          </p:nvCxnSpPr>
          <p:spPr>
            <a:xfrm rot="16200000" flipV="1">
              <a:off x="4451749" y="94038"/>
              <a:ext cx="937584" cy="1303185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0" name="Text Box 11"/>
          <p:cNvSpPr txBox="1">
            <a:spLocks noChangeArrowheads="1"/>
          </p:cNvSpPr>
          <p:nvPr/>
        </p:nvSpPr>
        <p:spPr bwMode="auto">
          <a:xfrm>
            <a:off x="71406" y="3868138"/>
            <a:ext cx="114300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1600" b="1" kern="0" dirty="0" smtClean="0">
                <a:solidFill>
                  <a:srgbClr val="FF0000"/>
                </a:solidFill>
                <a:latin typeface="Arial"/>
              </a:rPr>
              <a:t>تفرع ” و“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01" name="Groupe 100"/>
          <p:cNvGrpSpPr/>
          <p:nvPr/>
        </p:nvGrpSpPr>
        <p:grpSpPr>
          <a:xfrm flipH="1">
            <a:off x="462258" y="4185420"/>
            <a:ext cx="1214448" cy="360586"/>
            <a:chOff x="4030057" y="1214422"/>
            <a:chExt cx="4061044" cy="795047"/>
          </a:xfrm>
        </p:grpSpPr>
        <p:cxnSp>
          <p:nvCxnSpPr>
            <p:cNvPr id="102" name="Connecteur droit 101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avec flèche 102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4" name="Text Box 11"/>
          <p:cNvSpPr txBox="1">
            <a:spLocks noChangeArrowheads="1"/>
          </p:cNvSpPr>
          <p:nvPr/>
        </p:nvSpPr>
        <p:spPr bwMode="auto">
          <a:xfrm>
            <a:off x="-32" y="6267632"/>
            <a:ext cx="114300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SA" sz="1600" b="1" kern="0" dirty="0" smtClean="0">
                <a:solidFill>
                  <a:srgbClr val="FF0000"/>
                </a:solidFill>
                <a:latin typeface="Arial"/>
              </a:rPr>
              <a:t>تجمع ” و“</a:t>
            </a:r>
            <a:endParaRPr lang="fr-FR" sz="20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3437618" y="3812068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2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sz="16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106" name="Groupe 105"/>
          <p:cNvGrpSpPr/>
          <p:nvPr/>
        </p:nvGrpSpPr>
        <p:grpSpPr>
          <a:xfrm>
            <a:off x="3446244" y="4045270"/>
            <a:ext cx="648000" cy="289148"/>
            <a:chOff x="4030057" y="1214422"/>
            <a:chExt cx="4061044" cy="795047"/>
          </a:xfrm>
        </p:grpSpPr>
        <p:cxnSp>
          <p:nvCxnSpPr>
            <p:cNvPr id="107" name="Connecteur droit 106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Connecteur droit avec flèche 107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Text Box 11"/>
          <p:cNvSpPr txBox="1">
            <a:spLocks noChangeArrowheads="1"/>
          </p:cNvSpPr>
          <p:nvPr/>
        </p:nvSpPr>
        <p:spPr bwMode="auto">
          <a:xfrm>
            <a:off x="3714744" y="6098084"/>
            <a:ext cx="78581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2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</a:t>
            </a:r>
            <a:endParaRPr lang="fr-FR" sz="16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110" name="Groupe 109"/>
          <p:cNvGrpSpPr/>
          <p:nvPr/>
        </p:nvGrpSpPr>
        <p:grpSpPr>
          <a:xfrm flipV="1">
            <a:off x="3500430" y="6215082"/>
            <a:ext cx="1005190" cy="144000"/>
            <a:chOff x="4030057" y="1214422"/>
            <a:chExt cx="4061044" cy="795047"/>
          </a:xfrm>
        </p:grpSpPr>
        <p:cxnSp>
          <p:nvCxnSpPr>
            <p:cNvPr id="111" name="Connecteur droit 110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Connecteur droit avec flèche 111"/>
            <p:cNvCxnSpPr/>
            <p:nvPr/>
          </p:nvCxnSpPr>
          <p:spPr>
            <a:xfrm flipH="1">
              <a:off x="4030057" y="1214422"/>
              <a:ext cx="1542079" cy="795047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5" grpId="0"/>
      <p:bldP spid="59" grpId="0"/>
      <p:bldP spid="71" grpId="0"/>
      <p:bldP spid="75" grpId="0"/>
      <p:bldP spid="79" grpId="0"/>
      <p:bldP spid="83" grpId="0"/>
      <p:bldP spid="100" grpId="0"/>
      <p:bldP spid="104" grpId="0"/>
      <p:bldP spid="105" grpId="0"/>
      <p:bldP spid="10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4"/>
          <p:cNvSpPr>
            <a:spLocks noChangeArrowheads="1"/>
          </p:cNvSpPr>
          <p:nvPr/>
        </p:nvSpPr>
        <p:spPr bwMode="auto">
          <a:xfrm>
            <a:off x="7013926" y="142852"/>
            <a:ext cx="178446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3</a:t>
            </a:r>
            <a:r>
              <a:rPr lang="ar-SA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SA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إعادة المراحل </a:t>
            </a:r>
            <a:r>
              <a:rPr lang="ar-SA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: </a:t>
            </a:r>
            <a:endParaRPr lang="fr-FR" u="sng" dirty="0">
              <a:solidFill>
                <a:srgbClr val="6600CC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127915" y="285728"/>
            <a:ext cx="1571636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إعادة المراحل</a:t>
            </a:r>
            <a:endParaRPr lang="fr-FR" sz="20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7" name="Groupe 6"/>
          <p:cNvGrpSpPr/>
          <p:nvPr/>
        </p:nvGrpSpPr>
        <p:grpSpPr>
          <a:xfrm flipH="1" flipV="1">
            <a:off x="1655399" y="605847"/>
            <a:ext cx="1500198" cy="572787"/>
            <a:chOff x="4046634" y="507715"/>
            <a:chExt cx="5016575" cy="708295"/>
          </a:xfrm>
        </p:grpSpPr>
        <p:cxnSp>
          <p:nvCxnSpPr>
            <p:cNvPr id="8" name="Connecteur droit 7"/>
            <p:cNvCxnSpPr/>
            <p:nvPr/>
          </p:nvCxnSpPr>
          <p:spPr>
            <a:xfrm rot="10800000">
              <a:off x="5572133" y="1214422"/>
              <a:ext cx="3491076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 rot="16200000" flipV="1">
              <a:off x="4456032" y="98317"/>
              <a:ext cx="706708" cy="1525503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24001" y="1906792"/>
            <a:ext cx="1571636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kern="0" dirty="0" smtClean="0">
                <a:solidFill>
                  <a:srgbClr val="CC66FF"/>
                </a:solidFill>
                <a:latin typeface="Arial"/>
                <a:cs typeface="Arabic Transparent" pitchFamily="2" charset="-78"/>
              </a:rPr>
              <a:t>استقبالية الإعادة</a:t>
            </a:r>
            <a:endParaRPr lang="fr-FR" sz="2000" b="1" dirty="0">
              <a:solidFill>
                <a:srgbClr val="CC66FF"/>
              </a:solidFill>
              <a:cs typeface="Arabic Transparent" pitchFamily="2" charset="-78"/>
            </a:endParaRPr>
          </a:p>
        </p:txBody>
      </p:sp>
      <p:grpSp>
        <p:nvGrpSpPr>
          <p:cNvPr id="13" name="Groupe 12"/>
          <p:cNvGrpSpPr/>
          <p:nvPr/>
        </p:nvGrpSpPr>
        <p:grpSpPr>
          <a:xfrm flipH="1">
            <a:off x="1357290" y="1667764"/>
            <a:ext cx="1500198" cy="572503"/>
            <a:chOff x="3602579" y="305753"/>
            <a:chExt cx="4488522" cy="910257"/>
          </a:xfrm>
        </p:grpSpPr>
        <p:cxnSp>
          <p:nvCxnSpPr>
            <p:cNvPr id="14" name="Connecteur droit 13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flipH="1" flipV="1">
              <a:off x="3602579" y="305753"/>
              <a:ext cx="1969558" cy="908669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6999498" y="3214686"/>
            <a:ext cx="172515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4</a:t>
            </a:r>
            <a:r>
              <a:rPr lang="ar-SA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قفز المراحل: </a:t>
            </a:r>
            <a:endParaRPr lang="fr-FR" sz="2000" b="1" u="sng" dirty="0">
              <a:solidFill>
                <a:srgbClr val="6600CC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1344933" y="5475988"/>
            <a:ext cx="1313178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kern="0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قفز المراحل</a:t>
            </a:r>
            <a:endParaRPr lang="fr-FR" sz="2000" b="1" dirty="0">
              <a:solidFill>
                <a:srgbClr val="CC66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7" name="Groupe 26"/>
          <p:cNvGrpSpPr/>
          <p:nvPr/>
        </p:nvGrpSpPr>
        <p:grpSpPr>
          <a:xfrm flipH="1">
            <a:off x="1724133" y="5286388"/>
            <a:ext cx="1561983" cy="513279"/>
            <a:chOff x="3438803" y="286867"/>
            <a:chExt cx="5589861" cy="952064"/>
          </a:xfrm>
        </p:grpSpPr>
        <p:cxnSp>
          <p:nvCxnSpPr>
            <p:cNvPr id="28" name="Connecteur droit 27"/>
            <p:cNvCxnSpPr/>
            <p:nvPr/>
          </p:nvCxnSpPr>
          <p:spPr>
            <a:xfrm rot="10800000">
              <a:off x="5537590" y="1237343"/>
              <a:ext cx="3491074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 flipH="1" flipV="1">
              <a:off x="3438803" y="286867"/>
              <a:ext cx="2133332" cy="927555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923254" y="3534805"/>
            <a:ext cx="1571636" cy="3760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spcAft>
                <a:spcPts val="1000"/>
              </a:spcAft>
            </a:pPr>
            <a:r>
              <a:rPr lang="ar-DZ" sz="1600" b="1" kern="0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استقبالية القفز</a:t>
            </a:r>
            <a:endParaRPr lang="fr-FR" sz="2000" b="1" dirty="0">
              <a:solidFill>
                <a:srgbClr val="CC66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e 30"/>
          <p:cNvGrpSpPr/>
          <p:nvPr/>
        </p:nvGrpSpPr>
        <p:grpSpPr>
          <a:xfrm flipH="1">
            <a:off x="1500166" y="3857628"/>
            <a:ext cx="1357292" cy="571506"/>
            <a:chOff x="4030145" y="1214422"/>
            <a:chExt cx="4060956" cy="908673"/>
          </a:xfrm>
        </p:grpSpPr>
        <p:cxnSp>
          <p:nvCxnSpPr>
            <p:cNvPr id="32" name="Connecteur droit 31"/>
            <p:cNvCxnSpPr/>
            <p:nvPr/>
          </p:nvCxnSpPr>
          <p:spPr>
            <a:xfrm rot="10800000">
              <a:off x="5572132" y="1214422"/>
              <a:ext cx="2518969" cy="1588"/>
            </a:xfrm>
            <a:prstGeom prst="line">
              <a:avLst/>
            </a:prstGeom>
            <a:ln w="12700">
              <a:solidFill>
                <a:srgbClr val="0099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/>
            <p:cNvCxnSpPr/>
            <p:nvPr/>
          </p:nvCxnSpPr>
          <p:spPr>
            <a:xfrm rot="5400000">
              <a:off x="4346810" y="897760"/>
              <a:ext cx="908670" cy="1542000"/>
            </a:xfrm>
            <a:prstGeom prst="straightConnector1">
              <a:avLst/>
            </a:prstGeom>
            <a:ln w="12700">
              <a:solidFill>
                <a:srgbClr val="009900"/>
              </a:solidFill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1" name="Image 4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39621"/>
            <a:ext cx="3853180" cy="2712720"/>
          </a:xfrm>
          <a:prstGeom prst="rect">
            <a:avLst/>
          </a:prstGeom>
          <a:noFill/>
        </p:spPr>
      </p:pic>
      <p:pic>
        <p:nvPicPr>
          <p:cNvPr id="42" name="Image 4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3852" y="3790655"/>
            <a:ext cx="3627120" cy="2853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6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6438930" y="142852"/>
            <a:ext cx="24193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5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قواعد تركيب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.ت.م.ن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>
                <a:cs typeface="Arabic Transparent" pitchFamily="2" charset="-78"/>
              </a:rPr>
              <a:t> </a:t>
            </a:r>
            <a:endParaRPr lang="en-US" dirty="0">
              <a:cs typeface="Arabic Transparent" pitchFamily="2" charset="-78"/>
            </a:endParaRP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4440265" y="642918"/>
            <a:ext cx="413226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 لا يمكن أن تتبع مرحلة بمرحلة أخرى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cs typeface="Arabic Transparent" pitchFamily="2" charset="-78"/>
              </a:rPr>
              <a:t>  </a:t>
            </a:r>
            <a:endParaRPr lang="en-US">
              <a:cs typeface="Arabic Transparent" pitchFamily="2" charset="-78"/>
            </a:endParaRP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85860"/>
            <a:ext cx="2125393" cy="2268000"/>
          </a:xfrm>
          <a:prstGeom prst="rect">
            <a:avLst/>
          </a:prstGeom>
          <a:noFill/>
        </p:spPr>
      </p:pic>
      <p:grpSp>
        <p:nvGrpSpPr>
          <p:cNvPr id="91" name="Groupe 90"/>
          <p:cNvGrpSpPr/>
          <p:nvPr/>
        </p:nvGrpSpPr>
        <p:grpSpPr>
          <a:xfrm>
            <a:off x="2071670" y="1000108"/>
            <a:ext cx="2643206" cy="2643206"/>
            <a:chOff x="2754399" y="1916311"/>
            <a:chExt cx="2643206" cy="2643206"/>
          </a:xfrm>
        </p:grpSpPr>
        <p:cxnSp>
          <p:nvCxnSpPr>
            <p:cNvPr id="85" name="Connecteur droit 84"/>
            <p:cNvCxnSpPr/>
            <p:nvPr/>
          </p:nvCxnSpPr>
          <p:spPr>
            <a:xfrm rot="2700000">
              <a:off x="2688473" y="3237120"/>
              <a:ext cx="264320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-2700000">
              <a:off x="2754399" y="3250768"/>
              <a:ext cx="264320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4357694"/>
            <a:ext cx="1980000" cy="2250208"/>
          </a:xfrm>
          <a:prstGeom prst="rect">
            <a:avLst/>
          </a:prstGeom>
          <a:noFill/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643438" y="3786190"/>
            <a:ext cx="41767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القاعدة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 لا يمكن أن تتبع انتقالية بانتقالية أخرى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>
                <a:cs typeface="Arabic Transparent" pitchFamily="2" charset="-78"/>
              </a:rPr>
              <a:t> </a:t>
            </a:r>
            <a:endParaRPr lang="en-US">
              <a:cs typeface="Arabic Transparent" pitchFamily="2" charset="-78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2000232" y="4214794"/>
            <a:ext cx="2643206" cy="2643206"/>
            <a:chOff x="2754399" y="1916311"/>
            <a:chExt cx="2643206" cy="2643206"/>
          </a:xfrm>
        </p:grpSpPr>
        <p:cxnSp>
          <p:nvCxnSpPr>
            <p:cNvPr id="16" name="Connecteur droit 15"/>
            <p:cNvCxnSpPr/>
            <p:nvPr/>
          </p:nvCxnSpPr>
          <p:spPr>
            <a:xfrm rot="2700000">
              <a:off x="2688473" y="3237120"/>
              <a:ext cx="264320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-2700000">
              <a:off x="2754399" y="3250768"/>
              <a:ext cx="2643206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  <p:bldP spid="27659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9"/>
          <p:cNvSpPr>
            <a:spLocks noChangeArrowheads="1"/>
          </p:cNvSpPr>
          <p:nvPr/>
        </p:nvSpPr>
        <p:spPr bwMode="auto">
          <a:xfrm>
            <a:off x="142903" y="428604"/>
            <a:ext cx="8501063" cy="10926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تدل على ا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لاتجاه المتبع لتطور </a:t>
            </a:r>
            <a:r>
              <a:rPr lang="ar-DZ" b="1" dirty="0" err="1">
                <a:latin typeface="Times New Roman" pitchFamily="18" charset="0"/>
                <a:cs typeface="Arabic Transparent" pitchFamily="2" charset="-78"/>
              </a:rPr>
              <a:t>م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.ت.م.ن ، قد تكون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أفقية أو عمودية 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وهي تربط المراحل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بالانتقاليات والاتجاه المتبع من الأعلى إلى الأسفل بخلاف ذلك تكون الرابطة موجهة بسهم . </a:t>
            </a:r>
            <a:endParaRPr lang="fr-FR" dirty="0"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                 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6958043" y="71414"/>
            <a:ext cx="19716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6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الروابط الموجهة :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8681" name="Line 9"/>
          <p:cNvSpPr>
            <a:spLocks noChangeAspect="1" noChangeShapeType="1"/>
          </p:cNvSpPr>
          <p:nvPr/>
        </p:nvSpPr>
        <p:spPr bwMode="auto">
          <a:xfrm>
            <a:off x="3548059" y="2158989"/>
            <a:ext cx="1179512" cy="1425575"/>
          </a:xfrm>
          <a:prstGeom prst="line">
            <a:avLst/>
          </a:prstGeom>
          <a:ln w="15875">
            <a:solidFill>
              <a:srgbClr val="0099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713" name="Line 41"/>
          <p:cNvSpPr>
            <a:spLocks noChangeAspect="1" noChangeShapeType="1"/>
          </p:cNvSpPr>
          <p:nvPr/>
        </p:nvSpPr>
        <p:spPr bwMode="auto">
          <a:xfrm>
            <a:off x="3475034" y="3741726"/>
            <a:ext cx="503237" cy="0"/>
          </a:xfrm>
          <a:prstGeom prst="line">
            <a:avLst/>
          </a:prstGeom>
          <a:ln w="15875">
            <a:solidFill>
              <a:srgbClr val="0099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714" name="AutoShape 42"/>
          <p:cNvSpPr>
            <a:spLocks noChangeAspect="1" noChangeArrowheads="1"/>
          </p:cNvSpPr>
          <p:nvPr/>
        </p:nvSpPr>
        <p:spPr bwMode="auto">
          <a:xfrm>
            <a:off x="2054221" y="3506776"/>
            <a:ext cx="1387475" cy="4445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rtl="1"/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28715" name="AutoShape 43"/>
          <p:cNvSpPr>
            <a:spLocks noChangeAspect="1" noChangeArrowheads="1"/>
          </p:cNvSpPr>
          <p:nvPr/>
        </p:nvSpPr>
        <p:spPr bwMode="auto">
          <a:xfrm>
            <a:off x="1835146" y="1752589"/>
            <a:ext cx="1720850" cy="44291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rtl="1"/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28716" name="Line 44"/>
          <p:cNvSpPr>
            <a:spLocks noChangeAspect="1" noChangeShapeType="1"/>
          </p:cNvSpPr>
          <p:nvPr/>
        </p:nvSpPr>
        <p:spPr bwMode="auto">
          <a:xfrm rot="-120000">
            <a:off x="3562346" y="2130414"/>
            <a:ext cx="1158875" cy="630237"/>
          </a:xfrm>
          <a:prstGeom prst="line">
            <a:avLst/>
          </a:prstGeom>
          <a:ln w="15875">
            <a:solidFill>
              <a:srgbClr val="0099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717" name="Line 45"/>
          <p:cNvSpPr>
            <a:spLocks noChangeAspect="1" noChangeShapeType="1"/>
          </p:cNvSpPr>
          <p:nvPr/>
        </p:nvSpPr>
        <p:spPr bwMode="auto">
          <a:xfrm>
            <a:off x="3567109" y="2006589"/>
            <a:ext cx="504825" cy="0"/>
          </a:xfrm>
          <a:prstGeom prst="line">
            <a:avLst/>
          </a:prstGeom>
          <a:ln w="15875">
            <a:solidFill>
              <a:srgbClr val="009900"/>
            </a:solidFill>
            <a:prstDash val="dash"/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81" name="Groupe 80"/>
          <p:cNvGrpSpPr/>
          <p:nvPr/>
        </p:nvGrpSpPr>
        <p:grpSpPr>
          <a:xfrm>
            <a:off x="4071934" y="1844664"/>
            <a:ext cx="2361102" cy="3567112"/>
            <a:chOff x="4071934" y="1844664"/>
            <a:chExt cx="2361102" cy="3567112"/>
          </a:xfrm>
        </p:grpSpPr>
        <p:sp>
          <p:nvSpPr>
            <p:cNvPr id="28682" name="Line 10"/>
            <p:cNvSpPr>
              <a:spLocks noChangeAspect="1" noChangeShapeType="1"/>
            </p:cNvSpPr>
            <p:nvPr/>
          </p:nvSpPr>
          <p:spPr bwMode="auto">
            <a:xfrm>
              <a:off x="4748209" y="1844664"/>
              <a:ext cx="0" cy="35671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84" name="Text Box 12"/>
            <p:cNvSpPr txBox="1">
              <a:spLocks noChangeAspect="1" noChangeArrowheads="1"/>
            </p:cNvSpPr>
            <p:nvPr/>
          </p:nvSpPr>
          <p:spPr bwMode="auto">
            <a:xfrm>
              <a:off x="4554534" y="2803514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28686" name="Text Box 14"/>
            <p:cNvSpPr txBox="1">
              <a:spLocks noChangeArrowheads="1"/>
            </p:cNvSpPr>
            <p:nvPr/>
          </p:nvSpPr>
          <p:spPr bwMode="auto">
            <a:xfrm>
              <a:off x="5162546" y="2803514"/>
              <a:ext cx="1260000" cy="398845"/>
            </a:xfrm>
            <a:prstGeom prst="rect">
              <a:avLst/>
            </a:prstGeom>
            <a:solidFill>
              <a:srgbClr val="00FFFF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28687" name="Line 15"/>
            <p:cNvSpPr>
              <a:spLocks noChangeAspect="1" noChangeShapeType="1"/>
            </p:cNvSpPr>
            <p:nvPr/>
          </p:nvSpPr>
          <p:spPr bwMode="auto">
            <a:xfrm>
              <a:off x="4966256" y="3003539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88" name="Line 16"/>
            <p:cNvSpPr>
              <a:spLocks noChangeAspect="1" noChangeShapeType="1"/>
            </p:cNvSpPr>
            <p:nvPr/>
          </p:nvSpPr>
          <p:spPr bwMode="auto">
            <a:xfrm>
              <a:off x="4646609" y="2616189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89" name="Line 17"/>
            <p:cNvSpPr>
              <a:spLocks noChangeAspect="1" noChangeShapeType="1"/>
            </p:cNvSpPr>
            <p:nvPr/>
          </p:nvSpPr>
          <p:spPr bwMode="auto">
            <a:xfrm>
              <a:off x="4654546" y="341787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90" name="Text Box 18"/>
            <p:cNvSpPr txBox="1">
              <a:spLocks noChangeAspect="1" noChangeArrowheads="1"/>
            </p:cNvSpPr>
            <p:nvPr/>
          </p:nvSpPr>
          <p:spPr bwMode="auto">
            <a:xfrm>
              <a:off x="4833934" y="2417191"/>
              <a:ext cx="1287492" cy="393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حاضرة</a:t>
              </a:r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l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8691" name="Text Box 19"/>
            <p:cNvSpPr txBox="1">
              <a:spLocks noChangeAspect="1" noChangeArrowheads="1"/>
            </p:cNvSpPr>
            <p:nvPr/>
          </p:nvSpPr>
          <p:spPr bwMode="auto">
            <a:xfrm>
              <a:off x="4795554" y="3242971"/>
              <a:ext cx="1204941" cy="392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مثبتة</a:t>
              </a:r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l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8693" name="Text Box 21"/>
            <p:cNvSpPr txBox="1">
              <a:spLocks noChangeAspect="1" noChangeArrowheads="1"/>
            </p:cNvSpPr>
            <p:nvPr/>
          </p:nvSpPr>
          <p:spPr bwMode="auto">
            <a:xfrm>
              <a:off x="4560884" y="3670289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28695" name="Text Box 23"/>
            <p:cNvSpPr txBox="1">
              <a:spLocks noChangeArrowheads="1"/>
            </p:cNvSpPr>
            <p:nvPr/>
          </p:nvSpPr>
          <p:spPr bwMode="auto">
            <a:xfrm>
              <a:off x="5168896" y="3670289"/>
              <a:ext cx="1260000" cy="393700"/>
            </a:xfrm>
            <a:prstGeom prst="rect">
              <a:avLst/>
            </a:prstGeom>
            <a:solidFill>
              <a:srgbClr val="00FFFF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28696" name="Line 24"/>
            <p:cNvSpPr>
              <a:spLocks noChangeAspect="1" noChangeShapeType="1"/>
            </p:cNvSpPr>
            <p:nvPr/>
          </p:nvSpPr>
          <p:spPr bwMode="auto">
            <a:xfrm>
              <a:off x="4981571" y="387190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97" name="Line 25"/>
            <p:cNvSpPr>
              <a:spLocks noChangeAspect="1" noChangeShapeType="1"/>
            </p:cNvSpPr>
            <p:nvPr/>
          </p:nvSpPr>
          <p:spPr bwMode="auto">
            <a:xfrm>
              <a:off x="4654546" y="430687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698" name="Text Box 26"/>
            <p:cNvSpPr txBox="1">
              <a:spLocks noChangeAspect="1" noChangeArrowheads="1"/>
            </p:cNvSpPr>
            <p:nvPr/>
          </p:nvSpPr>
          <p:spPr bwMode="auto">
            <a:xfrm>
              <a:off x="4833934" y="4128454"/>
              <a:ext cx="1287492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مثقوبة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8700" name="Text Box 28"/>
            <p:cNvSpPr txBox="1">
              <a:spLocks noChangeAspect="1" noChangeArrowheads="1"/>
            </p:cNvSpPr>
            <p:nvPr/>
          </p:nvSpPr>
          <p:spPr bwMode="auto">
            <a:xfrm>
              <a:off x="4557709" y="4568814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28702" name="Text Box 30"/>
            <p:cNvSpPr txBox="1">
              <a:spLocks noChangeArrowheads="1"/>
            </p:cNvSpPr>
            <p:nvPr/>
          </p:nvSpPr>
          <p:spPr bwMode="auto">
            <a:xfrm>
              <a:off x="5173036" y="4568814"/>
              <a:ext cx="1260000" cy="393700"/>
            </a:xfrm>
            <a:prstGeom prst="rect">
              <a:avLst/>
            </a:prstGeom>
            <a:solidFill>
              <a:srgbClr val="00FFFF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28703" name="Line 31"/>
            <p:cNvSpPr>
              <a:spLocks noChangeAspect="1" noChangeShapeType="1"/>
            </p:cNvSpPr>
            <p:nvPr/>
          </p:nvSpPr>
          <p:spPr bwMode="auto">
            <a:xfrm>
              <a:off x="4978396" y="477042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04" name="Line 32"/>
            <p:cNvSpPr>
              <a:spLocks noChangeAspect="1" noChangeShapeType="1"/>
            </p:cNvSpPr>
            <p:nvPr/>
          </p:nvSpPr>
          <p:spPr bwMode="auto">
            <a:xfrm>
              <a:off x="4646609" y="5197464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05" name="Text Box 33"/>
            <p:cNvSpPr txBox="1">
              <a:spLocks noChangeAspect="1" noChangeArrowheads="1"/>
            </p:cNvSpPr>
            <p:nvPr/>
          </p:nvSpPr>
          <p:spPr bwMode="auto">
            <a:xfrm>
              <a:off x="4859334" y="5014621"/>
              <a:ext cx="1333530" cy="393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محررة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28706" name="Text Box 34"/>
            <p:cNvSpPr txBox="1">
              <a:spLocks noChangeAspect="1" noChangeArrowheads="1"/>
            </p:cNvSpPr>
            <p:nvPr/>
          </p:nvSpPr>
          <p:spPr bwMode="auto">
            <a:xfrm>
              <a:off x="4555841" y="2038339"/>
              <a:ext cx="419100" cy="3921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28707" name="Rectangle 35"/>
            <p:cNvSpPr>
              <a:spLocks noChangeAspect="1" noChangeArrowheads="1"/>
            </p:cNvSpPr>
            <p:nvPr/>
          </p:nvSpPr>
          <p:spPr bwMode="auto">
            <a:xfrm>
              <a:off x="4606641" y="2107224"/>
              <a:ext cx="320675" cy="25558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09" name="Line 37"/>
            <p:cNvSpPr>
              <a:spLocks noChangeAspect="1" noChangeShapeType="1"/>
            </p:cNvSpPr>
            <p:nvPr/>
          </p:nvSpPr>
          <p:spPr bwMode="auto">
            <a:xfrm>
              <a:off x="4079871" y="1844664"/>
              <a:ext cx="0" cy="35671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10" name="Line 38"/>
            <p:cNvSpPr>
              <a:spLocks noChangeShapeType="1"/>
            </p:cNvSpPr>
            <p:nvPr/>
          </p:nvSpPr>
          <p:spPr bwMode="auto">
            <a:xfrm>
              <a:off x="4071934" y="1857364"/>
              <a:ext cx="6842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11" name="Line 39"/>
            <p:cNvSpPr>
              <a:spLocks noChangeShapeType="1"/>
            </p:cNvSpPr>
            <p:nvPr/>
          </p:nvSpPr>
          <p:spPr bwMode="auto">
            <a:xfrm>
              <a:off x="4076696" y="5407014"/>
              <a:ext cx="6699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712" name="Line 40"/>
            <p:cNvSpPr>
              <a:spLocks noChangeAspect="1" noChangeShapeType="1"/>
            </p:cNvSpPr>
            <p:nvPr/>
          </p:nvSpPr>
          <p:spPr bwMode="auto">
            <a:xfrm flipV="1">
              <a:off x="4079871" y="3613139"/>
              <a:ext cx="0" cy="23971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214677" y="2822851"/>
              <a:ext cx="113845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تثبيت القطعة</a:t>
              </a:r>
              <a:endParaRPr lang="fr-FR" b="1" dirty="0"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306348" y="3680107"/>
              <a:ext cx="102624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ثقب القطعة</a:t>
              </a:r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5220028" y="4581253"/>
              <a:ext cx="118173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تحرير القطعة</a:t>
              </a:r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621228" y="281553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606598" y="36801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608528" y="2033578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591968" y="458125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4" name="Rectangle 83"/>
          <p:cNvSpPr/>
          <p:nvPr/>
        </p:nvSpPr>
        <p:spPr>
          <a:xfrm>
            <a:off x="1933766" y="1785926"/>
            <a:ext cx="142378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smtClean="0">
                <a:solidFill>
                  <a:srgbClr val="FF3300"/>
                </a:solidFill>
                <a:latin typeface="Times New Roman" pitchFamily="18" charset="0"/>
                <a:cs typeface="Arabic Transparent" pitchFamily="2" charset="-78"/>
              </a:rPr>
              <a:t>الروابط الموجهة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128427" y="3527734"/>
            <a:ext cx="115768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smtClean="0">
                <a:solidFill>
                  <a:srgbClr val="FF3300"/>
                </a:solidFill>
                <a:latin typeface="Times New Roman" pitchFamily="18" charset="0"/>
                <a:cs typeface="Arabic Transparent" pitchFamily="2" charset="-78"/>
              </a:rPr>
              <a:t>حلقة الرجوع</a:t>
            </a:r>
            <a:endParaRPr lang="fr-FR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8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9" grpId="0"/>
      <p:bldP spid="28681" grpId="0" animBg="1"/>
      <p:bldP spid="28713" grpId="0" animBg="1"/>
      <p:bldP spid="28714" grpId="0" animBg="1"/>
      <p:bldP spid="28715" grpId="0" animBg="1"/>
      <p:bldP spid="28716" grpId="0" animBg="1"/>
      <p:bldP spid="28717" grpId="0" animBg="1"/>
      <p:bldP spid="84" grpId="0"/>
      <p:bldP spid="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4533930" y="214290"/>
            <a:ext cx="4538664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sz="20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7 </a:t>
            </a:r>
            <a:r>
              <a:rPr lang="ar-DZ" sz="20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 قواعد تطور </a:t>
            </a:r>
            <a:r>
              <a:rPr lang="ar-DZ" sz="2000" b="1" dirty="0" err="1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م</a:t>
            </a:r>
            <a:r>
              <a:rPr lang="ar-DZ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.ت.م.ن </a:t>
            </a:r>
            <a:r>
              <a:rPr lang="ar-DZ" sz="2000" b="1" dirty="0">
                <a:solidFill>
                  <a:srgbClr val="FF0000"/>
                </a:solidFill>
                <a:latin typeface="Times New Roman" pitchFamily="18" charset="0"/>
                <a:ea typeface="Arial Unicode MS" pitchFamily="34" charset="-128"/>
                <a:cs typeface="Arabic Transparent" pitchFamily="2" charset="-78"/>
              </a:rPr>
              <a:t>:</a:t>
            </a:r>
            <a:endParaRPr lang="fr-FR" sz="2000" b="1" dirty="0">
              <a:ea typeface="Arial Unicode MS" pitchFamily="34" charset="-128"/>
              <a:cs typeface="Arabic Transparent" pitchFamily="2" charset="-78"/>
            </a:endParaRPr>
          </a:p>
        </p:txBody>
      </p:sp>
      <p:sp>
        <p:nvSpPr>
          <p:cNvPr id="30724" name="ZoneTexte 4"/>
          <p:cNvSpPr txBox="1">
            <a:spLocks noChangeArrowheads="1"/>
          </p:cNvSpPr>
          <p:nvPr/>
        </p:nvSpPr>
        <p:spPr bwMode="auto">
          <a:xfrm>
            <a:off x="4854607" y="230184"/>
            <a:ext cx="18732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ar-DZ" b="1" dirty="0">
                <a:latin typeface="Arial Unicode MS" pitchFamily="34" charset="-128"/>
                <a:ea typeface="Arial Unicode MS" pitchFamily="34" charset="-128"/>
                <a:cs typeface="Arabic Transparent" pitchFamily="2" charset="-78"/>
              </a:rPr>
              <a:t>يوجد خمسة قواعد:</a:t>
            </a:r>
            <a:endParaRPr lang="fr-FR" b="1" dirty="0">
              <a:latin typeface="Arial Unicode MS" pitchFamily="34" charset="-128"/>
              <a:ea typeface="Arial Unicode MS" pitchFamily="34" charset="-128"/>
              <a:cs typeface="Arabic Transparent" pitchFamily="2" charset="-78"/>
            </a:endParaRPr>
          </a:p>
        </p:txBody>
      </p:sp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466747" y="752475"/>
            <a:ext cx="735806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rtl="1" eaLnBrk="0" hangingPunct="0"/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الحالة الأولية تبين المراحل النشطة في بداية التشغيل ، وتكون هذه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المرحلة نشطة بدون شرط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.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570818" y="753300"/>
            <a:ext cx="13589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القاعدة الأولى 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e 9"/>
          <p:cNvGrpSpPr>
            <a:grpSpLocks noChangeAspect="1"/>
          </p:cNvGrpSpPr>
          <p:nvPr/>
        </p:nvGrpSpPr>
        <p:grpSpPr>
          <a:xfrm>
            <a:off x="5786446" y="1714488"/>
            <a:ext cx="648000" cy="648000"/>
            <a:chOff x="4286248" y="1357298"/>
            <a:chExt cx="720725" cy="720725"/>
          </a:xfrm>
        </p:grpSpPr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286248" y="1357298"/>
              <a:ext cx="720725" cy="720725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/>
            </a:p>
          </p:txBody>
        </p:sp>
        <p:sp>
          <p:nvSpPr>
            <p:cNvPr id="13" name="Text Box 13"/>
            <p:cNvSpPr txBox="1">
              <a:spLocks noChangeAspect="1" noChangeArrowheads="1"/>
            </p:cNvSpPr>
            <p:nvPr/>
          </p:nvSpPr>
          <p:spPr bwMode="auto">
            <a:xfrm>
              <a:off x="4391571" y="1475460"/>
              <a:ext cx="508000" cy="503237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/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4465713" y="1460551"/>
              <a:ext cx="539750" cy="5397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fr-FR" sz="2400" b="1" dirty="0"/>
                <a:t>0</a:t>
              </a:r>
            </a:p>
            <a:p>
              <a:pPr algn="l"/>
              <a:endParaRPr lang="fr-FR" dirty="0"/>
            </a:p>
          </p:txBody>
        </p:sp>
      </p:grp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2571749" y="2022469"/>
            <a:ext cx="1500185" cy="33496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r>
              <a:rPr lang="fr-FR" dirty="0">
                <a:solidFill>
                  <a:srgbClr val="009900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9900"/>
                </a:solidFill>
                <a:cs typeface="Arabic Transparent" pitchFamily="2" charset="-78"/>
              </a:rPr>
              <a:t>مرحلة الابتدائية</a:t>
            </a:r>
            <a:endParaRPr lang="fr-FR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81" name="Groupe 46"/>
          <p:cNvGrpSpPr/>
          <p:nvPr/>
        </p:nvGrpSpPr>
        <p:grpSpPr>
          <a:xfrm>
            <a:off x="2571749" y="2357430"/>
            <a:ext cx="1143008" cy="571504"/>
            <a:chOff x="5214942" y="1214422"/>
            <a:chExt cx="1143008" cy="571504"/>
          </a:xfrm>
        </p:grpSpPr>
        <p:cxnSp>
          <p:nvCxnSpPr>
            <p:cNvPr id="82" name="Connecteur droit 81"/>
            <p:cNvCxnSpPr/>
            <p:nvPr/>
          </p:nvCxnSpPr>
          <p:spPr>
            <a:xfrm rot="10800000">
              <a:off x="5572132" y="1214422"/>
              <a:ext cx="785818" cy="1588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avec flèche 82"/>
            <p:cNvCxnSpPr/>
            <p:nvPr/>
          </p:nvCxnSpPr>
          <p:spPr>
            <a:xfrm rot="5400000">
              <a:off x="5107785" y="1321579"/>
              <a:ext cx="571504" cy="35719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Groupe 83"/>
          <p:cNvGrpSpPr/>
          <p:nvPr/>
        </p:nvGrpSpPr>
        <p:grpSpPr>
          <a:xfrm>
            <a:off x="1643055" y="2786058"/>
            <a:ext cx="2367720" cy="3567112"/>
            <a:chOff x="4071934" y="1844664"/>
            <a:chExt cx="2367720" cy="3567112"/>
          </a:xfrm>
        </p:grpSpPr>
        <p:sp>
          <p:nvSpPr>
            <p:cNvPr id="85" name="Line 10"/>
            <p:cNvSpPr>
              <a:spLocks noChangeAspect="1" noChangeShapeType="1"/>
            </p:cNvSpPr>
            <p:nvPr/>
          </p:nvSpPr>
          <p:spPr bwMode="auto">
            <a:xfrm>
              <a:off x="4748209" y="1844664"/>
              <a:ext cx="0" cy="35671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Text Box 12"/>
            <p:cNvSpPr txBox="1">
              <a:spLocks noChangeAspect="1" noChangeArrowheads="1"/>
            </p:cNvSpPr>
            <p:nvPr/>
          </p:nvSpPr>
          <p:spPr bwMode="auto">
            <a:xfrm>
              <a:off x="4554534" y="2803514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87" name="Text Box 14"/>
            <p:cNvSpPr txBox="1">
              <a:spLocks noChangeArrowheads="1"/>
            </p:cNvSpPr>
            <p:nvPr/>
          </p:nvSpPr>
          <p:spPr bwMode="auto">
            <a:xfrm>
              <a:off x="5162546" y="2803514"/>
              <a:ext cx="1260000" cy="39884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88" name="Line 15"/>
            <p:cNvSpPr>
              <a:spLocks noChangeAspect="1" noChangeShapeType="1"/>
            </p:cNvSpPr>
            <p:nvPr/>
          </p:nvSpPr>
          <p:spPr bwMode="auto">
            <a:xfrm>
              <a:off x="4966256" y="3003539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16"/>
            <p:cNvSpPr>
              <a:spLocks noChangeAspect="1" noChangeShapeType="1"/>
            </p:cNvSpPr>
            <p:nvPr/>
          </p:nvSpPr>
          <p:spPr bwMode="auto">
            <a:xfrm>
              <a:off x="4646609" y="2616189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" name="Line 17"/>
            <p:cNvSpPr>
              <a:spLocks noChangeAspect="1" noChangeShapeType="1"/>
            </p:cNvSpPr>
            <p:nvPr/>
          </p:nvSpPr>
          <p:spPr bwMode="auto">
            <a:xfrm>
              <a:off x="4654546" y="341787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Text Box 18"/>
            <p:cNvSpPr txBox="1">
              <a:spLocks noChangeAspect="1" noChangeArrowheads="1"/>
            </p:cNvSpPr>
            <p:nvPr/>
          </p:nvSpPr>
          <p:spPr bwMode="auto">
            <a:xfrm>
              <a:off x="4833934" y="2417191"/>
              <a:ext cx="1287492" cy="393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حاضرة</a:t>
              </a:r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l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92" name="Text Box 19"/>
            <p:cNvSpPr txBox="1">
              <a:spLocks noChangeAspect="1" noChangeArrowheads="1"/>
            </p:cNvSpPr>
            <p:nvPr/>
          </p:nvSpPr>
          <p:spPr bwMode="auto">
            <a:xfrm>
              <a:off x="4795554" y="3242971"/>
              <a:ext cx="1204941" cy="3921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مثبتة</a:t>
              </a:r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l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93" name="Text Box 21"/>
            <p:cNvSpPr txBox="1">
              <a:spLocks noChangeAspect="1" noChangeArrowheads="1"/>
            </p:cNvSpPr>
            <p:nvPr/>
          </p:nvSpPr>
          <p:spPr bwMode="auto">
            <a:xfrm>
              <a:off x="4560884" y="3670289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94" name="Text Box 23"/>
            <p:cNvSpPr txBox="1">
              <a:spLocks noChangeArrowheads="1"/>
            </p:cNvSpPr>
            <p:nvPr/>
          </p:nvSpPr>
          <p:spPr bwMode="auto">
            <a:xfrm>
              <a:off x="5179654" y="3670289"/>
              <a:ext cx="1260000" cy="3937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95" name="Line 24"/>
            <p:cNvSpPr>
              <a:spLocks noChangeAspect="1" noChangeShapeType="1"/>
            </p:cNvSpPr>
            <p:nvPr/>
          </p:nvSpPr>
          <p:spPr bwMode="auto">
            <a:xfrm>
              <a:off x="4981571" y="3871901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Line 25"/>
            <p:cNvSpPr>
              <a:spLocks noChangeAspect="1" noChangeShapeType="1"/>
            </p:cNvSpPr>
            <p:nvPr/>
          </p:nvSpPr>
          <p:spPr bwMode="auto">
            <a:xfrm>
              <a:off x="4654546" y="430687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Text Box 26"/>
            <p:cNvSpPr txBox="1">
              <a:spLocks noChangeAspect="1" noChangeArrowheads="1"/>
            </p:cNvSpPr>
            <p:nvPr/>
          </p:nvSpPr>
          <p:spPr bwMode="auto">
            <a:xfrm>
              <a:off x="4833934" y="4128454"/>
              <a:ext cx="1287492" cy="3921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مثقوبة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98" name="Text Box 28"/>
            <p:cNvSpPr txBox="1">
              <a:spLocks noChangeAspect="1" noChangeArrowheads="1"/>
            </p:cNvSpPr>
            <p:nvPr/>
          </p:nvSpPr>
          <p:spPr bwMode="auto">
            <a:xfrm>
              <a:off x="4557709" y="4568814"/>
              <a:ext cx="419100" cy="393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99" name="Text Box 30"/>
            <p:cNvSpPr txBox="1">
              <a:spLocks noChangeArrowheads="1"/>
            </p:cNvSpPr>
            <p:nvPr/>
          </p:nvSpPr>
          <p:spPr bwMode="auto">
            <a:xfrm>
              <a:off x="5173036" y="4568814"/>
              <a:ext cx="1260000" cy="3937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00" name="Line 31"/>
            <p:cNvSpPr>
              <a:spLocks noChangeAspect="1" noChangeShapeType="1"/>
            </p:cNvSpPr>
            <p:nvPr/>
          </p:nvSpPr>
          <p:spPr bwMode="auto">
            <a:xfrm>
              <a:off x="4978396" y="4770426"/>
              <a:ext cx="1984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1" name="Line 32"/>
            <p:cNvSpPr>
              <a:spLocks noChangeAspect="1" noChangeShapeType="1"/>
            </p:cNvSpPr>
            <p:nvPr/>
          </p:nvSpPr>
          <p:spPr bwMode="auto">
            <a:xfrm>
              <a:off x="4646609" y="5197464"/>
              <a:ext cx="2000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Text Box 33"/>
            <p:cNvSpPr txBox="1">
              <a:spLocks noChangeAspect="1" noChangeArrowheads="1"/>
            </p:cNvSpPr>
            <p:nvPr/>
          </p:nvSpPr>
          <p:spPr bwMode="auto">
            <a:xfrm>
              <a:off x="4859334" y="5014621"/>
              <a:ext cx="1333530" cy="393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القطعة محررة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103" name="Text Box 34"/>
            <p:cNvSpPr txBox="1">
              <a:spLocks noChangeAspect="1" noChangeArrowheads="1"/>
            </p:cNvSpPr>
            <p:nvPr/>
          </p:nvSpPr>
          <p:spPr bwMode="auto">
            <a:xfrm>
              <a:off x="4555841" y="2038339"/>
              <a:ext cx="419100" cy="392112"/>
            </a:xfrm>
            <a:prstGeom prst="rect">
              <a:avLst/>
            </a:prstGeom>
            <a:ln w="285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04" name="Rectangle 35"/>
            <p:cNvSpPr>
              <a:spLocks noChangeAspect="1" noChangeArrowheads="1"/>
            </p:cNvSpPr>
            <p:nvPr/>
          </p:nvSpPr>
          <p:spPr bwMode="auto">
            <a:xfrm>
              <a:off x="4606641" y="2107224"/>
              <a:ext cx="320675" cy="255587"/>
            </a:xfrm>
            <a:prstGeom prst="rect">
              <a:avLst/>
            </a:prstGeom>
            <a:ln w="28575">
              <a:solidFill>
                <a:srgbClr val="FF0000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5" name="Line 37"/>
            <p:cNvSpPr>
              <a:spLocks noChangeAspect="1" noChangeShapeType="1"/>
            </p:cNvSpPr>
            <p:nvPr/>
          </p:nvSpPr>
          <p:spPr bwMode="auto">
            <a:xfrm>
              <a:off x="4079871" y="1844664"/>
              <a:ext cx="0" cy="356711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38"/>
            <p:cNvSpPr>
              <a:spLocks noChangeShapeType="1"/>
            </p:cNvSpPr>
            <p:nvPr/>
          </p:nvSpPr>
          <p:spPr bwMode="auto">
            <a:xfrm>
              <a:off x="4071934" y="1857364"/>
              <a:ext cx="6842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39"/>
            <p:cNvSpPr>
              <a:spLocks noChangeShapeType="1"/>
            </p:cNvSpPr>
            <p:nvPr/>
          </p:nvSpPr>
          <p:spPr bwMode="auto">
            <a:xfrm>
              <a:off x="4076696" y="5407014"/>
              <a:ext cx="6699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Line 40"/>
            <p:cNvSpPr>
              <a:spLocks noChangeAspect="1" noChangeShapeType="1"/>
            </p:cNvSpPr>
            <p:nvPr/>
          </p:nvSpPr>
          <p:spPr bwMode="auto">
            <a:xfrm flipV="1">
              <a:off x="4079871" y="3613139"/>
              <a:ext cx="0" cy="239712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5214677" y="2822851"/>
              <a:ext cx="113845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تثبيت القطعة</a:t>
              </a:r>
              <a:endParaRPr lang="fr-FR" b="1" dirty="0"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306348" y="3680107"/>
              <a:ext cx="1026243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ثقب القطعة</a:t>
              </a:r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20028" y="4581253"/>
              <a:ext cx="118173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تحرير القطعة</a:t>
              </a:r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621228" y="281553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606598" y="3680107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4605526" y="204362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4591968" y="4581253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  <p:bldP spid="25603" grpId="0"/>
      <p:bldP spid="30727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857278" y="430196"/>
            <a:ext cx="7786688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0" hangingPunct="0"/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تكون الانتقالية ذات صلاحية عندما تكون كل المراحل السابقة نشيطة </a:t>
            </a:r>
            <a:r>
              <a:rPr lang="ar-DZ" b="1" dirty="0" err="1">
                <a:latin typeface="Times New Roman" pitchFamily="18" charset="0"/>
                <a:cs typeface="Arabic Transparent" pitchFamily="2" charset="-78"/>
              </a:rPr>
              <a:t>و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 تطور </a:t>
            </a:r>
            <a:r>
              <a:rPr lang="ar-DZ" b="1" dirty="0" err="1">
                <a:latin typeface="Times New Roman" pitchFamily="18" charset="0"/>
                <a:cs typeface="Arabic Transparent" pitchFamily="2" charset="-78"/>
              </a:rPr>
              <a:t>م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.ت.م.ن يناسب اجتياز الانتقالية ويتم ذلك بشرطين :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3708424" y="1562090"/>
            <a:ext cx="436403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2 ـ</a:t>
            </a:r>
            <a:r>
              <a:rPr lang="ar-DZ" b="1">
                <a:latin typeface="Times New Roman" pitchFamily="18" charset="0"/>
                <a:cs typeface="Arabic Transparent" pitchFamily="2" charset="-78"/>
              </a:rPr>
              <a:t> الاستقبالية المناسبة لهده الانتقالية تكون صحيحة .</a:t>
            </a:r>
            <a:endParaRPr lang="ar-DZ">
              <a:cs typeface="Arabic Transparent" pitchFamily="2" charset="-78"/>
            </a:endParaRPr>
          </a:p>
        </p:txBody>
      </p:sp>
      <p:sp>
        <p:nvSpPr>
          <p:cNvPr id="32830" name="Rectangle 62"/>
          <p:cNvSpPr>
            <a:spLocks noChangeArrowheads="1"/>
          </p:cNvSpPr>
          <p:nvPr/>
        </p:nvSpPr>
        <p:spPr bwMode="auto">
          <a:xfrm>
            <a:off x="7643834" y="71414"/>
            <a:ext cx="13525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القاعدة الثانية 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2831" name="Rectangle 63"/>
          <p:cNvSpPr>
            <a:spLocks noChangeArrowheads="1"/>
          </p:cNvSpPr>
          <p:nvPr/>
        </p:nvSpPr>
        <p:spPr bwMode="auto">
          <a:xfrm>
            <a:off x="6034027" y="1203315"/>
            <a:ext cx="210987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DZ">
                <a:cs typeface="Arabic Transparent" pitchFamily="2" charset="-78"/>
              </a:rPr>
              <a:t> 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1 ـ</a:t>
            </a:r>
            <a:r>
              <a:rPr lang="ar-DZ" b="1">
                <a:cs typeface="Arabic Transparent" pitchFamily="2" charset="-78"/>
              </a:rPr>
              <a:t> صلاحية الانتقالية.</a:t>
            </a:r>
            <a:r>
              <a:rPr lang="ar-DZ">
                <a:cs typeface="Arabic Transparent" pitchFamily="2" charset="-78"/>
              </a:rPr>
              <a:t> </a:t>
            </a:r>
            <a:endParaRPr lang="fr-FR">
              <a:cs typeface="Arabic Transparent" pitchFamily="2" charset="-78"/>
            </a:endParaRPr>
          </a:p>
        </p:txBody>
      </p:sp>
      <p:sp>
        <p:nvSpPr>
          <p:cNvPr id="65" name="Arc 64"/>
          <p:cNvSpPr>
            <a:spLocks noChangeAspect="1"/>
          </p:cNvSpPr>
          <p:nvPr/>
        </p:nvSpPr>
        <p:spPr>
          <a:xfrm rot="13881517">
            <a:off x="6474619" y="2536213"/>
            <a:ext cx="1800000" cy="1800000"/>
          </a:xfrm>
          <a:prstGeom prst="arc">
            <a:avLst>
              <a:gd name="adj1" fmla="val 16063705"/>
              <a:gd name="adj2" fmla="val 20923867"/>
            </a:avLst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6" name="Image 6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866"/>
            <a:ext cx="2129220" cy="2340000"/>
          </a:xfrm>
          <a:prstGeom prst="rect">
            <a:avLst/>
          </a:prstGeom>
          <a:noFill/>
        </p:spPr>
      </p:pic>
      <p:pic>
        <p:nvPicPr>
          <p:cNvPr id="67" name="Image 6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5372" y="2081530"/>
            <a:ext cx="2128272" cy="2340000"/>
          </a:xfrm>
          <a:prstGeom prst="rect">
            <a:avLst/>
          </a:prstGeom>
          <a:noFill/>
        </p:spPr>
      </p:pic>
      <p:pic>
        <p:nvPicPr>
          <p:cNvPr id="83" name="Image 8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0280" y="2047740"/>
            <a:ext cx="2088000" cy="2326554"/>
          </a:xfrm>
          <a:prstGeom prst="rect">
            <a:avLst/>
          </a:prstGeom>
          <a:noFill/>
        </p:spPr>
      </p:pic>
      <p:pic>
        <p:nvPicPr>
          <p:cNvPr id="84" name="Image 83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4660" y="4429132"/>
            <a:ext cx="2231390" cy="1664335"/>
          </a:xfrm>
          <a:prstGeom prst="rect">
            <a:avLst/>
          </a:prstGeom>
          <a:noFill/>
        </p:spPr>
      </p:pic>
      <p:pic>
        <p:nvPicPr>
          <p:cNvPr id="85" name="Image 84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4357694"/>
            <a:ext cx="1962785" cy="1676400"/>
          </a:xfrm>
          <a:prstGeom prst="rect">
            <a:avLst/>
          </a:prstGeom>
          <a:noFill/>
        </p:spPr>
      </p:pic>
      <p:pic>
        <p:nvPicPr>
          <p:cNvPr id="86" name="Image 85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30434" y="4362456"/>
            <a:ext cx="2042160" cy="1670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2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/>
      <p:bldP spid="32830" grpId="0"/>
      <p:bldP spid="32831" grpId="0"/>
      <p:bldP spid="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900266" y="554014"/>
            <a:ext cx="67437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rtl="1"/>
            <a:r>
              <a:rPr lang="ar-DZ" b="1" dirty="0">
                <a:cs typeface="Arabic Transparent" pitchFamily="2" charset="-78"/>
              </a:rPr>
              <a:t>اجتياز الانتقالية يؤدي إلى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تنشيط</a:t>
            </a:r>
            <a:r>
              <a:rPr lang="ar-DZ" b="1" dirty="0">
                <a:cs typeface="Arabic Transparent" pitchFamily="2" charset="-78"/>
              </a:rPr>
              <a:t> كل المراحل الموالية </a:t>
            </a:r>
            <a:r>
              <a:rPr lang="ar-DZ" b="1" dirty="0" err="1">
                <a:cs typeface="Arabic Transparent" pitchFamily="2" charset="-78"/>
              </a:rPr>
              <a:t>و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خمول</a:t>
            </a:r>
            <a:r>
              <a:rPr lang="ar-DZ" b="1" dirty="0">
                <a:cs typeface="Arabic Transparent" pitchFamily="2" charset="-78"/>
              </a:rPr>
              <a:t> كل المراحل السابقة .</a:t>
            </a:r>
            <a:endParaRPr lang="fr-FR" dirty="0">
              <a:cs typeface="Arabic Transparent" pitchFamily="2" charset="-78"/>
            </a:endParaRPr>
          </a:p>
        </p:txBody>
      </p:sp>
      <p:sp>
        <p:nvSpPr>
          <p:cNvPr id="34877" name="Rectangle 61"/>
          <p:cNvSpPr>
            <a:spLocks noChangeArrowheads="1"/>
          </p:cNvSpPr>
          <p:nvPr/>
        </p:nvSpPr>
        <p:spPr bwMode="auto">
          <a:xfrm>
            <a:off x="7442230" y="142852"/>
            <a:ext cx="134461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>
                <a:solidFill>
                  <a:srgbClr val="0000CC"/>
                </a:solidFill>
                <a:cs typeface="Arabic Transparent" pitchFamily="2" charset="-78"/>
              </a:rPr>
              <a:t>القاعدة الثالثة :</a:t>
            </a:r>
            <a:endParaRPr lang="fr-FR" b="1">
              <a:solidFill>
                <a:srgbClr val="0000CC"/>
              </a:solidFill>
              <a:cs typeface="Arabic Transparent" pitchFamily="2" charset="-78"/>
            </a:endParaRPr>
          </a:p>
        </p:txBody>
      </p:sp>
      <p:sp>
        <p:nvSpPr>
          <p:cNvPr id="49" name="Text Box 34"/>
          <p:cNvSpPr txBox="1">
            <a:spLocks noChangeArrowheads="1"/>
          </p:cNvSpPr>
          <p:nvPr/>
        </p:nvSpPr>
        <p:spPr bwMode="auto">
          <a:xfrm>
            <a:off x="7572364" y="4287844"/>
            <a:ext cx="157163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ar-DZ" sz="2000" b="1" dirty="0" smtClean="0">
                <a:solidFill>
                  <a:srgbClr val="009900"/>
                </a:solidFill>
                <a:cs typeface="Arabic Transparent" pitchFamily="2" charset="-78"/>
              </a:rPr>
              <a:t>مرحلة نشيطة</a:t>
            </a:r>
            <a:endParaRPr lang="fr-FR" sz="2000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50" name="Text Box 34"/>
          <p:cNvSpPr txBox="1">
            <a:spLocks noChangeArrowheads="1"/>
          </p:cNvSpPr>
          <p:nvPr/>
        </p:nvSpPr>
        <p:spPr bwMode="auto">
          <a:xfrm>
            <a:off x="7143768" y="1215644"/>
            <a:ext cx="157163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ar-DZ" sz="2000" b="1" dirty="0" smtClean="0">
                <a:solidFill>
                  <a:srgbClr val="009900"/>
                </a:solidFill>
                <a:cs typeface="Arabic Transparent" pitchFamily="2" charset="-78"/>
              </a:rPr>
              <a:t>مرحلة خاملة</a:t>
            </a:r>
            <a:endParaRPr lang="fr-FR" sz="2000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7143768" y="1571612"/>
            <a:ext cx="1143008" cy="571504"/>
            <a:chOff x="5214942" y="1214422"/>
            <a:chExt cx="1143008" cy="571504"/>
          </a:xfrm>
        </p:grpSpPr>
        <p:cxnSp>
          <p:nvCxnSpPr>
            <p:cNvPr id="52" name="Connecteur droit 51"/>
            <p:cNvCxnSpPr/>
            <p:nvPr/>
          </p:nvCxnSpPr>
          <p:spPr>
            <a:xfrm rot="10800000">
              <a:off x="5572132" y="1214422"/>
              <a:ext cx="785818" cy="1588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rot="5400000">
              <a:off x="5107785" y="1321579"/>
              <a:ext cx="571504" cy="35719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Groupe 56"/>
          <p:cNvGrpSpPr/>
          <p:nvPr/>
        </p:nvGrpSpPr>
        <p:grpSpPr>
          <a:xfrm>
            <a:off x="7286644" y="3714752"/>
            <a:ext cx="1285884" cy="573092"/>
            <a:chOff x="5072066" y="642918"/>
            <a:chExt cx="1285884" cy="573092"/>
          </a:xfrm>
        </p:grpSpPr>
        <p:cxnSp>
          <p:nvCxnSpPr>
            <p:cNvPr id="58" name="Connecteur droit 57"/>
            <p:cNvCxnSpPr/>
            <p:nvPr/>
          </p:nvCxnSpPr>
          <p:spPr>
            <a:xfrm rot="10800000">
              <a:off x="5572132" y="1214422"/>
              <a:ext cx="785818" cy="1588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 rot="16200000" flipV="1">
              <a:off x="5036347" y="678637"/>
              <a:ext cx="571504" cy="500066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0" name="Image 5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95738"/>
            <a:ext cx="2129220" cy="2340000"/>
          </a:xfrm>
          <a:prstGeom prst="rect">
            <a:avLst/>
          </a:prstGeom>
          <a:noFill/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6455" y="1605402"/>
            <a:ext cx="2128272" cy="2340000"/>
          </a:xfrm>
          <a:prstGeom prst="rect">
            <a:avLst/>
          </a:prstGeom>
          <a:noFill/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70280" y="1571612"/>
            <a:ext cx="2088000" cy="2326554"/>
          </a:xfrm>
          <a:prstGeom prst="rect">
            <a:avLst/>
          </a:prstGeom>
          <a:noFill/>
        </p:spPr>
      </p:pic>
      <p:sp>
        <p:nvSpPr>
          <p:cNvPr id="63" name="Arc 62"/>
          <p:cNvSpPr>
            <a:spLocks noChangeAspect="1"/>
          </p:cNvSpPr>
          <p:nvPr/>
        </p:nvSpPr>
        <p:spPr>
          <a:xfrm rot="13881517">
            <a:off x="6479003" y="2049855"/>
            <a:ext cx="1800000" cy="1800000"/>
          </a:xfrm>
          <a:prstGeom prst="arc">
            <a:avLst>
              <a:gd name="adj1" fmla="val 16063705"/>
              <a:gd name="adj2" fmla="val 20923867"/>
            </a:avLst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34877" grpId="0"/>
      <p:bldP spid="49" grpId="0"/>
      <p:bldP spid="50" grpId="0"/>
      <p:bldP spid="6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214546" y="500042"/>
            <a:ext cx="54165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rtl="1" eaLnBrk="0" hangingPunct="0"/>
            <a:r>
              <a:rPr lang="ar-DZ" b="1">
                <a:latin typeface="Times New Roman" pitchFamily="18" charset="0"/>
                <a:cs typeface="Arabic Transparent" pitchFamily="2" charset="-78"/>
              </a:rPr>
              <a:t>في التفرع أو التجمع ب"و" يكون تطــور المراحل في نفس الوقت .</a:t>
            </a:r>
            <a:endParaRPr lang="ar-DZ" sz="2400">
              <a:cs typeface="Arabic Transparent" pitchFamily="2" charset="-78"/>
            </a:endParaRP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7596219" y="71414"/>
            <a:ext cx="14049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/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القاعدة الرابعة</a:t>
            </a:r>
            <a:r>
              <a:rPr lang="ar-DZ" b="1" dirty="0">
                <a:solidFill>
                  <a:srgbClr val="3366FF"/>
                </a:solidFill>
                <a:cs typeface="Arabic Transparent" pitchFamily="2" charset="-78"/>
              </a:rPr>
              <a:t> :</a:t>
            </a:r>
            <a:endParaRPr lang="fr-FR" b="1" dirty="0">
              <a:solidFill>
                <a:srgbClr val="3366FF"/>
              </a:solidFill>
              <a:cs typeface="Arabic Transparent" pitchFamily="2" charset="-78"/>
            </a:endParaRPr>
          </a:p>
        </p:txBody>
      </p:sp>
      <p:sp>
        <p:nvSpPr>
          <p:cNvPr id="66" name="Flèche droite 65"/>
          <p:cNvSpPr/>
          <p:nvPr/>
        </p:nvSpPr>
        <p:spPr>
          <a:xfrm>
            <a:off x="4210876" y="1927116"/>
            <a:ext cx="504000" cy="2160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Flèche droite 112"/>
          <p:cNvSpPr/>
          <p:nvPr/>
        </p:nvSpPr>
        <p:spPr>
          <a:xfrm>
            <a:off x="4357686" y="4660306"/>
            <a:ext cx="504000" cy="2160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2" name="Image 1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2" y="1000108"/>
            <a:ext cx="3432034" cy="1800000"/>
          </a:xfrm>
          <a:prstGeom prst="rect">
            <a:avLst/>
          </a:prstGeom>
          <a:noFill/>
        </p:spPr>
      </p:pic>
      <p:pic>
        <p:nvPicPr>
          <p:cNvPr id="124" name="Image 1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7680" y="928670"/>
            <a:ext cx="3432038" cy="1800000"/>
          </a:xfrm>
          <a:prstGeom prst="rect">
            <a:avLst/>
          </a:prstGeom>
          <a:noFill/>
        </p:spPr>
      </p:pic>
      <p:pic>
        <p:nvPicPr>
          <p:cNvPr id="126" name="Image 12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0483" y="4374554"/>
            <a:ext cx="3402823" cy="1800000"/>
          </a:xfrm>
          <a:prstGeom prst="rect">
            <a:avLst/>
          </a:prstGeom>
          <a:noFill/>
        </p:spPr>
      </p:pic>
      <p:pic>
        <p:nvPicPr>
          <p:cNvPr id="127" name="Image 12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57297" y="4286256"/>
            <a:ext cx="3426931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57" grpId="0"/>
      <p:bldP spid="66" grpId="0" animBg="1"/>
      <p:bldP spid="1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0" y="487900"/>
            <a:ext cx="885828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إذا وجب على المرحلة أن تكون نشطة وخاملة في نفس الوقت أثناء سريان العملية الآلية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تبقي هذه المرحلة نشطة </a:t>
            </a:r>
            <a:r>
              <a:rPr lang="ar-DZ" b="1" dirty="0">
                <a:latin typeface="Times New Roman" pitchFamily="18" charset="0"/>
                <a:cs typeface="Arabic Transparent" pitchFamily="2" charset="-78"/>
              </a:rPr>
              <a:t>.  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7358082" y="133330"/>
            <a:ext cx="16668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القاعدة الخامسة :</a:t>
            </a:r>
            <a:r>
              <a:rPr lang="ar-DZ" dirty="0">
                <a:cs typeface="Arabic Transparent" pitchFamily="2" charset="-78"/>
              </a:rPr>
              <a:t> </a:t>
            </a:r>
            <a:endParaRPr lang="fr-FR" dirty="0">
              <a:cs typeface="Arabic Transparent" pitchFamily="2" charset="-78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357298"/>
            <a:ext cx="4531921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687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96"/>
          <p:cNvGrpSpPr/>
          <p:nvPr/>
        </p:nvGrpSpPr>
        <p:grpSpPr>
          <a:xfrm>
            <a:off x="857223" y="1664672"/>
            <a:ext cx="6120000" cy="2556000"/>
            <a:chOff x="857223" y="1664672"/>
            <a:chExt cx="6120000" cy="2556000"/>
          </a:xfrm>
        </p:grpSpPr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857223" y="1664672"/>
              <a:ext cx="6120000" cy="2556000"/>
            </a:xfrm>
            <a:prstGeom prst="rect">
              <a:avLst/>
            </a:prstGeom>
            <a:solidFill>
              <a:srgbClr val="FFE2C5"/>
            </a:solidFill>
            <a:ln w="38100">
              <a:solidFill>
                <a:srgbClr val="0066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400" b="1"/>
            </a:p>
          </p:txBody>
        </p:sp>
        <p:sp>
          <p:nvSpPr>
            <p:cNvPr id="21" name="Text Box 8" descr="30 %"/>
            <p:cNvSpPr txBox="1">
              <a:spLocks noChangeAspect="1" noChangeArrowheads="1"/>
            </p:cNvSpPr>
            <p:nvPr/>
          </p:nvSpPr>
          <p:spPr bwMode="auto">
            <a:xfrm>
              <a:off x="1015974" y="2166938"/>
              <a:ext cx="1371600" cy="1955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/>
              <a:r>
                <a:rPr lang="ar-DZ" sz="1400" b="1" dirty="0">
                  <a:ea typeface="Times New Roman" pitchFamily="18" charset="0"/>
                  <a:cs typeface="Arabic Transparent" pitchFamily="2" charset="-78"/>
                </a:rPr>
                <a:t>  </a:t>
              </a:r>
              <a:endParaRPr lang="fr-FR" sz="1400" b="1" dirty="0"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/>
              <a:r>
                <a:rPr lang="ar-DZ" sz="1400" b="1" dirty="0">
                  <a:ea typeface="Times New Roman" pitchFamily="18" charset="0"/>
                  <a:cs typeface="Arabic Transparent" pitchFamily="2" charset="-78"/>
                </a:rPr>
                <a:t>  </a:t>
              </a:r>
              <a:endParaRPr lang="fr-FR" sz="1400" b="1" dirty="0"/>
            </a:p>
            <a:p>
              <a:pPr eaLnBrk="0" hangingPunct="0"/>
              <a:endParaRPr lang="fr-FR" b="1" dirty="0"/>
            </a:p>
          </p:txBody>
        </p:sp>
        <p:sp>
          <p:nvSpPr>
            <p:cNvPr id="29" name="Text Box 16" descr="30 %"/>
            <p:cNvSpPr txBox="1">
              <a:spLocks noChangeAspect="1" noChangeArrowheads="1"/>
            </p:cNvSpPr>
            <p:nvPr/>
          </p:nvSpPr>
          <p:spPr bwMode="auto">
            <a:xfrm>
              <a:off x="4860898" y="2157413"/>
              <a:ext cx="1997117" cy="1978025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rtl="1">
                <a:lnSpc>
                  <a:spcPts val="1100"/>
                </a:lnSpc>
              </a:pPr>
              <a:r>
                <a:rPr lang="ar-DZ" sz="1400" b="1">
                  <a:solidFill>
                    <a:srgbClr val="0000FF"/>
                  </a:solidFill>
                  <a:cs typeface="Times New Roman" pitchFamily="18" charset="0"/>
                </a:rPr>
                <a:t>       </a:t>
              </a:r>
              <a:endParaRPr lang="fr-FR" sz="1400" b="1"/>
            </a:p>
            <a:p>
              <a:pPr eaLnBrk="0" hangingPunct="0">
                <a:lnSpc>
                  <a:spcPts val="1100"/>
                </a:lnSpc>
              </a:pPr>
              <a:endParaRPr lang="fr-FR" sz="1400" b="1"/>
            </a:p>
          </p:txBody>
        </p:sp>
        <p:sp>
          <p:nvSpPr>
            <p:cNvPr id="34" name="Text Box 21"/>
            <p:cNvSpPr txBox="1">
              <a:spLocks noChangeAspect="1" noChangeArrowheads="1"/>
            </p:cNvSpPr>
            <p:nvPr/>
          </p:nvSpPr>
          <p:spPr bwMode="auto">
            <a:xfrm>
              <a:off x="2770161" y="2214871"/>
              <a:ext cx="1719263" cy="1857375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9525" y="5884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7449" y="4414838"/>
            <a:ext cx="404495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9" name="Groupe 98"/>
          <p:cNvGrpSpPr/>
          <p:nvPr/>
        </p:nvGrpSpPr>
        <p:grpSpPr>
          <a:xfrm>
            <a:off x="2409336" y="2492375"/>
            <a:ext cx="2438200" cy="169863"/>
            <a:chOff x="2409336" y="2492375"/>
            <a:chExt cx="2438200" cy="169863"/>
          </a:xfrm>
        </p:grpSpPr>
        <p:sp>
          <p:nvSpPr>
            <p:cNvPr id="22" name="AutoShape 9"/>
            <p:cNvSpPr>
              <a:spLocks noChangeAspect="1" noChangeArrowheads="1"/>
            </p:cNvSpPr>
            <p:nvPr/>
          </p:nvSpPr>
          <p:spPr bwMode="auto">
            <a:xfrm>
              <a:off x="2409336" y="2516188"/>
              <a:ext cx="338138" cy="146050"/>
            </a:xfrm>
            <a:prstGeom prst="rightArrow">
              <a:avLst>
                <a:gd name="adj1" fmla="val 50000"/>
                <a:gd name="adj2" fmla="val 57881"/>
              </a:avLst>
            </a:prstGeom>
            <a:solidFill>
              <a:schemeClr val="accent3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AutoShape 13"/>
            <p:cNvSpPr>
              <a:spLocks noChangeAspect="1" noChangeArrowheads="1"/>
            </p:cNvSpPr>
            <p:nvPr/>
          </p:nvSpPr>
          <p:spPr bwMode="auto">
            <a:xfrm>
              <a:off x="4510986" y="2492375"/>
              <a:ext cx="336550" cy="146050"/>
            </a:xfrm>
            <a:prstGeom prst="rightArrow">
              <a:avLst>
                <a:gd name="adj1" fmla="val 50000"/>
                <a:gd name="adj2" fmla="val 57609"/>
              </a:avLst>
            </a:prstGeom>
            <a:solidFill>
              <a:schemeClr val="accent3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2403449" y="3556000"/>
            <a:ext cx="2427287" cy="163513"/>
            <a:chOff x="2403449" y="3556000"/>
            <a:chExt cx="2427287" cy="163513"/>
          </a:xfrm>
        </p:grpSpPr>
        <p:sp>
          <p:nvSpPr>
            <p:cNvPr id="23" name="AutoShape 10"/>
            <p:cNvSpPr>
              <a:spLocks noChangeAspect="1" noChangeArrowheads="1"/>
            </p:cNvSpPr>
            <p:nvPr/>
          </p:nvSpPr>
          <p:spPr bwMode="auto">
            <a:xfrm>
              <a:off x="2403449" y="3556000"/>
              <a:ext cx="338137" cy="150813"/>
            </a:xfrm>
            <a:prstGeom prst="leftArrow">
              <a:avLst>
                <a:gd name="adj1" fmla="val 50000"/>
                <a:gd name="adj2" fmla="val 56052"/>
              </a:avLst>
            </a:prstGeom>
            <a:solidFill>
              <a:schemeClr val="accent3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AutoShape 14"/>
            <p:cNvSpPr>
              <a:spLocks noChangeAspect="1" noChangeArrowheads="1"/>
            </p:cNvSpPr>
            <p:nvPr/>
          </p:nvSpPr>
          <p:spPr bwMode="auto">
            <a:xfrm>
              <a:off x="4494186" y="3568700"/>
              <a:ext cx="336550" cy="150813"/>
            </a:xfrm>
            <a:prstGeom prst="leftArrow">
              <a:avLst>
                <a:gd name="adj1" fmla="val 50000"/>
                <a:gd name="adj2" fmla="val 55789"/>
              </a:avLst>
            </a:prstGeom>
            <a:solidFill>
              <a:schemeClr val="accent3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 Box 20"/>
          <p:cNvSpPr txBox="1">
            <a:spLocks noChangeAspect="1" noChangeArrowheads="1"/>
          </p:cNvSpPr>
          <p:nvPr/>
        </p:nvSpPr>
        <p:spPr bwMode="auto">
          <a:xfrm>
            <a:off x="5029174" y="2776538"/>
            <a:ext cx="1309687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pSp>
        <p:nvGrpSpPr>
          <p:cNvPr id="40" name="Group 27"/>
          <p:cNvGrpSpPr>
            <a:grpSpLocks noChangeAspect="1"/>
          </p:cNvGrpSpPr>
          <p:nvPr/>
        </p:nvGrpSpPr>
        <p:grpSpPr bwMode="auto">
          <a:xfrm>
            <a:off x="5540019" y="316974"/>
            <a:ext cx="969962" cy="552450"/>
            <a:chOff x="3903" y="5655"/>
            <a:chExt cx="1237" cy="706"/>
          </a:xfrm>
        </p:grpSpPr>
        <p:grpSp>
          <p:nvGrpSpPr>
            <p:cNvPr id="41" name="Group 28"/>
            <p:cNvGrpSpPr>
              <a:grpSpLocks noChangeAspect="1"/>
            </p:cNvGrpSpPr>
            <p:nvPr/>
          </p:nvGrpSpPr>
          <p:grpSpPr bwMode="auto">
            <a:xfrm>
              <a:off x="3903" y="5658"/>
              <a:ext cx="581" cy="703"/>
              <a:chOff x="3903" y="5658"/>
              <a:chExt cx="581" cy="703"/>
            </a:xfrm>
          </p:grpSpPr>
          <p:sp>
            <p:nvSpPr>
              <p:cNvPr id="45" name="AutoShape 29"/>
              <p:cNvSpPr>
                <a:spLocks noChangeAspect="1" noChangeArrowheads="1"/>
              </p:cNvSpPr>
              <p:nvPr/>
            </p:nvSpPr>
            <p:spPr bwMode="auto">
              <a:xfrm>
                <a:off x="4246" y="5658"/>
                <a:ext cx="187" cy="128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AutoShape 30"/>
              <p:cNvSpPr>
                <a:spLocks noChangeAspect="1" noChangeArrowheads="1"/>
              </p:cNvSpPr>
              <p:nvPr/>
            </p:nvSpPr>
            <p:spPr bwMode="auto">
              <a:xfrm>
                <a:off x="3903" y="5781"/>
                <a:ext cx="581" cy="580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2" name="Group 31"/>
            <p:cNvGrpSpPr>
              <a:grpSpLocks noChangeAspect="1"/>
            </p:cNvGrpSpPr>
            <p:nvPr/>
          </p:nvGrpSpPr>
          <p:grpSpPr bwMode="auto">
            <a:xfrm>
              <a:off x="4559" y="5655"/>
              <a:ext cx="581" cy="703"/>
              <a:chOff x="3903" y="5658"/>
              <a:chExt cx="581" cy="703"/>
            </a:xfrm>
          </p:grpSpPr>
          <p:sp>
            <p:nvSpPr>
              <p:cNvPr id="43" name="AutoShape 32"/>
              <p:cNvSpPr>
                <a:spLocks noChangeAspect="1" noChangeArrowheads="1"/>
              </p:cNvSpPr>
              <p:nvPr/>
            </p:nvSpPr>
            <p:spPr bwMode="auto">
              <a:xfrm>
                <a:off x="4246" y="5658"/>
                <a:ext cx="187" cy="128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AutoShape 33"/>
              <p:cNvSpPr>
                <a:spLocks noChangeAspect="1" noChangeArrowheads="1"/>
              </p:cNvSpPr>
              <p:nvPr/>
            </p:nvSpPr>
            <p:spPr bwMode="auto">
              <a:xfrm>
                <a:off x="3903" y="5781"/>
                <a:ext cx="581" cy="580"/>
              </a:xfrm>
              <a:prstGeom prst="roundRect">
                <a:avLst>
                  <a:gd name="adj" fmla="val 9861"/>
                </a:avLst>
              </a:prstGeom>
              <a:gradFill rotWithShape="1">
                <a:gsLst>
                  <a:gs pos="0">
                    <a:srgbClr val="333333"/>
                  </a:gs>
                  <a:gs pos="50000">
                    <a:srgbClr val="FFCC99"/>
                  </a:gs>
                  <a:gs pos="100000">
                    <a:srgbClr val="333333"/>
                  </a:gs>
                </a:gsLst>
                <a:lin ang="0" scaled="1"/>
              </a:gra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47" name="Group 34"/>
          <p:cNvGrpSpPr>
            <a:grpSpLocks noChangeAspect="1"/>
          </p:cNvGrpSpPr>
          <p:nvPr/>
        </p:nvGrpSpPr>
        <p:grpSpPr bwMode="auto">
          <a:xfrm>
            <a:off x="7526366" y="2162175"/>
            <a:ext cx="969962" cy="600075"/>
            <a:chOff x="10000" y="9944"/>
            <a:chExt cx="1237" cy="765"/>
          </a:xfrm>
        </p:grpSpPr>
        <p:grpSp>
          <p:nvGrpSpPr>
            <p:cNvPr id="48" name="Group 35"/>
            <p:cNvGrpSpPr>
              <a:grpSpLocks noChangeAspect="1"/>
            </p:cNvGrpSpPr>
            <p:nvPr/>
          </p:nvGrpSpPr>
          <p:grpSpPr bwMode="auto">
            <a:xfrm>
              <a:off x="10000" y="10003"/>
              <a:ext cx="1237" cy="706"/>
              <a:chOff x="3903" y="5655"/>
              <a:chExt cx="1237" cy="706"/>
            </a:xfrm>
          </p:grpSpPr>
          <p:grpSp>
            <p:nvGrpSpPr>
              <p:cNvPr id="51" name="Group 36"/>
              <p:cNvGrpSpPr>
                <a:grpSpLocks noChangeAspect="1"/>
              </p:cNvGrpSpPr>
              <p:nvPr/>
            </p:nvGrpSpPr>
            <p:grpSpPr bwMode="auto">
              <a:xfrm>
                <a:off x="3903" y="5658"/>
                <a:ext cx="581" cy="703"/>
                <a:chOff x="3903" y="5658"/>
                <a:chExt cx="581" cy="703"/>
              </a:xfrm>
            </p:grpSpPr>
            <p:sp>
              <p:nvSpPr>
                <p:cNvPr id="55" name="AutoShape 37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" name="AutoShape 38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2" name="Group 39"/>
              <p:cNvGrpSpPr>
                <a:grpSpLocks noChangeAspect="1"/>
              </p:cNvGrpSpPr>
              <p:nvPr/>
            </p:nvGrpSpPr>
            <p:grpSpPr bwMode="auto">
              <a:xfrm>
                <a:off x="4559" y="5655"/>
                <a:ext cx="581" cy="703"/>
                <a:chOff x="3903" y="5658"/>
                <a:chExt cx="581" cy="703"/>
              </a:xfrm>
            </p:grpSpPr>
            <p:sp>
              <p:nvSpPr>
                <p:cNvPr id="53" name="AutoShape 40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" name="AutoShape 41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49" name="AutoShape 42"/>
            <p:cNvSpPr>
              <a:spLocks noChangeAspect="1" noChangeArrowheads="1"/>
            </p:cNvSpPr>
            <p:nvPr/>
          </p:nvSpPr>
          <p:spPr bwMode="auto">
            <a:xfrm>
              <a:off x="10320" y="9944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AutoShape 43"/>
            <p:cNvSpPr>
              <a:spLocks noChangeAspect="1" noChangeArrowheads="1"/>
            </p:cNvSpPr>
            <p:nvPr/>
          </p:nvSpPr>
          <p:spPr bwMode="auto">
            <a:xfrm>
              <a:off x="10972" y="9947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7" name="Text Box 44"/>
          <p:cNvSpPr txBox="1">
            <a:spLocks noChangeAspect="1" noChangeArrowheads="1"/>
          </p:cNvSpPr>
          <p:nvPr/>
        </p:nvSpPr>
        <p:spPr bwMode="auto">
          <a:xfrm>
            <a:off x="3787749" y="4389438"/>
            <a:ext cx="427037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58" name="Text Box 45"/>
          <p:cNvSpPr txBox="1">
            <a:spLocks noChangeAspect="1" noChangeArrowheads="1"/>
          </p:cNvSpPr>
          <p:nvPr/>
        </p:nvSpPr>
        <p:spPr bwMode="auto">
          <a:xfrm>
            <a:off x="400050" y="358775"/>
            <a:ext cx="25685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61" name="AutoShape 48"/>
          <p:cNvSpPr>
            <a:spLocks noChangeAspect="1" noChangeArrowheads="1"/>
          </p:cNvSpPr>
          <p:nvPr/>
        </p:nvSpPr>
        <p:spPr bwMode="auto">
          <a:xfrm>
            <a:off x="5790534" y="4257442"/>
            <a:ext cx="200025" cy="519113"/>
          </a:xfrm>
          <a:prstGeom prst="downArrow">
            <a:avLst>
              <a:gd name="adj1" fmla="val 50000"/>
              <a:gd name="adj2" fmla="val 64881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2" name="Rectangle 49"/>
          <p:cNvSpPr>
            <a:spLocks noChangeAspect="1" noChangeArrowheads="1"/>
          </p:cNvSpPr>
          <p:nvPr/>
        </p:nvSpPr>
        <p:spPr bwMode="auto">
          <a:xfrm>
            <a:off x="422275" y="2063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3" name="Rectangle 50"/>
          <p:cNvSpPr>
            <a:spLocks noChangeAspect="1" noChangeArrowheads="1"/>
          </p:cNvSpPr>
          <p:nvPr/>
        </p:nvSpPr>
        <p:spPr bwMode="auto">
          <a:xfrm>
            <a:off x="422275" y="50752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8" name="Rectangle 55"/>
          <p:cNvSpPr>
            <a:spLocks noChangeAspect="1" noChangeArrowheads="1"/>
          </p:cNvSpPr>
          <p:nvPr/>
        </p:nvSpPr>
        <p:spPr bwMode="auto">
          <a:xfrm>
            <a:off x="2858730" y="2454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9" name="Rectangle 56"/>
          <p:cNvSpPr>
            <a:spLocks noChangeAspect="1" noChangeArrowheads="1"/>
          </p:cNvSpPr>
          <p:nvPr/>
        </p:nvSpPr>
        <p:spPr bwMode="auto">
          <a:xfrm>
            <a:off x="2858730" y="27717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0" name="Rectangle 57"/>
          <p:cNvSpPr>
            <a:spLocks noChangeAspect="1" noChangeArrowheads="1"/>
          </p:cNvSpPr>
          <p:nvPr/>
        </p:nvSpPr>
        <p:spPr bwMode="auto">
          <a:xfrm>
            <a:off x="2858730" y="30892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1" name="Rectangle 58"/>
          <p:cNvSpPr>
            <a:spLocks noChangeAspect="1" noChangeArrowheads="1"/>
          </p:cNvSpPr>
          <p:nvPr/>
        </p:nvSpPr>
        <p:spPr bwMode="auto">
          <a:xfrm>
            <a:off x="2831434" y="339471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27" name="Groupe 126"/>
          <p:cNvGrpSpPr/>
          <p:nvPr/>
        </p:nvGrpSpPr>
        <p:grpSpPr>
          <a:xfrm>
            <a:off x="5355415" y="2855248"/>
            <a:ext cx="1296009" cy="616672"/>
            <a:chOff x="5355415" y="2855248"/>
            <a:chExt cx="1296009" cy="616672"/>
          </a:xfrm>
        </p:grpSpPr>
        <p:sp>
          <p:nvSpPr>
            <p:cNvPr id="64" name="WordArt 51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5355415" y="2855248"/>
              <a:ext cx="1296009" cy="2880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جزء التشغيل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  <p:sp>
          <p:nvSpPr>
            <p:cNvPr id="72" name="Rectangle 59"/>
            <p:cNvSpPr>
              <a:spLocks noChangeArrowheads="1"/>
            </p:cNvSpPr>
            <p:nvPr/>
          </p:nvSpPr>
          <p:spPr bwMode="auto">
            <a:xfrm>
              <a:off x="5668742" y="3071810"/>
              <a:ext cx="625492" cy="4001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20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PO</a:t>
              </a:r>
              <a:r>
                <a:rPr lang="fr-FR" sz="2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73" name="Group 60"/>
          <p:cNvGrpSpPr>
            <a:grpSpLocks noChangeAspect="1"/>
          </p:cNvGrpSpPr>
          <p:nvPr/>
        </p:nvGrpSpPr>
        <p:grpSpPr bwMode="auto">
          <a:xfrm>
            <a:off x="6951636" y="5726113"/>
            <a:ext cx="820738" cy="506412"/>
            <a:chOff x="10000" y="9944"/>
            <a:chExt cx="1237" cy="765"/>
          </a:xfrm>
        </p:grpSpPr>
        <p:grpSp>
          <p:nvGrpSpPr>
            <p:cNvPr id="74" name="Group 61"/>
            <p:cNvGrpSpPr>
              <a:grpSpLocks noChangeAspect="1"/>
            </p:cNvGrpSpPr>
            <p:nvPr/>
          </p:nvGrpSpPr>
          <p:grpSpPr bwMode="auto">
            <a:xfrm>
              <a:off x="10000" y="10003"/>
              <a:ext cx="1237" cy="706"/>
              <a:chOff x="3903" y="5655"/>
              <a:chExt cx="1237" cy="706"/>
            </a:xfrm>
          </p:grpSpPr>
          <p:grpSp>
            <p:nvGrpSpPr>
              <p:cNvPr id="77" name="Group 62"/>
              <p:cNvGrpSpPr>
                <a:grpSpLocks noChangeAspect="1"/>
              </p:cNvGrpSpPr>
              <p:nvPr/>
            </p:nvGrpSpPr>
            <p:grpSpPr bwMode="auto">
              <a:xfrm>
                <a:off x="3903" y="5658"/>
                <a:ext cx="581" cy="703"/>
                <a:chOff x="3903" y="5658"/>
                <a:chExt cx="581" cy="703"/>
              </a:xfrm>
            </p:grpSpPr>
            <p:sp>
              <p:nvSpPr>
                <p:cNvPr id="81" name="AutoShape 63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" name="AutoShape 64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8" name="Group 65"/>
              <p:cNvGrpSpPr>
                <a:grpSpLocks noChangeAspect="1"/>
              </p:cNvGrpSpPr>
              <p:nvPr/>
            </p:nvGrpSpPr>
            <p:grpSpPr bwMode="auto">
              <a:xfrm>
                <a:off x="4559" y="5655"/>
                <a:ext cx="581" cy="703"/>
                <a:chOff x="3903" y="5658"/>
                <a:chExt cx="581" cy="703"/>
              </a:xfrm>
            </p:grpSpPr>
            <p:sp>
              <p:nvSpPr>
                <p:cNvPr id="79" name="AutoShape 66"/>
                <p:cNvSpPr>
                  <a:spLocks noChangeAspect="1" noChangeArrowheads="1"/>
                </p:cNvSpPr>
                <p:nvPr/>
              </p:nvSpPr>
              <p:spPr bwMode="auto">
                <a:xfrm>
                  <a:off x="4246" y="5658"/>
                  <a:ext cx="187" cy="128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0" name="AutoShape 67"/>
                <p:cNvSpPr>
                  <a:spLocks noChangeAspect="1" noChangeArrowheads="1"/>
                </p:cNvSpPr>
                <p:nvPr/>
              </p:nvSpPr>
              <p:spPr bwMode="auto">
                <a:xfrm>
                  <a:off x="3903" y="5781"/>
                  <a:ext cx="581" cy="580"/>
                </a:xfrm>
                <a:prstGeom prst="roundRect">
                  <a:avLst>
                    <a:gd name="adj" fmla="val 9861"/>
                  </a:avLst>
                </a:prstGeom>
                <a:gradFill rotWithShape="1">
                  <a:gsLst>
                    <a:gs pos="0">
                      <a:srgbClr val="3366FF"/>
                    </a:gs>
                    <a:gs pos="50000">
                      <a:srgbClr val="CCECFF"/>
                    </a:gs>
                    <a:gs pos="100000">
                      <a:srgbClr val="3366FF"/>
                    </a:gs>
                  </a:gsLst>
                  <a:lin ang="0" scaled="1"/>
                </a:gradFill>
                <a:ln w="158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75" name="AutoShape 68"/>
            <p:cNvSpPr>
              <a:spLocks noChangeAspect="1" noChangeArrowheads="1"/>
            </p:cNvSpPr>
            <p:nvPr/>
          </p:nvSpPr>
          <p:spPr bwMode="auto">
            <a:xfrm>
              <a:off x="10320" y="9944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AutoShape 69"/>
            <p:cNvSpPr>
              <a:spLocks noChangeAspect="1" noChangeArrowheads="1"/>
            </p:cNvSpPr>
            <p:nvPr/>
          </p:nvSpPr>
          <p:spPr bwMode="auto">
            <a:xfrm>
              <a:off x="10972" y="9947"/>
              <a:ext cx="244" cy="12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10001">
                  <a:srgbClr val="000040"/>
                </a:gs>
                <a:gs pos="25000">
                  <a:srgbClr val="400040"/>
                </a:gs>
                <a:gs pos="37500">
                  <a:srgbClr val="8F0040"/>
                </a:gs>
                <a:gs pos="45000">
                  <a:srgbClr val="F27300"/>
                </a:gs>
                <a:gs pos="50000">
                  <a:srgbClr val="FFBF00"/>
                </a:gs>
                <a:gs pos="55000">
                  <a:srgbClr val="F27300"/>
                </a:gs>
                <a:gs pos="62500">
                  <a:srgbClr val="8F0040"/>
                </a:gs>
                <a:gs pos="75000">
                  <a:srgbClr val="400040"/>
                </a:gs>
                <a:gs pos="89999">
                  <a:srgbClr val="000040"/>
                </a:gs>
                <a:gs pos="100000">
                  <a:srgbClr val="000000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6" name="Groupe 125"/>
          <p:cNvGrpSpPr/>
          <p:nvPr/>
        </p:nvGrpSpPr>
        <p:grpSpPr>
          <a:xfrm>
            <a:off x="1122324" y="2500306"/>
            <a:ext cx="1154114" cy="743652"/>
            <a:chOff x="1122324" y="2500306"/>
            <a:chExt cx="1154114" cy="743652"/>
          </a:xfrm>
        </p:grpSpPr>
        <p:sp>
          <p:nvSpPr>
            <p:cNvPr id="66" name="WordArt 53"/>
            <p:cNvSpPr>
              <a:spLocks noChangeAspect="1" noChangeArrowheads="1" noChangeShapeType="1" noTextEdit="1"/>
            </p:cNvSpPr>
            <p:nvPr/>
          </p:nvSpPr>
          <p:spPr bwMode="auto">
            <a:xfrm>
              <a:off x="1122324" y="2500306"/>
              <a:ext cx="1154114" cy="3190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1"/>
              <a:r>
                <a:rPr lang="ar-DZ" b="1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cs typeface="Arabic Transparent"/>
                </a:rPr>
                <a:t>جزء التحكم</a:t>
              </a:r>
              <a:endParaRPr lang="fr-FR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415080" y="2843848"/>
              <a:ext cx="612668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PC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6" name="Groupe 95"/>
          <p:cNvGrpSpPr/>
          <p:nvPr/>
        </p:nvGrpSpPr>
        <p:grpSpPr>
          <a:xfrm>
            <a:off x="7028188" y="2952084"/>
            <a:ext cx="1544340" cy="646331"/>
            <a:chOff x="7028188" y="2952084"/>
            <a:chExt cx="1544340" cy="646331"/>
          </a:xfrm>
        </p:grpSpPr>
        <p:sp>
          <p:nvSpPr>
            <p:cNvPr id="28" name="AutoShape 15"/>
            <p:cNvSpPr>
              <a:spLocks noChangeArrowheads="1"/>
            </p:cNvSpPr>
            <p:nvPr/>
          </p:nvSpPr>
          <p:spPr bwMode="auto">
            <a:xfrm rot="-5400000">
              <a:off x="7082188" y="3114550"/>
              <a:ext cx="216000" cy="324000"/>
            </a:xfrm>
            <a:prstGeom prst="downArrow">
              <a:avLst>
                <a:gd name="adj1" fmla="val 50000"/>
                <a:gd name="adj2" fmla="val 30000"/>
              </a:avLst>
            </a:prstGeom>
            <a:solidFill>
              <a:srgbClr val="00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 Box 26"/>
            <p:cNvSpPr txBox="1">
              <a:spLocks noChangeAspect="1" noChangeArrowheads="1"/>
            </p:cNvSpPr>
            <p:nvPr/>
          </p:nvSpPr>
          <p:spPr bwMode="auto">
            <a:xfrm>
              <a:off x="7389841" y="2960688"/>
              <a:ext cx="1182687" cy="617537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58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algn="r" rtl="1" eaLnBrk="0" hangingPunct="0">
                <a:defRPr/>
              </a:pPr>
              <a:r>
                <a:rPr lang="ar-DZ" sz="1400" b="1" dirty="0" smtClean="0">
                  <a:cs typeface="Arabic Transparent" pitchFamily="2" charset="-78"/>
                </a:rPr>
                <a:t> </a:t>
              </a:r>
              <a:endParaRPr lang="ar-DZ" sz="1400" b="1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351762" y="2952084"/>
              <a:ext cx="1214414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مادة أولية +</a:t>
              </a:r>
              <a:endParaRPr lang="fr-FR" b="1" dirty="0" smtClean="0">
                <a:ea typeface="Times New Roman" pitchFamily="18" charset="0"/>
                <a:cs typeface="Arabic Transparent" pitchFamily="2" charset="-78"/>
              </a:endParaRPr>
            </a:p>
            <a:p>
              <a:pPr algn="ctr" rtl="1" eaLnBrk="0" hangingPunct="0">
                <a:defRPr/>
              </a:pP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قيمة مضافة</a:t>
              </a:r>
              <a:endParaRPr lang="fr-FR" b="1" dirty="0"/>
            </a:p>
          </p:txBody>
        </p:sp>
      </p:grpSp>
      <p:grpSp>
        <p:nvGrpSpPr>
          <p:cNvPr id="95" name="Groupe 94"/>
          <p:cNvGrpSpPr/>
          <p:nvPr/>
        </p:nvGrpSpPr>
        <p:grpSpPr>
          <a:xfrm>
            <a:off x="5484456" y="993035"/>
            <a:ext cx="1036466" cy="635214"/>
            <a:chOff x="5484456" y="993035"/>
            <a:chExt cx="1036466" cy="635214"/>
          </a:xfrm>
        </p:grpSpPr>
        <p:sp>
          <p:nvSpPr>
            <p:cNvPr id="19" name="Text Box 6"/>
            <p:cNvSpPr txBox="1">
              <a:spLocks noChangeAspect="1" noChangeArrowheads="1"/>
            </p:cNvSpPr>
            <p:nvPr/>
          </p:nvSpPr>
          <p:spPr bwMode="auto">
            <a:xfrm>
              <a:off x="5484456" y="996424"/>
              <a:ext cx="1017588" cy="35083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1587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/>
            <a:lstStyle/>
            <a:p>
              <a:pPr algn="ctr" rtl="1">
                <a:defRPr/>
              </a:pPr>
              <a:endParaRPr lang="ar-DZ" sz="16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2" name="AutoShape 19"/>
            <p:cNvSpPr>
              <a:spLocks noChangeAspect="1" noChangeArrowheads="1"/>
            </p:cNvSpPr>
            <p:nvPr/>
          </p:nvSpPr>
          <p:spPr bwMode="auto">
            <a:xfrm>
              <a:off x="5836881" y="1386949"/>
              <a:ext cx="198438" cy="241300"/>
            </a:xfrm>
            <a:prstGeom prst="downArrow">
              <a:avLst>
                <a:gd name="adj1" fmla="val 50000"/>
                <a:gd name="adj2" fmla="val 30400"/>
              </a:avLst>
            </a:prstGeom>
            <a:solidFill>
              <a:srgbClr val="00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587654" y="993035"/>
              <a:ext cx="93326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defRPr/>
              </a:pP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مادة أولية</a:t>
              </a:r>
              <a:endParaRPr lang="ar-DZ" b="1" dirty="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102" name="Groupe 101"/>
          <p:cNvGrpSpPr/>
          <p:nvPr/>
        </p:nvGrpSpPr>
        <p:grpSpPr>
          <a:xfrm>
            <a:off x="928662" y="1738786"/>
            <a:ext cx="396000" cy="300174"/>
            <a:chOff x="928662" y="1698594"/>
            <a:chExt cx="396000" cy="300174"/>
          </a:xfrm>
        </p:grpSpPr>
        <p:cxnSp>
          <p:nvCxnSpPr>
            <p:cNvPr id="87" name="Connecteur droit 86"/>
            <p:cNvCxnSpPr/>
            <p:nvPr/>
          </p:nvCxnSpPr>
          <p:spPr>
            <a:xfrm rot="16200000" flipH="1">
              <a:off x="910381" y="1763643"/>
              <a:ext cx="272250" cy="198000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>
              <a:off x="928662" y="1714488"/>
              <a:ext cx="396000" cy="1092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01" name="Groupe 100"/>
            <p:cNvGrpSpPr/>
            <p:nvPr/>
          </p:nvGrpSpPr>
          <p:grpSpPr>
            <a:xfrm>
              <a:off x="1107637" y="1711964"/>
              <a:ext cx="123750" cy="222750"/>
              <a:chOff x="1111775" y="1728516"/>
              <a:chExt cx="123750" cy="222750"/>
            </a:xfrm>
          </p:grpSpPr>
          <p:sp>
            <p:nvSpPr>
              <p:cNvPr id="89" name="Ellipse 88"/>
              <p:cNvSpPr/>
              <p:nvPr/>
            </p:nvSpPr>
            <p:spPr>
              <a:xfrm rot="1964775">
                <a:off x="1111775" y="1728516"/>
                <a:ext cx="123750" cy="22275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" name="Ellipse 89"/>
              <p:cNvSpPr/>
              <p:nvPr/>
            </p:nvSpPr>
            <p:spPr>
              <a:xfrm rot="1964775">
                <a:off x="1165104" y="1797776"/>
                <a:ext cx="49500" cy="99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Arc 90"/>
              <p:cNvSpPr/>
              <p:nvPr/>
            </p:nvSpPr>
            <p:spPr>
              <a:xfrm rot="14915813">
                <a:off x="1140365" y="1818274"/>
                <a:ext cx="74250" cy="74250"/>
              </a:xfrm>
              <a:prstGeom prst="arc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8" name="Triangle isocèle 97"/>
            <p:cNvSpPr/>
            <p:nvPr/>
          </p:nvSpPr>
          <p:spPr>
            <a:xfrm rot="17880000">
              <a:off x="966682" y="1698594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428596" y="1214422"/>
            <a:ext cx="396000" cy="300174"/>
            <a:chOff x="928662" y="1698594"/>
            <a:chExt cx="396000" cy="300174"/>
          </a:xfrm>
        </p:grpSpPr>
        <p:cxnSp>
          <p:nvCxnSpPr>
            <p:cNvPr id="104" name="Connecteur droit 103"/>
            <p:cNvCxnSpPr/>
            <p:nvPr/>
          </p:nvCxnSpPr>
          <p:spPr>
            <a:xfrm rot="16200000" flipH="1">
              <a:off x="910381" y="1763643"/>
              <a:ext cx="272250" cy="198000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928662" y="1714488"/>
              <a:ext cx="396000" cy="1092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06" name="Groupe 105"/>
            <p:cNvGrpSpPr/>
            <p:nvPr/>
          </p:nvGrpSpPr>
          <p:grpSpPr>
            <a:xfrm>
              <a:off x="1107637" y="1711964"/>
              <a:ext cx="123750" cy="222750"/>
              <a:chOff x="1111775" y="1728516"/>
              <a:chExt cx="123750" cy="222750"/>
            </a:xfrm>
          </p:grpSpPr>
          <p:sp>
            <p:nvSpPr>
              <p:cNvPr id="108" name="Ellipse 107"/>
              <p:cNvSpPr/>
              <p:nvPr/>
            </p:nvSpPr>
            <p:spPr>
              <a:xfrm rot="1964775">
                <a:off x="1111775" y="1728516"/>
                <a:ext cx="123750" cy="22275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9" name="Ellipse 108"/>
              <p:cNvSpPr/>
              <p:nvPr/>
            </p:nvSpPr>
            <p:spPr>
              <a:xfrm rot="1964775">
                <a:off x="1165104" y="1797776"/>
                <a:ext cx="49500" cy="99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0" name="Arc 109"/>
              <p:cNvSpPr/>
              <p:nvPr/>
            </p:nvSpPr>
            <p:spPr>
              <a:xfrm rot="14915813">
                <a:off x="1140365" y="1818274"/>
                <a:ext cx="74250" cy="74250"/>
              </a:xfrm>
              <a:prstGeom prst="arc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7" name="Triangle isocèle 106"/>
            <p:cNvSpPr/>
            <p:nvPr/>
          </p:nvSpPr>
          <p:spPr>
            <a:xfrm rot="17880000">
              <a:off x="966682" y="1698594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4357686" y="1743394"/>
            <a:ext cx="396000" cy="300174"/>
            <a:chOff x="928662" y="1698594"/>
            <a:chExt cx="396000" cy="300174"/>
          </a:xfrm>
        </p:grpSpPr>
        <p:cxnSp>
          <p:nvCxnSpPr>
            <p:cNvPr id="112" name="Connecteur droit 111"/>
            <p:cNvCxnSpPr/>
            <p:nvPr/>
          </p:nvCxnSpPr>
          <p:spPr>
            <a:xfrm rot="16200000" flipH="1">
              <a:off x="910381" y="1763643"/>
              <a:ext cx="272250" cy="198000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928662" y="1714488"/>
              <a:ext cx="396000" cy="1092"/>
            </a:xfrm>
            <a:prstGeom prst="line">
              <a:avLst/>
            </a:prstGeom>
            <a:ln w="349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4" name="Groupe 113"/>
            <p:cNvGrpSpPr/>
            <p:nvPr/>
          </p:nvGrpSpPr>
          <p:grpSpPr>
            <a:xfrm>
              <a:off x="1107637" y="1711964"/>
              <a:ext cx="123750" cy="222750"/>
              <a:chOff x="1111775" y="1728516"/>
              <a:chExt cx="123750" cy="222750"/>
            </a:xfrm>
          </p:grpSpPr>
          <p:sp>
            <p:nvSpPr>
              <p:cNvPr id="116" name="Ellipse 115"/>
              <p:cNvSpPr/>
              <p:nvPr/>
            </p:nvSpPr>
            <p:spPr>
              <a:xfrm rot="1964775">
                <a:off x="1111775" y="1728516"/>
                <a:ext cx="123750" cy="22275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7" name="Ellipse 116"/>
              <p:cNvSpPr/>
              <p:nvPr/>
            </p:nvSpPr>
            <p:spPr>
              <a:xfrm rot="1964775">
                <a:off x="1165104" y="1797776"/>
                <a:ext cx="49500" cy="990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8" name="Arc 117"/>
              <p:cNvSpPr/>
              <p:nvPr/>
            </p:nvSpPr>
            <p:spPr>
              <a:xfrm rot="14915813">
                <a:off x="1140365" y="1818274"/>
                <a:ext cx="74250" cy="74250"/>
              </a:xfrm>
              <a:prstGeom prst="arc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5" name="Triangle isocèle 114"/>
            <p:cNvSpPr/>
            <p:nvPr/>
          </p:nvSpPr>
          <p:spPr>
            <a:xfrm rot="17880000">
              <a:off x="966682" y="1698594"/>
              <a:ext cx="144000" cy="14400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9" name="ZoneTexte 5"/>
          <p:cNvSpPr txBox="1">
            <a:spLocks noChangeArrowheads="1"/>
          </p:cNvSpPr>
          <p:nvPr/>
        </p:nvSpPr>
        <p:spPr bwMode="auto">
          <a:xfrm>
            <a:off x="1214414" y="1714488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00FF"/>
                </a:solidFill>
                <a:cs typeface="Arabic Transparent" pitchFamily="2" charset="-78"/>
              </a:rPr>
              <a:t>وجهة النظر ج</a:t>
            </a:r>
            <a:r>
              <a:rPr lang="ar-DZ" b="1" u="sng" dirty="0" smtClean="0">
                <a:solidFill>
                  <a:srgbClr val="0000FF"/>
                </a:solidFill>
                <a:latin typeface="Arial"/>
                <a:cs typeface="Arabic Transparent" pitchFamily="2" charset="-78"/>
              </a:rPr>
              <a:t>زء التحكم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20" name="ZoneTexte 5"/>
          <p:cNvSpPr txBox="1">
            <a:spLocks noChangeArrowheads="1"/>
          </p:cNvSpPr>
          <p:nvPr/>
        </p:nvSpPr>
        <p:spPr bwMode="auto">
          <a:xfrm>
            <a:off x="714348" y="1214422"/>
            <a:ext cx="17859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9900"/>
                </a:solidFill>
                <a:cs typeface="Arabic Transparent" pitchFamily="2" charset="-78"/>
              </a:rPr>
              <a:t>وجهة النظر النظام</a:t>
            </a:r>
            <a:endParaRPr lang="fr-FR" b="1" u="sng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121" name="ZoneTexte 5"/>
          <p:cNvSpPr txBox="1">
            <a:spLocks noChangeArrowheads="1"/>
          </p:cNvSpPr>
          <p:nvPr/>
        </p:nvSpPr>
        <p:spPr bwMode="auto">
          <a:xfrm>
            <a:off x="4572000" y="1714488"/>
            <a:ext cx="228601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cs typeface="Arabic Transparent" pitchFamily="2" charset="-78"/>
              </a:rPr>
              <a:t>وجهة النظر ج</a:t>
            </a:r>
            <a:r>
              <a:rPr lang="ar-DZ" b="1" u="sng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زء التشغيلي</a:t>
            </a:r>
            <a:endParaRPr lang="fr-FR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286380" y="2234650"/>
            <a:ext cx="1368000" cy="50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Text Box 17"/>
          <p:cNvSpPr txBox="1">
            <a:spLocks noChangeAspect="1" noChangeArrowheads="1"/>
          </p:cNvSpPr>
          <p:nvPr/>
        </p:nvSpPr>
        <p:spPr bwMode="auto">
          <a:xfrm>
            <a:off x="5289578" y="2244698"/>
            <a:ext cx="1376482" cy="504000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lnSpc>
                <a:spcPts val="1600"/>
              </a:lnSpc>
            </a:pPr>
            <a:r>
              <a: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منفذات </a:t>
            </a:r>
            <a:endParaRPr lang="fr-FR" sz="20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lnSpc>
                <a:spcPts val="1600"/>
              </a:lnSpc>
            </a:pPr>
            <a:r>
              <a:rPr lang="fr-FR" sz="13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Actionneurs</a:t>
            </a:r>
            <a:endParaRPr lang="ar-DZ" sz="13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5368968" y="3572978"/>
            <a:ext cx="1260000" cy="46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Rectangle 123"/>
          <p:cNvSpPr/>
          <p:nvPr/>
        </p:nvSpPr>
        <p:spPr>
          <a:xfrm>
            <a:off x="2888384" y="2275944"/>
            <a:ext cx="1512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Rectangle 124"/>
          <p:cNvSpPr/>
          <p:nvPr/>
        </p:nvSpPr>
        <p:spPr>
          <a:xfrm>
            <a:off x="2911845" y="3456646"/>
            <a:ext cx="1476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ext Box 18"/>
          <p:cNvSpPr txBox="1">
            <a:spLocks noChangeAspect="1" noChangeArrowheads="1"/>
          </p:cNvSpPr>
          <p:nvPr/>
        </p:nvSpPr>
        <p:spPr bwMode="auto">
          <a:xfrm>
            <a:off x="5375716" y="3573798"/>
            <a:ext cx="1260000" cy="488361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lnSpc>
                <a:spcPts val="17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الملتقطات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lnSpc>
                <a:spcPts val="1700"/>
              </a:lnSpc>
            </a:pPr>
            <a:r>
              <a: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Capteurs</a:t>
            </a:r>
            <a:endParaRPr lang="ar-DZ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5" name="Text Box 22"/>
          <p:cNvSpPr txBox="1">
            <a:spLocks noChangeAspect="1" noChangeArrowheads="1"/>
          </p:cNvSpPr>
          <p:nvPr/>
        </p:nvSpPr>
        <p:spPr bwMode="auto">
          <a:xfrm>
            <a:off x="2901630" y="2285992"/>
            <a:ext cx="1492250" cy="538163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lnSpc>
                <a:spcPts val="17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منفذات المتصدرة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lnSpc>
                <a:spcPts val="1700"/>
              </a:lnSpc>
            </a:pPr>
            <a:r>
              <a:rPr lang="fr-FR" sz="13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Pré actionneurs</a:t>
            </a:r>
            <a:endParaRPr lang="ar-DZ" sz="13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7" name="Text Box 24"/>
          <p:cNvSpPr txBox="1">
            <a:spLocks noChangeAspect="1" noChangeArrowheads="1"/>
          </p:cNvSpPr>
          <p:nvPr/>
        </p:nvSpPr>
        <p:spPr bwMode="auto">
          <a:xfrm>
            <a:off x="2920843" y="3468789"/>
            <a:ext cx="1473200" cy="538163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>
              <a:lnSpc>
                <a:spcPts val="1700"/>
              </a:lnSpc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تكييف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ctr" rtl="1" eaLnBrk="0" hangingPunct="0">
              <a:lnSpc>
                <a:spcPts val="1700"/>
              </a:lnSpc>
            </a:pPr>
            <a:r>
              <a:rPr lang="fr-FR" sz="14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Adaptation</a:t>
            </a:r>
          </a:p>
          <a:p>
            <a:pPr eaLnBrk="0" hangingPunct="0">
              <a:lnSpc>
                <a:spcPts val="1700"/>
              </a:lnSpc>
            </a:pPr>
            <a:endParaRPr lang="fr-FR" sz="16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4" name="ZoneTexte 5"/>
          <p:cNvSpPr txBox="1">
            <a:spLocks noChangeArrowheads="1"/>
          </p:cNvSpPr>
          <p:nvPr/>
        </p:nvSpPr>
        <p:spPr bwMode="auto">
          <a:xfrm>
            <a:off x="6786579" y="38377"/>
            <a:ext cx="235742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DZ" sz="2400" b="1" u="sng" dirty="0" smtClean="0">
                <a:solidFill>
                  <a:srgbClr val="FF0000"/>
                </a:solidFill>
                <a:cs typeface="Arabic Transparent" pitchFamily="2" charset="-78"/>
              </a:rPr>
              <a:t>مفهوم وجهة النظر:</a:t>
            </a:r>
            <a:endParaRPr lang="fr-FR" sz="24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119" grpId="0"/>
      <p:bldP spid="120" grpId="0"/>
      <p:bldP spid="121" grpId="0"/>
      <p:bldP spid="122" grpId="0" animBg="1"/>
      <p:bldP spid="30" grpId="0" animBg="1"/>
      <p:bldP spid="123" grpId="0" animBg="1"/>
      <p:bldP spid="124" grpId="0" animBg="1"/>
      <p:bldP spid="125" grpId="0" animBg="1"/>
      <p:bldP spid="31" grpId="0" animBg="1"/>
      <p:bldP spid="35" grpId="0" animBg="1"/>
      <p:bldP spid="37" grpId="0" animBg="1"/>
      <p:bldP spid="9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ZoneTexte 12"/>
          <p:cNvSpPr txBox="1">
            <a:spLocks noChangeArrowheads="1"/>
          </p:cNvSpPr>
          <p:nvPr/>
        </p:nvSpPr>
        <p:spPr bwMode="auto">
          <a:xfrm>
            <a:off x="1942570" y="1357298"/>
            <a:ext cx="627276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sz="2000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2000" b="1" dirty="0">
                <a:solidFill>
                  <a:srgbClr val="0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ea typeface="Times New Roman" pitchFamily="18" charset="0"/>
                <a:cs typeface="Arabic Transparent" pitchFamily="2" charset="-78"/>
              </a:rPr>
              <a:t>اختيار الملتقطات 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Capteurs</a:t>
            </a:r>
            <a:r>
              <a:rPr lang="fr-FR" b="1" dirty="0"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ea typeface="Times New Roman" pitchFamily="18" charset="0"/>
                <a:cs typeface="Arabic Transparent" pitchFamily="2" charset="-78"/>
              </a:rPr>
              <a:t>( </a:t>
            </a:r>
            <a:r>
              <a:rPr lang="ar-DZ" sz="2000" b="1" dirty="0">
                <a:ea typeface="Times New Roman" pitchFamily="18" charset="0"/>
                <a:cs typeface="Arabic Transparent" pitchFamily="2" charset="-78"/>
              </a:rPr>
              <a:t>كهربائية</a:t>
            </a:r>
            <a:r>
              <a:rPr lang="ar-SA" sz="2000" b="1" dirty="0">
                <a:ea typeface="Times New Roman" pitchFamily="18" charset="0"/>
                <a:cs typeface="Arabic Transparent" pitchFamily="2" charset="-78"/>
              </a:rPr>
              <a:t> ، هوائية ، الكترونية...)</a:t>
            </a:r>
            <a:r>
              <a:rPr lang="fr-FR" sz="2000" b="1" dirty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ar-DZ" sz="2000" b="1" dirty="0"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4981606" y="71414"/>
            <a:ext cx="40195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smtClean="0">
                <a:solidFill>
                  <a:srgbClr val="FF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8</a:t>
            </a:r>
            <a:r>
              <a:rPr lang="ar-SA" b="1" dirty="0" smtClean="0">
                <a:solidFill>
                  <a:srgbClr val="FF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ـ وجهة نظر الجزء التشغيلي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PO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(المستوى</a:t>
            </a:r>
            <a:r>
              <a:rPr lang="ar-SA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І</a:t>
            </a:r>
            <a:r>
              <a:rPr lang="ar-DZ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) </a:t>
            </a:r>
            <a:r>
              <a:rPr lang="ar-SA" b="1" dirty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831850" y="500042"/>
            <a:ext cx="7883554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/>
            <a:r>
              <a:rPr lang="ar-SA" sz="2000" b="1" dirty="0">
                <a:cs typeface="Arabic Transparent" pitchFamily="2" charset="-78"/>
              </a:rPr>
              <a:t>يصف الأعمال المنجزة من طرف المنفذات انطلاقا من التقارير المكتسبة ويتم دلك كما يلي </a:t>
            </a:r>
            <a:r>
              <a:rPr lang="ar-SA" sz="2000" b="1" dirty="0" smtClean="0">
                <a:cs typeface="Arabic Transparent" pitchFamily="2" charset="-78"/>
              </a:rPr>
              <a:t>:</a:t>
            </a:r>
            <a:r>
              <a:rPr lang="fr-FR" sz="2000" b="1" dirty="0" smtClean="0">
                <a:cs typeface="Arabic Transparent" pitchFamily="2" charset="-78"/>
              </a:rPr>
              <a:t>                   </a:t>
            </a:r>
            <a:r>
              <a:rPr lang="ar-SA" sz="2000" b="1" dirty="0" smtClean="0">
                <a:cs typeface="Arabic Transparent" pitchFamily="2" charset="-78"/>
              </a:rPr>
              <a:t>                     </a:t>
            </a:r>
            <a:r>
              <a:rPr lang="fr-FR" sz="2000" b="1" dirty="0" smtClean="0">
                <a:cs typeface="Arabic Transparent" pitchFamily="2" charset="-78"/>
              </a:rPr>
              <a:t>           </a:t>
            </a:r>
            <a:r>
              <a:rPr lang="ar-SA" sz="2000" b="1" dirty="0" smtClean="0">
                <a:cs typeface="Arabic Transparent" pitchFamily="2" charset="-78"/>
              </a:rPr>
              <a:t> 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2127250" y="928670"/>
            <a:ext cx="605849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SA" sz="2000" b="1" dirty="0">
                <a:cs typeface="Arabic Transparent" pitchFamily="2" charset="-78"/>
              </a:rPr>
              <a:t> اختيار المنفذات </a:t>
            </a:r>
            <a:r>
              <a:rPr lang="fr-FR" b="1" dirty="0">
                <a:cs typeface="Arabic Transparent" pitchFamily="2" charset="-78"/>
              </a:rPr>
              <a:t>Actionneurs</a:t>
            </a:r>
            <a:r>
              <a:rPr lang="ar-DZ" sz="2000" b="1" dirty="0">
                <a:cs typeface="Arabic Transparent" pitchFamily="2" charset="-78"/>
              </a:rPr>
              <a:t> ( المحركات ، دافعات .....).</a:t>
            </a:r>
            <a:endParaRPr lang="fr-FR" sz="2000" b="1" dirty="0">
              <a:cs typeface="Arabic Transparent" pitchFamily="2" charset="-78"/>
            </a:endParaRPr>
          </a:p>
        </p:txBody>
      </p:sp>
      <p:pic>
        <p:nvPicPr>
          <p:cNvPr id="16" name="Image 1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1" y="3791609"/>
            <a:ext cx="3218815" cy="3066415"/>
          </a:xfrm>
          <a:prstGeom prst="rect">
            <a:avLst/>
          </a:prstGeom>
          <a:noFill/>
        </p:spPr>
      </p:pic>
      <p:grpSp>
        <p:nvGrpSpPr>
          <p:cNvPr id="17" name="Groupe 16"/>
          <p:cNvGrpSpPr/>
          <p:nvPr/>
        </p:nvGrpSpPr>
        <p:grpSpPr>
          <a:xfrm>
            <a:off x="3201031" y="5014284"/>
            <a:ext cx="1428760" cy="571504"/>
            <a:chOff x="5242238" y="1214422"/>
            <a:chExt cx="1428760" cy="571504"/>
          </a:xfrm>
        </p:grpSpPr>
        <p:cxnSp>
          <p:nvCxnSpPr>
            <p:cNvPr id="18" name="Connecteur droit 17"/>
            <p:cNvCxnSpPr/>
            <p:nvPr/>
          </p:nvCxnSpPr>
          <p:spPr>
            <a:xfrm rot="10800000">
              <a:off x="5590998" y="1214422"/>
              <a:ext cx="1080000" cy="1588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rot="5400000">
              <a:off x="5135081" y="1321579"/>
              <a:ext cx="571504" cy="35719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Text Box 34"/>
          <p:cNvSpPr txBox="1">
            <a:spLocks noChangeArrowheads="1"/>
          </p:cNvSpPr>
          <p:nvPr/>
        </p:nvSpPr>
        <p:spPr bwMode="auto">
          <a:xfrm>
            <a:off x="3286117" y="4667196"/>
            <a:ext cx="170263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latin typeface="Arial" pitchFamily="34" charset="0"/>
                <a:cs typeface="Arial" pitchFamily="34" charset="0"/>
              </a:rPr>
              <a:t>دوران المحرك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M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6126879" y="3524074"/>
            <a:ext cx="2659963" cy="1548000"/>
            <a:chOff x="4483804" y="2881132"/>
            <a:chExt cx="2659963" cy="1548000"/>
          </a:xfrm>
        </p:grpSpPr>
        <p:sp>
          <p:nvSpPr>
            <p:cNvPr id="33" name="Line 12"/>
            <p:cNvSpPr>
              <a:spLocks noChangeShapeType="1"/>
            </p:cNvSpPr>
            <p:nvPr/>
          </p:nvSpPr>
          <p:spPr bwMode="auto">
            <a:xfrm flipH="1">
              <a:off x="4750500" y="2881132"/>
              <a:ext cx="0" cy="1548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" name="Text Box 10"/>
            <p:cNvSpPr txBox="1">
              <a:spLocks noChangeArrowheads="1"/>
            </p:cNvSpPr>
            <p:nvPr/>
          </p:nvSpPr>
          <p:spPr bwMode="auto">
            <a:xfrm>
              <a:off x="4483804" y="3339035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5393442" y="3345385"/>
              <a:ext cx="1750325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36" name="Line 12"/>
            <p:cNvSpPr>
              <a:spLocks noChangeShapeType="1"/>
            </p:cNvSpPr>
            <p:nvPr/>
          </p:nvSpPr>
          <p:spPr bwMode="auto">
            <a:xfrm>
              <a:off x="5060067" y="3613673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Text Box 9"/>
            <p:cNvSpPr txBox="1">
              <a:spLocks noChangeArrowheads="1"/>
            </p:cNvSpPr>
            <p:nvPr/>
          </p:nvSpPr>
          <p:spPr bwMode="auto">
            <a:xfrm>
              <a:off x="4580960" y="3400034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0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2"/>
            <p:cNvSpPr>
              <a:spLocks noChangeShapeType="1"/>
            </p:cNvSpPr>
            <p:nvPr/>
          </p:nvSpPr>
          <p:spPr bwMode="auto">
            <a:xfrm>
              <a:off x="4595267" y="4168274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>
              <a:off x="4595268" y="3026712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0" name="AutoShape 151"/>
          <p:cNvSpPr>
            <a:spLocks noChangeArrowheads="1"/>
          </p:cNvSpPr>
          <p:nvPr/>
        </p:nvSpPr>
        <p:spPr bwMode="auto">
          <a:xfrm>
            <a:off x="4929191" y="4071942"/>
            <a:ext cx="684000" cy="216000"/>
          </a:xfrm>
          <a:prstGeom prst="rightArrow">
            <a:avLst>
              <a:gd name="adj1" fmla="val 50000"/>
              <a:gd name="adj2" fmla="val 87707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Text Box 34"/>
          <p:cNvSpPr txBox="1">
            <a:spLocks noChangeArrowheads="1"/>
          </p:cNvSpPr>
          <p:nvPr/>
        </p:nvSpPr>
        <p:spPr bwMode="auto">
          <a:xfrm>
            <a:off x="6961353" y="4058533"/>
            <a:ext cx="175405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دوران المحرك </a:t>
            </a:r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</a:t>
            </a:r>
            <a:endParaRPr lang="fr-FR" sz="2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6536450" y="4594198"/>
            <a:ext cx="225039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الضغط على الملتقط </a:t>
            </a:r>
            <a:r>
              <a: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C1</a:t>
            </a:r>
            <a:endParaRPr lang="fr-FR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 Box 34"/>
          <p:cNvSpPr txBox="1">
            <a:spLocks noChangeArrowheads="1"/>
          </p:cNvSpPr>
          <p:nvPr/>
        </p:nvSpPr>
        <p:spPr bwMode="auto">
          <a:xfrm>
            <a:off x="6495507" y="3469581"/>
            <a:ext cx="225039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الضغط على الملتقط </a:t>
            </a:r>
            <a:r>
              <a: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" name="Image 9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107" y="1735314"/>
            <a:ext cx="3871419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/>
      <p:bldP spid="87045" grpId="0"/>
      <p:bldP spid="87046" grpId="0"/>
      <p:bldP spid="87047" grpId="0"/>
      <p:bldP spid="20" grpId="0"/>
      <p:bldP spid="40" grpId="0" animBg="1"/>
      <p:bldP spid="41" grpId="0"/>
      <p:bldP spid="42" grpId="0"/>
      <p:bldP spid="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4483804" y="2881132"/>
            <a:ext cx="2266961" cy="1548000"/>
            <a:chOff x="4483804" y="2881132"/>
            <a:chExt cx="2266961" cy="1548000"/>
          </a:xfrm>
        </p:grpSpPr>
        <p:sp>
          <p:nvSpPr>
            <p:cNvPr id="30" name="Line 12"/>
            <p:cNvSpPr>
              <a:spLocks noChangeShapeType="1"/>
            </p:cNvSpPr>
            <p:nvPr/>
          </p:nvSpPr>
          <p:spPr bwMode="auto">
            <a:xfrm flipH="1">
              <a:off x="4750500" y="2881132"/>
              <a:ext cx="0" cy="1548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4483804" y="3339035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5393443" y="3345385"/>
              <a:ext cx="1357322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5060067" y="3613673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" name="Text Box 9"/>
            <p:cNvSpPr txBox="1">
              <a:spLocks noChangeArrowheads="1"/>
            </p:cNvSpPr>
            <p:nvPr/>
          </p:nvSpPr>
          <p:spPr bwMode="auto">
            <a:xfrm>
              <a:off x="4580960" y="3400034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0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2"/>
            <p:cNvSpPr>
              <a:spLocks noChangeShapeType="1"/>
            </p:cNvSpPr>
            <p:nvPr/>
          </p:nvSpPr>
          <p:spPr bwMode="auto">
            <a:xfrm>
              <a:off x="4595267" y="4168274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" name="Line 12"/>
            <p:cNvSpPr>
              <a:spLocks noChangeShapeType="1"/>
            </p:cNvSpPr>
            <p:nvPr/>
          </p:nvSpPr>
          <p:spPr bwMode="auto">
            <a:xfrm>
              <a:off x="4595268" y="3026712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6866" name="ZoneTexte 5"/>
          <p:cNvSpPr txBox="1">
            <a:spLocks noChangeArrowheads="1"/>
          </p:cNvSpPr>
          <p:nvPr/>
        </p:nvSpPr>
        <p:spPr bwMode="auto">
          <a:xfrm>
            <a:off x="4140200" y="71414"/>
            <a:ext cx="16557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/>
            <a:r>
              <a:rPr lang="ar-DZ" sz="2400" b="1" dirty="0">
                <a:solidFill>
                  <a:srgbClr val="FF0000"/>
                </a:solidFill>
                <a:cs typeface="Arabic Transparent" pitchFamily="2" charset="-78"/>
              </a:rPr>
              <a:t>وجهة النظر</a:t>
            </a:r>
            <a:endParaRPr lang="fr-FR" sz="24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6989793" y="642918"/>
            <a:ext cx="201136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وجهة نظر النظام :</a:t>
            </a:r>
            <a:endParaRPr lang="fr-FR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629910"/>
            <a:ext cx="709774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>
                <a:ea typeface="Times New Roman" pitchFamily="18" charset="0"/>
                <a:cs typeface="Arabic Transparent" pitchFamily="2" charset="-78"/>
              </a:rPr>
              <a:t>يمثل الوصف لسير النظام بصفة عامة وسهلة </a:t>
            </a:r>
            <a:r>
              <a:rPr lang="ar-SA" b="1" dirty="0" err="1"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مفهومة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للجميع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يحدد </a:t>
            </a:r>
            <a:r>
              <a:rPr lang="ar-SA" b="1" dirty="0" err="1"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فقط) </a:t>
            </a:r>
            <a:endParaRPr lang="fr-FR" b="1" dirty="0"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b="1" dirty="0">
                <a:ea typeface="Times New Roman" pitchFamily="18" charset="0"/>
                <a:cs typeface="Arabic Transparent" pitchFamily="2" charset="-78"/>
              </a:rPr>
              <a:t>         ويتم ذلك كما يلي :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4815664" y="1435081"/>
            <a:ext cx="302027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كتابة الأفعال بصيغة كتابية.</a:t>
            </a:r>
            <a:endParaRPr lang="fr-FR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4268683" y="1887518"/>
            <a:ext cx="353232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0000"/>
                </a:solidFill>
                <a:cs typeface="Arabic Transparent" pitchFamily="2" charset="-78"/>
              </a:rPr>
              <a:t>ـ</a:t>
            </a:r>
            <a:r>
              <a:rPr lang="ar-DZ" b="1" dirty="0">
                <a:cs typeface="Arabic Transparent" pitchFamily="2" charset="-78"/>
              </a:rPr>
              <a:t> </a:t>
            </a:r>
            <a:r>
              <a:rPr lang="ar-SA" b="1" dirty="0">
                <a:cs typeface="Arabic Transparent" pitchFamily="2" charset="-78"/>
              </a:rPr>
              <a:t>كتابة </a:t>
            </a:r>
            <a:r>
              <a:rPr lang="ar-SA" b="1" dirty="0" err="1">
                <a:cs typeface="Arabic Transparent" pitchFamily="2" charset="-78"/>
              </a:rPr>
              <a:t>الاستقياليات</a:t>
            </a:r>
            <a:r>
              <a:rPr lang="ar-SA" b="1" dirty="0">
                <a:cs typeface="Arabic Transparent" pitchFamily="2" charset="-78"/>
              </a:rPr>
              <a:t> بصيغة كتابية.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5487640" y="3415591"/>
            <a:ext cx="137037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/>
            <a:r>
              <a:rPr lang="ar-DZ" sz="2000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أثقب القطعة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4893376" y="3951256"/>
            <a:ext cx="135732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sz="2000" b="1" dirty="0" smtClean="0">
                <a:solidFill>
                  <a:srgbClr val="009900"/>
                </a:solidFill>
                <a:cs typeface="Arabic Transparent" pitchFamily="2" charset="-78"/>
              </a:rPr>
              <a:t>قطعة مثقوبة</a:t>
            </a:r>
            <a:endParaRPr lang="fr-FR" sz="20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42" name="Text Box 34"/>
          <p:cNvSpPr txBox="1">
            <a:spLocks noChangeArrowheads="1"/>
          </p:cNvSpPr>
          <p:nvPr/>
        </p:nvSpPr>
        <p:spPr bwMode="auto">
          <a:xfrm>
            <a:off x="4893377" y="2826639"/>
            <a:ext cx="135732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sz="2000" b="1" dirty="0" smtClean="0">
                <a:solidFill>
                  <a:srgbClr val="009900"/>
                </a:solidFill>
                <a:cs typeface="Arabic Transparent" pitchFamily="2" charset="-78"/>
              </a:rPr>
              <a:t>قطعة مثبتة</a:t>
            </a:r>
            <a:endParaRPr lang="fr-FR" sz="20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pic>
        <p:nvPicPr>
          <p:cNvPr id="43" name="Image 4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912754" cy="2880000"/>
          </a:xfrm>
          <a:prstGeom prst="rect">
            <a:avLst/>
          </a:prstGeom>
          <a:noFill/>
        </p:spPr>
      </p:pic>
      <p:grpSp>
        <p:nvGrpSpPr>
          <p:cNvPr id="44" name="Groupe 43"/>
          <p:cNvGrpSpPr/>
          <p:nvPr/>
        </p:nvGrpSpPr>
        <p:grpSpPr>
          <a:xfrm>
            <a:off x="1416853" y="4048192"/>
            <a:ext cx="1143008" cy="571504"/>
            <a:chOff x="5214942" y="1214422"/>
            <a:chExt cx="1143008" cy="571504"/>
          </a:xfrm>
        </p:grpSpPr>
        <p:cxnSp>
          <p:nvCxnSpPr>
            <p:cNvPr id="45" name="Connecteur droit 44"/>
            <p:cNvCxnSpPr/>
            <p:nvPr/>
          </p:nvCxnSpPr>
          <p:spPr>
            <a:xfrm rot="10800000">
              <a:off x="5572132" y="1214422"/>
              <a:ext cx="785818" cy="1588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/>
            <p:cNvCxnSpPr/>
            <p:nvPr/>
          </p:nvCxnSpPr>
          <p:spPr>
            <a:xfrm rot="5400000">
              <a:off x="5107785" y="1321579"/>
              <a:ext cx="571504" cy="357190"/>
            </a:xfrm>
            <a:prstGeom prst="straightConnector1">
              <a:avLst/>
            </a:prstGeom>
            <a:ln w="15875">
              <a:solidFill>
                <a:schemeClr val="accent6">
                  <a:lumMod val="75000"/>
                </a:schemeClr>
              </a:solidFill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7" name="Text Box 34"/>
          <p:cNvSpPr txBox="1">
            <a:spLocks noChangeArrowheads="1"/>
          </p:cNvSpPr>
          <p:nvPr/>
        </p:nvSpPr>
        <p:spPr bwMode="auto">
          <a:xfrm>
            <a:off x="1714480" y="3714752"/>
            <a:ext cx="135732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>
              <a:spcBef>
                <a:spcPct val="50000"/>
              </a:spcBef>
            </a:pPr>
            <a:r>
              <a:rPr lang="ar-DZ" b="1" dirty="0" smtClean="0">
                <a:cs typeface="Arabic Transparent" pitchFamily="2" charset="-78"/>
              </a:rPr>
              <a:t>قطعة مثبتة</a:t>
            </a:r>
            <a:endParaRPr lang="fr-FR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/>
      <p:bldP spid="37899" grpId="0"/>
      <p:bldP spid="37901" grpId="0"/>
      <p:bldP spid="37902" grpId="0"/>
      <p:bldP spid="34" grpId="0"/>
      <p:bldP spid="39" grpId="0"/>
      <p:bldP spid="42" grpId="0"/>
      <p:bldP spid="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lipse 33"/>
          <p:cNvSpPr/>
          <p:nvPr/>
        </p:nvSpPr>
        <p:spPr>
          <a:xfrm>
            <a:off x="2500298" y="1881000"/>
            <a:ext cx="1143008" cy="857256"/>
          </a:xfrm>
          <a:prstGeom prst="ellipse">
            <a:avLst/>
          </a:prstGeom>
          <a:solidFill>
            <a:srgbClr val="FFE59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4143372" y="511803"/>
            <a:ext cx="4357718" cy="2726519"/>
          </a:xfrm>
          <a:prstGeom prst="rect">
            <a:avLst/>
          </a:prstGeom>
          <a:solidFill>
            <a:srgbClr val="FFE593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0" name="Groupe 29"/>
          <p:cNvGrpSpPr/>
          <p:nvPr/>
        </p:nvGrpSpPr>
        <p:grpSpPr>
          <a:xfrm>
            <a:off x="488165" y="428604"/>
            <a:ext cx="2512199" cy="1548000"/>
            <a:chOff x="733403" y="697411"/>
            <a:chExt cx="2512199" cy="1548000"/>
          </a:xfrm>
        </p:grpSpPr>
        <p:sp>
          <p:nvSpPr>
            <p:cNvPr id="4" name="Line 12"/>
            <p:cNvSpPr>
              <a:spLocks noChangeShapeType="1"/>
            </p:cNvSpPr>
            <p:nvPr/>
          </p:nvSpPr>
          <p:spPr bwMode="auto">
            <a:xfrm flipH="1">
              <a:off x="1000099" y="697411"/>
              <a:ext cx="0" cy="1548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733403" y="1155314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1643042" y="1161664"/>
              <a:ext cx="1357322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>
              <a:off x="1309666" y="1429952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Text Box 34"/>
            <p:cNvSpPr txBox="1">
              <a:spLocks noChangeArrowheads="1"/>
            </p:cNvSpPr>
            <p:nvPr/>
          </p:nvSpPr>
          <p:spPr bwMode="auto">
            <a:xfrm>
              <a:off x="1603496" y="1231870"/>
              <a:ext cx="1642106" cy="4001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rtl="1"/>
              <a:r>
                <a:rPr lang="ar-DZ" sz="2000" b="1" dirty="0" smtClean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endParaRPr lang="fr-FR" sz="2000" b="1" dirty="0">
                <a:cs typeface="Arabic Transparent" pitchFamily="2" charset="-78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808387" y="1202665"/>
              <a:ext cx="428016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2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2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844866" y="1984553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872163" y="870287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6519881" y="5000636"/>
            <a:ext cx="2266961" cy="1548000"/>
            <a:chOff x="4019551" y="3626369"/>
            <a:chExt cx="2266961" cy="1548000"/>
          </a:xfrm>
        </p:grpSpPr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>
              <a:off x="4286247" y="3626369"/>
              <a:ext cx="0" cy="1548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4019551" y="4084272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929190" y="4090622"/>
              <a:ext cx="1357322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4595814" y="4358910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Text Box 34"/>
            <p:cNvSpPr txBox="1">
              <a:spLocks noChangeArrowheads="1"/>
            </p:cNvSpPr>
            <p:nvPr/>
          </p:nvSpPr>
          <p:spPr bwMode="auto">
            <a:xfrm>
              <a:off x="5211216" y="4095880"/>
              <a:ext cx="718106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rtl="1"/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KM</a:t>
              </a:r>
              <a:endParaRPr lang="fr-FR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4116707" y="4097771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4131014" y="4913511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" name="Line 12"/>
            <p:cNvSpPr>
              <a:spLocks noChangeShapeType="1"/>
            </p:cNvSpPr>
            <p:nvPr/>
          </p:nvSpPr>
          <p:spPr bwMode="auto">
            <a:xfrm>
              <a:off x="4143372" y="3876308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4071934" y="618866"/>
            <a:ext cx="1399232" cy="1405010"/>
            <a:chOff x="4500562" y="238040"/>
            <a:chExt cx="1399232" cy="1405010"/>
          </a:xfrm>
        </p:grpSpPr>
        <p:pic>
          <p:nvPicPr>
            <p:cNvPr id="24" name="Picture 15" descr="E:\GIF 2\140617-moteurs-mon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4876" y="642918"/>
              <a:ext cx="1184918" cy="1000132"/>
            </a:xfrm>
            <a:prstGeom prst="rect">
              <a:avLst/>
            </a:prstGeom>
            <a:noFill/>
          </p:spPr>
        </p:pic>
        <p:sp>
          <p:nvSpPr>
            <p:cNvPr id="26" name="ZoneTexte 25"/>
            <p:cNvSpPr txBox="1"/>
            <p:nvPr/>
          </p:nvSpPr>
          <p:spPr>
            <a:xfrm>
              <a:off x="4500562" y="238040"/>
              <a:ext cx="1252575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</a:rPr>
                <a:t>المحرك </a:t>
              </a:r>
              <a:r>
                <a:rPr lang="fr-FR" b="1" dirty="0" smtClean="0">
                  <a:solidFill>
                    <a:srgbClr val="FF0000"/>
                  </a:solidFill>
                </a:rPr>
                <a:t>M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215206" y="595116"/>
            <a:ext cx="1252575" cy="1714488"/>
            <a:chOff x="6429388" y="1071546"/>
            <a:chExt cx="1252575" cy="1714488"/>
          </a:xfrm>
        </p:grpSpPr>
        <p:pic>
          <p:nvPicPr>
            <p:cNvPr id="25" name="Picture 345" descr="CONT_PH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429388" y="1428736"/>
              <a:ext cx="1029647" cy="1357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ZoneTexte 27"/>
            <p:cNvSpPr txBox="1"/>
            <p:nvPr/>
          </p:nvSpPr>
          <p:spPr>
            <a:xfrm>
              <a:off x="6429388" y="1071546"/>
              <a:ext cx="1252575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</a:rPr>
                <a:t>الملامس </a:t>
              </a:r>
              <a:r>
                <a:rPr lang="fr-FR" b="1" dirty="0" smtClean="0">
                  <a:solidFill>
                    <a:srgbClr val="FF0000"/>
                  </a:solidFill>
                </a:rPr>
                <a:t>KM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2" name="Image 31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2095314"/>
            <a:ext cx="3218815" cy="3066415"/>
          </a:xfrm>
          <a:prstGeom prst="rect">
            <a:avLst/>
          </a:prstGeom>
          <a:noFill/>
        </p:spPr>
      </p:pic>
      <p:sp>
        <p:nvSpPr>
          <p:cNvPr id="35" name="ZoneTexte 34"/>
          <p:cNvSpPr txBox="1"/>
          <p:nvPr/>
        </p:nvSpPr>
        <p:spPr>
          <a:xfrm>
            <a:off x="107225" y="0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الأول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019815" y="4500570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الثاني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5769980" y="1345309"/>
            <a:ext cx="1588102" cy="1761939"/>
            <a:chOff x="6198608" y="964483"/>
            <a:chExt cx="1588102" cy="1761939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198608" y="1214422"/>
              <a:ext cx="1588102" cy="1512000"/>
            </a:xfrm>
            <a:prstGeom prst="rect">
              <a:avLst/>
            </a:prstGeom>
            <a:noFill/>
          </p:spPr>
        </p:pic>
        <p:sp>
          <p:nvSpPr>
            <p:cNvPr id="37" name="ZoneTexte 36"/>
            <p:cNvSpPr txBox="1"/>
            <p:nvPr/>
          </p:nvSpPr>
          <p:spPr>
            <a:xfrm>
              <a:off x="6215074" y="964483"/>
              <a:ext cx="71438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</a:rPr>
                <a:t>الرم</a:t>
              </a:r>
              <a:r>
                <a:rPr lang="ar-DZ" b="1" dirty="0" smtClean="0">
                  <a:solidFill>
                    <a:srgbClr val="FF0000"/>
                  </a:solidFill>
                  <a:latin typeface="Arial"/>
                  <a:cs typeface="Arial"/>
                </a:rPr>
                <a:t>ز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8" name="ZoneTexte 5"/>
          <p:cNvSpPr txBox="1">
            <a:spLocks noChangeArrowheads="1"/>
          </p:cNvSpPr>
          <p:nvPr/>
        </p:nvSpPr>
        <p:spPr bwMode="auto">
          <a:xfrm>
            <a:off x="6357950" y="0"/>
            <a:ext cx="27860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u="sng" dirty="0" smtClean="0">
                <a:solidFill>
                  <a:srgbClr val="C0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ـ وجهة نظر الجزء التشغيلي</a:t>
            </a:r>
            <a:r>
              <a:rPr lang="fr-FR" b="1" u="sng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PO</a:t>
            </a:r>
            <a:endParaRPr lang="fr-FR" sz="2000" b="1" u="sng" dirty="0">
              <a:solidFill>
                <a:srgbClr val="C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5" grpId="0"/>
      <p:bldP spid="36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Ellipse 57"/>
          <p:cNvSpPr/>
          <p:nvPr/>
        </p:nvSpPr>
        <p:spPr>
          <a:xfrm>
            <a:off x="4357686" y="4970142"/>
            <a:ext cx="1500198" cy="500066"/>
          </a:xfrm>
          <a:prstGeom prst="ellipse">
            <a:avLst/>
          </a:prstGeom>
          <a:solidFill>
            <a:srgbClr val="FFE59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4572000" y="773919"/>
            <a:ext cx="4357718" cy="2083577"/>
          </a:xfrm>
          <a:prstGeom prst="rect">
            <a:avLst/>
          </a:prstGeom>
          <a:solidFill>
            <a:srgbClr val="FFE593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550942" y="0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الأول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286512" y="3429000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الثاني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grpSp>
        <p:nvGrpSpPr>
          <p:cNvPr id="55" name="Groupe 54"/>
          <p:cNvGrpSpPr/>
          <p:nvPr/>
        </p:nvGrpSpPr>
        <p:grpSpPr>
          <a:xfrm>
            <a:off x="712841" y="428604"/>
            <a:ext cx="2501837" cy="2592000"/>
            <a:chOff x="712841" y="428604"/>
            <a:chExt cx="2501837" cy="2592000"/>
          </a:xfrm>
        </p:grpSpPr>
        <p:sp>
          <p:nvSpPr>
            <p:cNvPr id="4" name="Line 12"/>
            <p:cNvSpPr>
              <a:spLocks noChangeShapeType="1"/>
            </p:cNvSpPr>
            <p:nvPr/>
          </p:nvSpPr>
          <p:spPr bwMode="auto">
            <a:xfrm flipH="1">
              <a:off x="984232" y="428604"/>
              <a:ext cx="0" cy="2592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717536" y="886507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1627175" y="892857"/>
              <a:ext cx="1584000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7" name="Line 12"/>
            <p:cNvSpPr>
              <a:spLocks noChangeShapeType="1"/>
            </p:cNvSpPr>
            <p:nvPr/>
          </p:nvSpPr>
          <p:spPr bwMode="auto">
            <a:xfrm>
              <a:off x="1293799" y="1161145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814692" y="906562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842647" y="1647506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842648" y="574184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712841" y="1993890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97" name="Text Box 11"/>
            <p:cNvSpPr txBox="1">
              <a:spLocks noChangeArrowheads="1"/>
            </p:cNvSpPr>
            <p:nvPr/>
          </p:nvSpPr>
          <p:spPr bwMode="auto">
            <a:xfrm>
              <a:off x="1622480" y="2000240"/>
              <a:ext cx="1584000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98" name="Line 12"/>
            <p:cNvSpPr>
              <a:spLocks noChangeShapeType="1"/>
            </p:cNvSpPr>
            <p:nvPr/>
          </p:nvSpPr>
          <p:spPr bwMode="auto">
            <a:xfrm>
              <a:off x="1289104" y="2268528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Text Box 9"/>
            <p:cNvSpPr txBox="1">
              <a:spLocks noChangeArrowheads="1"/>
            </p:cNvSpPr>
            <p:nvPr/>
          </p:nvSpPr>
          <p:spPr bwMode="auto">
            <a:xfrm>
              <a:off x="809997" y="2013945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Line 12"/>
            <p:cNvSpPr>
              <a:spLocks noChangeShapeType="1"/>
            </p:cNvSpPr>
            <p:nvPr/>
          </p:nvSpPr>
          <p:spPr bwMode="auto">
            <a:xfrm>
              <a:off x="837952" y="2754889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996384" y="1474999"/>
              <a:ext cx="221509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chemeClr val="tx1"/>
                  </a:solidFill>
                </a:rPr>
                <a:t>الضغط على الملتقط </a:t>
              </a:r>
              <a:r>
                <a:rPr lang="fr-FR" sz="2000" b="1" dirty="0" smtClean="0">
                  <a:solidFill>
                    <a:schemeClr val="tx1"/>
                  </a:solidFill>
                </a:rPr>
                <a:t>V1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ZoneTexte 102"/>
            <p:cNvSpPr txBox="1"/>
            <p:nvPr/>
          </p:nvSpPr>
          <p:spPr>
            <a:xfrm>
              <a:off x="996902" y="2569971"/>
              <a:ext cx="221777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chemeClr val="tx1"/>
                  </a:solidFill>
                </a:rPr>
                <a:t>الضغط على الملتقط </a:t>
              </a:r>
              <a:r>
                <a:rPr lang="fr-FR" sz="2000" b="1" dirty="0" smtClean="0">
                  <a:solidFill>
                    <a:schemeClr val="tx1"/>
                  </a:solidFill>
                </a:rPr>
                <a:t>V1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6729500" y="3893441"/>
            <a:ext cx="1843028" cy="2592000"/>
            <a:chOff x="6729500" y="3893441"/>
            <a:chExt cx="1843028" cy="2592000"/>
          </a:xfrm>
        </p:grpSpPr>
        <p:sp>
          <p:nvSpPr>
            <p:cNvPr id="129" name="Line 12"/>
            <p:cNvSpPr>
              <a:spLocks noChangeShapeType="1"/>
            </p:cNvSpPr>
            <p:nvPr/>
          </p:nvSpPr>
          <p:spPr bwMode="auto">
            <a:xfrm flipH="1">
              <a:off x="7000891" y="3893441"/>
              <a:ext cx="0" cy="2592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Text Box 10"/>
            <p:cNvSpPr txBox="1">
              <a:spLocks noChangeArrowheads="1"/>
            </p:cNvSpPr>
            <p:nvPr/>
          </p:nvSpPr>
          <p:spPr bwMode="auto">
            <a:xfrm>
              <a:off x="6734195" y="4351344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131" name="Text Box 11"/>
            <p:cNvSpPr txBox="1">
              <a:spLocks noChangeArrowheads="1"/>
            </p:cNvSpPr>
            <p:nvPr/>
          </p:nvSpPr>
          <p:spPr bwMode="auto">
            <a:xfrm>
              <a:off x="7643834" y="4357694"/>
              <a:ext cx="928694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132" name="Line 12"/>
            <p:cNvSpPr>
              <a:spLocks noChangeShapeType="1"/>
            </p:cNvSpPr>
            <p:nvPr/>
          </p:nvSpPr>
          <p:spPr bwMode="auto">
            <a:xfrm>
              <a:off x="7310458" y="4625982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6831351" y="4385047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12"/>
            <p:cNvSpPr>
              <a:spLocks noChangeShapeType="1"/>
            </p:cNvSpPr>
            <p:nvPr/>
          </p:nvSpPr>
          <p:spPr bwMode="auto">
            <a:xfrm>
              <a:off x="6859306" y="5112343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Line 12"/>
            <p:cNvSpPr>
              <a:spLocks noChangeShapeType="1"/>
            </p:cNvSpPr>
            <p:nvPr/>
          </p:nvSpPr>
          <p:spPr bwMode="auto">
            <a:xfrm>
              <a:off x="6859307" y="4039021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7" name="Text Box 10"/>
            <p:cNvSpPr txBox="1">
              <a:spLocks noChangeArrowheads="1"/>
            </p:cNvSpPr>
            <p:nvPr/>
          </p:nvSpPr>
          <p:spPr bwMode="auto">
            <a:xfrm>
              <a:off x="6729500" y="5458727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138" name="Text Box 11"/>
            <p:cNvSpPr txBox="1">
              <a:spLocks noChangeArrowheads="1"/>
            </p:cNvSpPr>
            <p:nvPr/>
          </p:nvSpPr>
          <p:spPr bwMode="auto">
            <a:xfrm>
              <a:off x="7639139" y="5465077"/>
              <a:ext cx="928694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139" name="Line 12"/>
            <p:cNvSpPr>
              <a:spLocks noChangeShapeType="1"/>
            </p:cNvSpPr>
            <p:nvPr/>
          </p:nvSpPr>
          <p:spPr bwMode="auto">
            <a:xfrm>
              <a:off x="7305763" y="5733365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1" name="Text Box 9"/>
            <p:cNvSpPr txBox="1">
              <a:spLocks noChangeArrowheads="1"/>
            </p:cNvSpPr>
            <p:nvPr/>
          </p:nvSpPr>
          <p:spPr bwMode="auto">
            <a:xfrm>
              <a:off x="6826656" y="5492430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12"/>
            <p:cNvSpPr>
              <a:spLocks noChangeShapeType="1"/>
            </p:cNvSpPr>
            <p:nvPr/>
          </p:nvSpPr>
          <p:spPr bwMode="auto">
            <a:xfrm>
              <a:off x="6854611" y="6219726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7122227" y="4885244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7135875" y="6021160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V0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4500562" y="880982"/>
            <a:ext cx="2000264" cy="1772316"/>
            <a:chOff x="4500562" y="238040"/>
            <a:chExt cx="2000264" cy="1772316"/>
          </a:xfrm>
        </p:grpSpPr>
        <p:sp>
          <p:nvSpPr>
            <p:cNvPr id="26" name="ZoneTexte 25"/>
            <p:cNvSpPr txBox="1"/>
            <p:nvPr/>
          </p:nvSpPr>
          <p:spPr>
            <a:xfrm>
              <a:off x="4500562" y="238040"/>
              <a:ext cx="200026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ملتقط نهاية الشوط </a:t>
              </a: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84" name="Picture 4" descr="H:\Sans titre.png"/>
            <p:cNvPicPr>
              <a:picLocks noChangeAspect="1" noChangeArrowheads="1"/>
            </p:cNvPicPr>
            <p:nvPr/>
          </p:nvPicPr>
          <p:blipFill>
            <a:blip r:embed="rId2" cstate="print"/>
            <a:srcRect l="40625" t="17557" r="41145" b="19199"/>
            <a:stretch>
              <a:fillRect/>
            </a:stretch>
          </p:blipFill>
          <p:spPr bwMode="auto">
            <a:xfrm>
              <a:off x="5072063" y="714356"/>
              <a:ext cx="597914" cy="129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7" name="Groupe 56"/>
          <p:cNvGrpSpPr/>
          <p:nvPr/>
        </p:nvGrpSpPr>
        <p:grpSpPr>
          <a:xfrm>
            <a:off x="2795593" y="2434287"/>
            <a:ext cx="3633795" cy="3066415"/>
            <a:chOff x="2795593" y="2434287"/>
            <a:chExt cx="3633795" cy="3066415"/>
          </a:xfrm>
        </p:grpSpPr>
        <p:pic>
          <p:nvPicPr>
            <p:cNvPr id="32" name="Image 31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95593" y="2434287"/>
              <a:ext cx="3218815" cy="3066415"/>
            </a:xfrm>
            <a:prstGeom prst="rect">
              <a:avLst/>
            </a:prstGeom>
            <a:noFill/>
          </p:spPr>
        </p:pic>
        <p:sp>
          <p:nvSpPr>
            <p:cNvPr id="149" name="ZoneTexte 148"/>
            <p:cNvSpPr txBox="1"/>
            <p:nvPr/>
          </p:nvSpPr>
          <p:spPr>
            <a:xfrm>
              <a:off x="5330522" y="4415484"/>
              <a:ext cx="109886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الرافعة </a:t>
              </a:r>
              <a:r>
                <a:rPr lang="fr-FR" dirty="0" smtClean="0">
                  <a:solidFill>
                    <a:schemeClr val="tx1"/>
                  </a:solidFill>
                </a:rPr>
                <a:t>V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6817072" y="1071546"/>
            <a:ext cx="1977405" cy="1076628"/>
            <a:chOff x="6817072" y="428604"/>
            <a:chExt cx="1977405" cy="1076628"/>
          </a:xfrm>
        </p:grpSpPr>
        <p:sp>
          <p:nvSpPr>
            <p:cNvPr id="104" name="ZoneTexte 103"/>
            <p:cNvSpPr txBox="1"/>
            <p:nvPr/>
          </p:nvSpPr>
          <p:spPr>
            <a:xfrm>
              <a:off x="7643834" y="428604"/>
              <a:ext cx="714380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2000" b="1" dirty="0" smtClean="0">
                  <a:solidFill>
                    <a:srgbClr val="FF0000"/>
                  </a:solidFill>
                </a:rPr>
                <a:t>الرم</a:t>
              </a:r>
              <a:r>
                <a:rPr lang="ar-DZ" sz="2000" b="1" dirty="0" smtClean="0">
                  <a:solidFill>
                    <a:srgbClr val="FF0000"/>
                  </a:solidFill>
                  <a:latin typeface="Arial"/>
                  <a:cs typeface="Arial"/>
                </a:rPr>
                <a:t>ز</a:t>
              </a:r>
              <a:endParaRPr lang="fr-FR" sz="20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85" name="Group 51"/>
            <p:cNvGrpSpPr>
              <a:grpSpLocks noChangeAspect="1"/>
            </p:cNvGrpSpPr>
            <p:nvPr/>
          </p:nvGrpSpPr>
          <p:grpSpPr bwMode="auto">
            <a:xfrm>
              <a:off x="7929586" y="857232"/>
              <a:ext cx="183832" cy="648000"/>
              <a:chOff x="9131" y="7788"/>
              <a:chExt cx="382" cy="1341"/>
            </a:xfrm>
          </p:grpSpPr>
          <p:sp>
            <p:nvSpPr>
              <p:cNvPr id="86" name="Line 55"/>
              <p:cNvSpPr>
                <a:spLocks noChangeShapeType="1"/>
              </p:cNvSpPr>
              <p:nvPr/>
            </p:nvSpPr>
            <p:spPr bwMode="auto">
              <a:xfrm rot="-5400000">
                <a:off x="9262" y="8919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87" name="Line 54"/>
              <p:cNvSpPr>
                <a:spLocks noChangeAspect="1" noChangeShapeType="1"/>
              </p:cNvSpPr>
              <p:nvPr/>
            </p:nvSpPr>
            <p:spPr bwMode="auto">
              <a:xfrm rot="-5760000">
                <a:off x="9041" y="8308"/>
                <a:ext cx="561" cy="38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107" name="AutoShape 53"/>
              <p:cNvSpPr>
                <a:spLocks noChangeAspect="1" noChangeArrowheads="1"/>
              </p:cNvSpPr>
              <p:nvPr/>
            </p:nvSpPr>
            <p:spPr bwMode="auto">
              <a:xfrm rot="-3559614">
                <a:off x="9078" y="8291"/>
                <a:ext cx="369" cy="193"/>
              </a:xfrm>
              <a:prstGeom prst="rtTriangl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146" name="Line 52"/>
              <p:cNvSpPr>
                <a:spLocks noChangeShapeType="1"/>
              </p:cNvSpPr>
              <p:nvPr/>
            </p:nvSpPr>
            <p:spPr bwMode="auto">
              <a:xfrm rot="16200000">
                <a:off x="9259" y="8004"/>
                <a:ext cx="43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</p:grpSp>
        <p:sp>
          <p:nvSpPr>
            <p:cNvPr id="148" name="ZoneTexte 147"/>
            <p:cNvSpPr txBox="1"/>
            <p:nvPr/>
          </p:nvSpPr>
          <p:spPr>
            <a:xfrm>
              <a:off x="8113406" y="928670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Group 51"/>
            <p:cNvGrpSpPr>
              <a:grpSpLocks noChangeAspect="1"/>
            </p:cNvGrpSpPr>
            <p:nvPr/>
          </p:nvGrpSpPr>
          <p:grpSpPr bwMode="auto">
            <a:xfrm>
              <a:off x="6817072" y="857232"/>
              <a:ext cx="183832" cy="648000"/>
              <a:chOff x="9131" y="7788"/>
              <a:chExt cx="382" cy="1341"/>
            </a:xfrm>
          </p:grpSpPr>
          <p:sp>
            <p:nvSpPr>
              <p:cNvPr id="47" name="Line 55"/>
              <p:cNvSpPr>
                <a:spLocks noChangeShapeType="1"/>
              </p:cNvSpPr>
              <p:nvPr/>
            </p:nvSpPr>
            <p:spPr bwMode="auto">
              <a:xfrm rot="-5400000">
                <a:off x="9262" y="8919"/>
                <a:ext cx="4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48" name="Line 54"/>
              <p:cNvSpPr>
                <a:spLocks noChangeAspect="1" noChangeShapeType="1"/>
              </p:cNvSpPr>
              <p:nvPr/>
            </p:nvSpPr>
            <p:spPr bwMode="auto">
              <a:xfrm rot="-5760000">
                <a:off x="9041" y="8308"/>
                <a:ext cx="561" cy="38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49" name="AutoShape 53"/>
              <p:cNvSpPr>
                <a:spLocks noChangeAspect="1" noChangeArrowheads="1"/>
              </p:cNvSpPr>
              <p:nvPr/>
            </p:nvSpPr>
            <p:spPr bwMode="auto">
              <a:xfrm rot="-3559614">
                <a:off x="9078" y="8291"/>
                <a:ext cx="369" cy="193"/>
              </a:xfrm>
              <a:prstGeom prst="rtTriangl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0" name="Line 52"/>
              <p:cNvSpPr>
                <a:spLocks noChangeShapeType="1"/>
              </p:cNvSpPr>
              <p:nvPr/>
            </p:nvSpPr>
            <p:spPr bwMode="auto">
              <a:xfrm rot="16200000">
                <a:off x="9259" y="8004"/>
                <a:ext cx="43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/>
              </a:p>
            </p:txBody>
          </p:sp>
        </p:grpSp>
        <p:sp>
          <p:nvSpPr>
            <p:cNvPr id="51" name="ZoneTexte 50"/>
            <p:cNvSpPr txBox="1"/>
            <p:nvPr/>
          </p:nvSpPr>
          <p:spPr>
            <a:xfrm>
              <a:off x="7000892" y="928670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</a:t>
              </a:r>
              <a:r>
                <a:rPr lang="ar-DZ" sz="2000" b="1" dirty="0" smtClean="0">
                  <a:solidFill>
                    <a:schemeClr val="tx1"/>
                  </a:solidFill>
                </a:rPr>
                <a:t>0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4" name="ZoneTexte 5"/>
          <p:cNvSpPr txBox="1">
            <a:spLocks noChangeArrowheads="1"/>
          </p:cNvSpPr>
          <p:nvPr/>
        </p:nvSpPr>
        <p:spPr bwMode="auto">
          <a:xfrm>
            <a:off x="6357950" y="0"/>
            <a:ext cx="27860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u="sng" dirty="0" smtClean="0">
                <a:solidFill>
                  <a:srgbClr val="C0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ـ وجهة نظر الجزء التشغيلي</a:t>
            </a:r>
            <a:r>
              <a:rPr lang="fr-FR" b="1" u="sng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PO</a:t>
            </a:r>
            <a:endParaRPr lang="fr-FR" sz="2000" b="1" u="sng" dirty="0">
              <a:solidFill>
                <a:srgbClr val="C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3" grpId="0" animBg="1"/>
      <p:bldP spid="35" grpId="0"/>
      <p:bldP spid="36" grpId="0"/>
      <p:bldP spid="5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Ellipse 33"/>
          <p:cNvSpPr/>
          <p:nvPr/>
        </p:nvSpPr>
        <p:spPr>
          <a:xfrm>
            <a:off x="4214810" y="4286256"/>
            <a:ext cx="1500198" cy="1228094"/>
          </a:xfrm>
          <a:prstGeom prst="ellipse">
            <a:avLst/>
          </a:prstGeom>
          <a:solidFill>
            <a:srgbClr val="FFE593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4572000" y="631043"/>
            <a:ext cx="4357718" cy="2726519"/>
          </a:xfrm>
          <a:prstGeom prst="rect">
            <a:avLst/>
          </a:prstGeom>
          <a:solidFill>
            <a:srgbClr val="FFE593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500034" y="194082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الأول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6072198" y="3357562"/>
            <a:ext cx="142876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00FF"/>
                </a:solidFill>
              </a:rPr>
              <a:t>مستوى الثاني</a:t>
            </a:r>
            <a:endParaRPr lang="fr-FR" sz="2000" b="1" u="sng" dirty="0">
              <a:solidFill>
                <a:srgbClr val="0000FF"/>
              </a:solidFill>
            </a:endParaRPr>
          </a:p>
        </p:txBody>
      </p:sp>
      <p:grpSp>
        <p:nvGrpSpPr>
          <p:cNvPr id="147" name="Groupe 146"/>
          <p:cNvGrpSpPr/>
          <p:nvPr/>
        </p:nvGrpSpPr>
        <p:grpSpPr>
          <a:xfrm>
            <a:off x="4500562" y="738106"/>
            <a:ext cx="1785950" cy="1571572"/>
            <a:chOff x="4500562" y="238040"/>
            <a:chExt cx="1785950" cy="1571572"/>
          </a:xfrm>
        </p:grpSpPr>
        <p:sp>
          <p:nvSpPr>
            <p:cNvPr id="26" name="ZoneTexte 25"/>
            <p:cNvSpPr txBox="1"/>
            <p:nvPr/>
          </p:nvSpPr>
          <p:spPr>
            <a:xfrm>
              <a:off x="4500562" y="238040"/>
              <a:ext cx="1252575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الرافعة </a:t>
              </a: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V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7" name="Picture 18" descr="verin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4876" y="714356"/>
              <a:ext cx="1571636" cy="1095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3" name="Groupe 152"/>
          <p:cNvGrpSpPr/>
          <p:nvPr/>
        </p:nvGrpSpPr>
        <p:grpSpPr>
          <a:xfrm>
            <a:off x="304775" y="622686"/>
            <a:ext cx="2624151" cy="2592000"/>
            <a:chOff x="304775" y="622686"/>
            <a:chExt cx="2624151" cy="2592000"/>
          </a:xfrm>
        </p:grpSpPr>
        <p:sp>
          <p:nvSpPr>
            <p:cNvPr id="4" name="Line 12"/>
            <p:cNvSpPr>
              <a:spLocks noChangeShapeType="1"/>
            </p:cNvSpPr>
            <p:nvPr/>
          </p:nvSpPr>
          <p:spPr bwMode="auto">
            <a:xfrm flipH="1">
              <a:off x="576166" y="622686"/>
              <a:ext cx="0" cy="2592000"/>
            </a:xfrm>
            <a:prstGeom prst="line">
              <a:avLst/>
            </a:prstGeom>
            <a:noFill/>
            <a:ln w="34925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51" name="Groupe 150"/>
            <p:cNvGrpSpPr/>
            <p:nvPr/>
          </p:nvGrpSpPr>
          <p:grpSpPr>
            <a:xfrm>
              <a:off x="304775" y="822858"/>
              <a:ext cx="2624151" cy="2341305"/>
              <a:chOff x="161899" y="628776"/>
              <a:chExt cx="2624151" cy="2341305"/>
            </a:xfrm>
          </p:grpSpPr>
          <p:sp>
            <p:nvSpPr>
              <p:cNvPr id="5" name="Text Box 10"/>
              <p:cNvSpPr txBox="1">
                <a:spLocks noChangeArrowheads="1"/>
              </p:cNvSpPr>
              <p:nvPr/>
            </p:nvSpPr>
            <p:spPr bwMode="auto">
              <a:xfrm>
                <a:off x="166594" y="886507"/>
                <a:ext cx="566738" cy="509588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endParaRPr lang="fr-FR" sz="3200" b="1" dirty="0"/>
              </a:p>
            </p:txBody>
          </p:sp>
          <p:sp>
            <p:nvSpPr>
              <p:cNvPr id="6" name="Text Box 11"/>
              <p:cNvSpPr txBox="1">
                <a:spLocks noChangeArrowheads="1"/>
              </p:cNvSpPr>
              <p:nvPr/>
            </p:nvSpPr>
            <p:spPr bwMode="auto">
              <a:xfrm>
                <a:off x="1076233" y="892857"/>
                <a:ext cx="1584000" cy="533400"/>
              </a:xfrm>
              <a:prstGeom prst="rect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fr-FR" b="1"/>
                  <a:t> </a:t>
                </a:r>
                <a:endParaRPr lang="fr-FR" sz="3200" b="1"/>
              </a:p>
            </p:txBody>
          </p:sp>
          <p:sp>
            <p:nvSpPr>
              <p:cNvPr id="7" name="Line 12"/>
              <p:cNvSpPr>
                <a:spLocks noChangeShapeType="1"/>
              </p:cNvSpPr>
              <p:nvPr/>
            </p:nvSpPr>
            <p:spPr bwMode="auto">
              <a:xfrm>
                <a:off x="742857" y="1161145"/>
                <a:ext cx="320675" cy="0"/>
              </a:xfrm>
              <a:prstGeom prst="line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Text Box 34"/>
              <p:cNvSpPr txBox="1">
                <a:spLocks noChangeArrowheads="1"/>
              </p:cNvSpPr>
              <p:nvPr/>
            </p:nvSpPr>
            <p:spPr bwMode="auto">
              <a:xfrm>
                <a:off x="1072506" y="963063"/>
                <a:ext cx="1713544" cy="40011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rtl="1"/>
                <a:r>
                  <a:rPr lang="ar-DZ" sz="2000" b="1" dirty="0" smtClean="0">
                    <a:latin typeface="Arial" pitchFamily="34" charset="0"/>
                    <a:cs typeface="Arial" pitchFamily="34" charset="0"/>
                  </a:rPr>
                  <a:t>خروج الرافعة </a:t>
                </a:r>
                <a:r>
                  <a:rPr lang="fr-FR" sz="2000" b="1" dirty="0" smtClean="0">
                    <a:latin typeface="Arial" pitchFamily="34" charset="0"/>
                    <a:cs typeface="Arial" pitchFamily="34" charset="0"/>
                  </a:rPr>
                  <a:t>V</a:t>
                </a:r>
                <a:endParaRPr lang="fr-FR" sz="2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9"/>
              <p:cNvSpPr txBox="1">
                <a:spLocks noChangeArrowheads="1"/>
              </p:cNvSpPr>
              <p:nvPr/>
            </p:nvSpPr>
            <p:spPr bwMode="auto">
              <a:xfrm>
                <a:off x="263750" y="906562"/>
                <a:ext cx="357190" cy="35719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ar-DZ" sz="2400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4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Line 12"/>
              <p:cNvSpPr>
                <a:spLocks noChangeShapeType="1"/>
              </p:cNvSpPr>
              <p:nvPr/>
            </p:nvSpPr>
            <p:spPr bwMode="auto">
              <a:xfrm>
                <a:off x="291705" y="1647506"/>
                <a:ext cx="288000" cy="0"/>
              </a:xfrm>
              <a:prstGeom prst="line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12"/>
              <p:cNvSpPr>
                <a:spLocks noChangeShapeType="1"/>
              </p:cNvSpPr>
              <p:nvPr/>
            </p:nvSpPr>
            <p:spPr bwMode="auto">
              <a:xfrm>
                <a:off x="291706" y="628776"/>
                <a:ext cx="288000" cy="0"/>
              </a:xfrm>
              <a:prstGeom prst="line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Text Box 10"/>
              <p:cNvSpPr txBox="1">
                <a:spLocks noChangeArrowheads="1"/>
              </p:cNvSpPr>
              <p:nvPr/>
            </p:nvSpPr>
            <p:spPr bwMode="auto">
              <a:xfrm>
                <a:off x="161899" y="1993890"/>
                <a:ext cx="566738" cy="509588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endParaRPr lang="fr-FR" sz="3200" b="1" dirty="0"/>
              </a:p>
            </p:txBody>
          </p:sp>
          <p:sp>
            <p:nvSpPr>
              <p:cNvPr id="97" name="Text Box 11"/>
              <p:cNvSpPr txBox="1">
                <a:spLocks noChangeArrowheads="1"/>
              </p:cNvSpPr>
              <p:nvPr/>
            </p:nvSpPr>
            <p:spPr bwMode="auto">
              <a:xfrm>
                <a:off x="1071538" y="2000240"/>
                <a:ext cx="1584000" cy="533400"/>
              </a:xfrm>
              <a:prstGeom prst="rect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fr-FR" b="1"/>
                  <a:t> </a:t>
                </a:r>
                <a:endParaRPr lang="fr-FR" sz="3200" b="1"/>
              </a:p>
            </p:txBody>
          </p:sp>
          <p:sp>
            <p:nvSpPr>
              <p:cNvPr id="98" name="Line 12"/>
              <p:cNvSpPr>
                <a:spLocks noChangeShapeType="1"/>
              </p:cNvSpPr>
              <p:nvPr/>
            </p:nvSpPr>
            <p:spPr bwMode="auto">
              <a:xfrm>
                <a:off x="738162" y="2268528"/>
                <a:ext cx="320675" cy="0"/>
              </a:xfrm>
              <a:prstGeom prst="line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Text Box 34"/>
              <p:cNvSpPr txBox="1">
                <a:spLocks noChangeArrowheads="1"/>
              </p:cNvSpPr>
              <p:nvPr/>
            </p:nvSpPr>
            <p:spPr bwMode="auto">
              <a:xfrm>
                <a:off x="901366" y="2070446"/>
                <a:ext cx="1861114" cy="40011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rtl="1"/>
                <a:r>
                  <a:rPr lang="ar-DZ" sz="2000" b="1" dirty="0" smtClean="0">
                    <a:latin typeface="Arial" pitchFamily="34" charset="0"/>
                    <a:cs typeface="Arial" pitchFamily="34" charset="0"/>
                  </a:rPr>
                  <a:t>رجوع الرافعة </a:t>
                </a:r>
                <a:r>
                  <a:rPr lang="fr-FR" sz="2000" b="1" dirty="0" smtClean="0">
                    <a:latin typeface="Arial" pitchFamily="34" charset="0"/>
                    <a:cs typeface="Arial" pitchFamily="34" charset="0"/>
                  </a:rPr>
                  <a:t>   V</a:t>
                </a:r>
                <a:endParaRPr lang="fr-FR" sz="2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Text Box 9"/>
              <p:cNvSpPr txBox="1">
                <a:spLocks noChangeArrowheads="1"/>
              </p:cNvSpPr>
              <p:nvPr/>
            </p:nvSpPr>
            <p:spPr bwMode="auto">
              <a:xfrm>
                <a:off x="259055" y="2013945"/>
                <a:ext cx="357190" cy="35719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spcAft>
                    <a:spcPts val="1000"/>
                  </a:spcAft>
                </a:pPr>
                <a:r>
                  <a:rPr lang="ar-DZ" sz="2400" b="1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fr-FR" sz="4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Line 12"/>
              <p:cNvSpPr>
                <a:spLocks noChangeShapeType="1"/>
              </p:cNvSpPr>
              <p:nvPr/>
            </p:nvSpPr>
            <p:spPr bwMode="auto">
              <a:xfrm>
                <a:off x="287010" y="2754889"/>
                <a:ext cx="288000" cy="0"/>
              </a:xfrm>
              <a:prstGeom prst="line">
                <a:avLst/>
              </a:prstGeom>
              <a:noFill/>
              <a:ln w="34925"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ZoneTexte 101"/>
              <p:cNvSpPr txBox="1"/>
              <p:nvPr/>
            </p:nvSpPr>
            <p:spPr>
              <a:xfrm>
                <a:off x="445442" y="1474999"/>
                <a:ext cx="2215096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الضغط على الملتقط </a:t>
                </a:r>
                <a:r>
                  <a:rPr lang="fr-FR" sz="2000" b="1" dirty="0" smtClean="0">
                    <a:solidFill>
                      <a:schemeClr val="tx1"/>
                    </a:solidFill>
                  </a:rPr>
                  <a:t>V1</a:t>
                </a:r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ZoneTexte 102"/>
              <p:cNvSpPr txBox="1"/>
              <p:nvPr/>
            </p:nvSpPr>
            <p:spPr>
              <a:xfrm>
                <a:off x="445960" y="2569971"/>
                <a:ext cx="2217776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ar-DZ" sz="2000" b="1" dirty="0" smtClean="0">
                    <a:solidFill>
                      <a:schemeClr val="tx1"/>
                    </a:solidFill>
                  </a:rPr>
                  <a:t>الضغط على الملتقط </a:t>
                </a:r>
                <a:r>
                  <a:rPr lang="fr-FR" sz="2000" b="1" dirty="0" smtClean="0">
                    <a:solidFill>
                      <a:schemeClr val="tx1"/>
                    </a:solidFill>
                  </a:rPr>
                  <a:t>V1</a:t>
                </a:r>
                <a:endParaRPr lang="fr-FR" sz="20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49" name="Groupe 148"/>
          <p:cNvGrpSpPr/>
          <p:nvPr/>
        </p:nvGrpSpPr>
        <p:grpSpPr>
          <a:xfrm>
            <a:off x="5146319" y="2401572"/>
            <a:ext cx="2763406" cy="785818"/>
            <a:chOff x="5146319" y="1901506"/>
            <a:chExt cx="2763406" cy="785818"/>
          </a:xfrm>
        </p:grpSpPr>
        <p:grpSp>
          <p:nvGrpSpPr>
            <p:cNvPr id="75" name="Groupe 74"/>
            <p:cNvGrpSpPr>
              <a:grpSpLocks noChangeAspect="1"/>
            </p:cNvGrpSpPr>
            <p:nvPr/>
          </p:nvGrpSpPr>
          <p:grpSpPr>
            <a:xfrm>
              <a:off x="5715008" y="2168386"/>
              <a:ext cx="1546628" cy="518938"/>
              <a:chOff x="2143108" y="1724536"/>
              <a:chExt cx="1128600" cy="378679"/>
            </a:xfrm>
          </p:grpSpPr>
          <p:sp>
            <p:nvSpPr>
              <p:cNvPr id="76" name="Rectangle 135"/>
              <p:cNvSpPr>
                <a:spLocks noChangeArrowheads="1"/>
              </p:cNvSpPr>
              <p:nvPr/>
            </p:nvSpPr>
            <p:spPr bwMode="auto">
              <a:xfrm>
                <a:off x="2305576" y="1796080"/>
                <a:ext cx="799011" cy="280510"/>
              </a:xfrm>
              <a:prstGeom prst="rect">
                <a:avLst/>
              </a:prstGeom>
              <a:solidFill>
                <a:srgbClr val="C0C0C0">
                  <a:alpha val="81000"/>
                </a:srgbClr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" name="Line 136"/>
              <p:cNvSpPr>
                <a:spLocks noChangeShapeType="1"/>
              </p:cNvSpPr>
              <p:nvPr/>
            </p:nvSpPr>
            <p:spPr bwMode="auto">
              <a:xfrm>
                <a:off x="2706668" y="1806234"/>
                <a:ext cx="0" cy="276067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" name="Line 138"/>
              <p:cNvSpPr>
                <a:spLocks noChangeShapeType="1"/>
              </p:cNvSpPr>
              <p:nvPr/>
            </p:nvSpPr>
            <p:spPr bwMode="auto">
              <a:xfrm flipV="1">
                <a:off x="2808210" y="1811078"/>
                <a:ext cx="0" cy="236429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w="sm" len="sm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" name="Line 139"/>
              <p:cNvSpPr>
                <a:spLocks noChangeAspect="1" noChangeShapeType="1"/>
              </p:cNvSpPr>
              <p:nvPr/>
            </p:nvSpPr>
            <p:spPr bwMode="auto">
              <a:xfrm rot="19740000">
                <a:off x="2985048" y="1802018"/>
                <a:ext cx="635" cy="26274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w="sm" len="sm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" name="Line 140"/>
              <p:cNvSpPr>
                <a:spLocks noChangeShapeType="1"/>
              </p:cNvSpPr>
              <p:nvPr/>
            </p:nvSpPr>
            <p:spPr bwMode="auto">
              <a:xfrm rot="-360000" flipH="1" flipV="1">
                <a:off x="2366640" y="1803920"/>
                <a:ext cx="252000" cy="25200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w="sm" len="sm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" name="Line 141"/>
              <p:cNvSpPr>
                <a:spLocks noChangeAspect="1" noChangeShapeType="1"/>
              </p:cNvSpPr>
              <p:nvPr/>
            </p:nvSpPr>
            <p:spPr bwMode="auto">
              <a:xfrm rot="2880000">
                <a:off x="2482109" y="1782954"/>
                <a:ext cx="783" cy="324000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w="sm" len="sm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" name="Rectangle 147"/>
              <p:cNvSpPr>
                <a:spLocks noChangeArrowheads="1"/>
              </p:cNvSpPr>
              <p:nvPr/>
            </p:nvSpPr>
            <p:spPr bwMode="auto">
              <a:xfrm>
                <a:off x="3113683" y="1876044"/>
                <a:ext cx="158025" cy="1142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" name="Rectangle 149"/>
              <p:cNvSpPr>
                <a:spLocks noChangeArrowheads="1"/>
              </p:cNvSpPr>
              <p:nvPr/>
            </p:nvSpPr>
            <p:spPr bwMode="auto">
              <a:xfrm flipH="1">
                <a:off x="2143108" y="1876045"/>
                <a:ext cx="158025" cy="1116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0" name="Line 142"/>
              <p:cNvSpPr>
                <a:spLocks noChangeShapeType="1"/>
              </p:cNvSpPr>
              <p:nvPr/>
            </p:nvSpPr>
            <p:spPr bwMode="auto">
              <a:xfrm flipV="1">
                <a:off x="3153854" y="1879976"/>
                <a:ext cx="80875" cy="108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1" name="Line 143"/>
              <p:cNvSpPr>
                <a:spLocks noChangeShapeType="1"/>
              </p:cNvSpPr>
              <p:nvPr/>
            </p:nvSpPr>
            <p:spPr bwMode="auto">
              <a:xfrm>
                <a:off x="3230315" y="1745862"/>
                <a:ext cx="0" cy="144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2" name="Line 143"/>
              <p:cNvSpPr>
                <a:spLocks noChangeShapeType="1"/>
              </p:cNvSpPr>
              <p:nvPr/>
            </p:nvSpPr>
            <p:spPr bwMode="auto">
              <a:xfrm>
                <a:off x="3148829" y="1995215"/>
                <a:ext cx="0" cy="108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3" name="Line 142"/>
              <p:cNvSpPr>
                <a:spLocks noChangeShapeType="1"/>
              </p:cNvSpPr>
              <p:nvPr/>
            </p:nvSpPr>
            <p:spPr bwMode="auto">
              <a:xfrm flipH="1" flipV="1">
                <a:off x="2177665" y="1878562"/>
                <a:ext cx="62001" cy="108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4" name="Line 143"/>
              <p:cNvSpPr>
                <a:spLocks noChangeShapeType="1"/>
              </p:cNvSpPr>
              <p:nvPr/>
            </p:nvSpPr>
            <p:spPr bwMode="auto">
              <a:xfrm>
                <a:off x="2173252" y="1724536"/>
                <a:ext cx="0" cy="144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5" name="Line 143"/>
              <p:cNvSpPr>
                <a:spLocks noChangeShapeType="1"/>
              </p:cNvSpPr>
              <p:nvPr/>
            </p:nvSpPr>
            <p:spPr bwMode="auto">
              <a:xfrm>
                <a:off x="2241769" y="1993113"/>
                <a:ext cx="0" cy="108000"/>
              </a:xfrm>
              <a:prstGeom prst="line">
                <a:avLst/>
              </a:prstGeom>
              <a:ln w="2540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04" name="ZoneTexte 103"/>
            <p:cNvSpPr txBox="1"/>
            <p:nvPr/>
          </p:nvSpPr>
          <p:spPr>
            <a:xfrm>
              <a:off x="6072198" y="1901506"/>
              <a:ext cx="71438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FF0000"/>
                  </a:solidFill>
                </a:rPr>
                <a:t>الرم</a:t>
              </a:r>
              <a:r>
                <a:rPr lang="ar-DZ" b="1" dirty="0" smtClean="0">
                  <a:solidFill>
                    <a:srgbClr val="FF0000"/>
                  </a:solidFill>
                  <a:latin typeface="Arial"/>
                  <a:cs typeface="Arial"/>
                </a:rPr>
                <a:t>ز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5146319" y="2237430"/>
              <a:ext cx="681071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000" b="1" dirty="0" err="1" smtClean="0">
                  <a:solidFill>
                    <a:schemeClr val="bg1"/>
                  </a:solidFill>
                </a:rPr>
                <a:t>dV</a:t>
              </a:r>
              <a:r>
                <a:rPr lang="fr-FR" sz="2000" b="1" dirty="0" smtClean="0">
                  <a:solidFill>
                    <a:schemeClr val="bg1"/>
                  </a:solidFill>
                </a:rPr>
                <a:t>+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6" name="ZoneTexte 105"/>
            <p:cNvSpPr txBox="1"/>
            <p:nvPr/>
          </p:nvSpPr>
          <p:spPr>
            <a:xfrm>
              <a:off x="7228654" y="2245048"/>
              <a:ext cx="681071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000" b="1" dirty="0" err="1" smtClean="0">
                  <a:solidFill>
                    <a:schemeClr val="bg1"/>
                  </a:solidFill>
                </a:rPr>
                <a:t>dV</a:t>
              </a:r>
              <a:r>
                <a:rPr lang="fr-FR" sz="2000" b="1" dirty="0" smtClean="0">
                  <a:solidFill>
                    <a:schemeClr val="bg1"/>
                  </a:solidFill>
                </a:rPr>
                <a:t>-</a:t>
              </a:r>
              <a:endParaRPr lang="fr-F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0" name="Groupe 149"/>
          <p:cNvGrpSpPr/>
          <p:nvPr/>
        </p:nvGrpSpPr>
        <p:grpSpPr>
          <a:xfrm>
            <a:off x="2567631" y="3005791"/>
            <a:ext cx="3218815" cy="3066415"/>
            <a:chOff x="2567631" y="2434287"/>
            <a:chExt cx="3218815" cy="3066415"/>
          </a:xfrm>
        </p:grpSpPr>
        <p:pic>
          <p:nvPicPr>
            <p:cNvPr id="32" name="Image 31"/>
            <p:cNvPicPr/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67631" y="2434287"/>
              <a:ext cx="3218815" cy="3066415"/>
            </a:xfrm>
            <a:prstGeom prst="rect">
              <a:avLst/>
            </a:prstGeom>
            <a:noFill/>
          </p:spPr>
        </p:pic>
        <p:grpSp>
          <p:nvGrpSpPr>
            <p:cNvPr id="107" name="Groupe 106"/>
            <p:cNvGrpSpPr>
              <a:grpSpLocks noChangeAspect="1"/>
            </p:cNvGrpSpPr>
            <p:nvPr/>
          </p:nvGrpSpPr>
          <p:grpSpPr>
            <a:xfrm>
              <a:off x="4565093" y="4071423"/>
              <a:ext cx="792000" cy="444433"/>
              <a:chOff x="2143108" y="1724536"/>
              <a:chExt cx="1123538" cy="630478"/>
            </a:xfrm>
          </p:grpSpPr>
          <p:sp>
            <p:nvSpPr>
              <p:cNvPr id="108" name="Rectangle 135"/>
              <p:cNvSpPr>
                <a:spLocks noChangeArrowheads="1"/>
              </p:cNvSpPr>
              <p:nvPr/>
            </p:nvSpPr>
            <p:spPr bwMode="auto">
              <a:xfrm>
                <a:off x="2305576" y="1796080"/>
                <a:ext cx="799011" cy="280510"/>
              </a:xfrm>
              <a:prstGeom prst="rect">
                <a:avLst/>
              </a:prstGeom>
              <a:solidFill>
                <a:srgbClr val="C0C0C0">
                  <a:alpha val="81000"/>
                </a:srgbClr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" name="Line 136"/>
              <p:cNvSpPr>
                <a:spLocks noChangeShapeType="1"/>
              </p:cNvSpPr>
              <p:nvPr/>
            </p:nvSpPr>
            <p:spPr bwMode="auto">
              <a:xfrm>
                <a:off x="2706668" y="1806234"/>
                <a:ext cx="0" cy="2760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" name="Line 137"/>
              <p:cNvSpPr>
                <a:spLocks noChangeShapeType="1"/>
              </p:cNvSpPr>
              <p:nvPr/>
            </p:nvSpPr>
            <p:spPr bwMode="auto">
              <a:xfrm>
                <a:off x="3036680" y="2082302"/>
                <a:ext cx="0" cy="82503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" name="Line 138"/>
              <p:cNvSpPr>
                <a:spLocks noChangeShapeType="1"/>
              </p:cNvSpPr>
              <p:nvPr/>
            </p:nvSpPr>
            <p:spPr bwMode="auto">
              <a:xfrm flipV="1">
                <a:off x="2808210" y="1807308"/>
                <a:ext cx="0" cy="255350"/>
              </a:xfrm>
              <a:prstGeom prst="line">
                <a:avLst/>
              </a:prstGeom>
              <a:ln w="9525">
                <a:solidFill>
                  <a:srgbClr val="FF0000"/>
                </a:solidFill>
                <a:headEnd w="sm" len="sm"/>
                <a:tailEnd type="triangl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" name="Line 139"/>
              <p:cNvSpPr>
                <a:spLocks noChangeAspect="1" noChangeShapeType="1"/>
              </p:cNvSpPr>
              <p:nvPr/>
            </p:nvSpPr>
            <p:spPr bwMode="auto">
              <a:xfrm rot="19740000">
                <a:off x="2985048" y="1802018"/>
                <a:ext cx="635" cy="262740"/>
              </a:xfrm>
              <a:prstGeom prst="line">
                <a:avLst/>
              </a:prstGeom>
              <a:ln w="9525">
                <a:solidFill>
                  <a:srgbClr val="FF0000"/>
                </a:solidFill>
                <a:headEnd w="sm" len="sm"/>
                <a:tailEnd type="triangl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" name="Line 140"/>
              <p:cNvSpPr>
                <a:spLocks noChangeShapeType="1"/>
              </p:cNvSpPr>
              <p:nvPr/>
            </p:nvSpPr>
            <p:spPr bwMode="auto">
              <a:xfrm rot="-360000" flipH="1" flipV="1">
                <a:off x="2366640" y="1803920"/>
                <a:ext cx="252000" cy="252000"/>
              </a:xfrm>
              <a:prstGeom prst="line">
                <a:avLst/>
              </a:prstGeom>
              <a:ln w="9525">
                <a:solidFill>
                  <a:srgbClr val="FF0000"/>
                </a:solidFill>
                <a:headEnd w="sm" len="sm"/>
                <a:tailEnd type="triangl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" name="Line 141"/>
              <p:cNvSpPr>
                <a:spLocks noChangeAspect="1" noChangeShapeType="1"/>
              </p:cNvSpPr>
              <p:nvPr/>
            </p:nvSpPr>
            <p:spPr bwMode="auto">
              <a:xfrm rot="2880000">
                <a:off x="2482109" y="1782954"/>
                <a:ext cx="783" cy="324000"/>
              </a:xfrm>
              <a:prstGeom prst="line">
                <a:avLst/>
              </a:prstGeom>
              <a:ln w="9525">
                <a:solidFill>
                  <a:srgbClr val="FF0000"/>
                </a:solidFill>
                <a:headEnd w="sm" len="sm"/>
                <a:tailEnd type="triangl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" name="Line 142"/>
              <p:cNvSpPr>
                <a:spLocks noChangeShapeType="1"/>
              </p:cNvSpPr>
              <p:nvPr/>
            </p:nvSpPr>
            <p:spPr bwMode="auto">
              <a:xfrm>
                <a:off x="3036680" y="2160815"/>
                <a:ext cx="152313" cy="0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" name="Line 143"/>
              <p:cNvSpPr>
                <a:spLocks noChangeShapeType="1"/>
              </p:cNvSpPr>
              <p:nvPr/>
            </p:nvSpPr>
            <p:spPr bwMode="auto">
              <a:xfrm>
                <a:off x="3183917" y="2160815"/>
                <a:ext cx="0" cy="194199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Line 144"/>
              <p:cNvSpPr>
                <a:spLocks noChangeShapeType="1"/>
              </p:cNvSpPr>
              <p:nvPr/>
            </p:nvSpPr>
            <p:spPr bwMode="auto">
              <a:xfrm>
                <a:off x="2808210" y="2065167"/>
                <a:ext cx="0" cy="82503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" name="Line 145"/>
              <p:cNvSpPr>
                <a:spLocks noChangeShapeType="1"/>
              </p:cNvSpPr>
              <p:nvPr/>
            </p:nvSpPr>
            <p:spPr bwMode="auto">
              <a:xfrm flipH="1">
                <a:off x="2204033" y="2148939"/>
                <a:ext cx="609254" cy="0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Line 146"/>
              <p:cNvSpPr>
                <a:spLocks noChangeShapeType="1"/>
              </p:cNvSpPr>
              <p:nvPr/>
            </p:nvSpPr>
            <p:spPr bwMode="auto">
              <a:xfrm>
                <a:off x="2204033" y="2148939"/>
                <a:ext cx="0" cy="194199"/>
              </a:xfrm>
              <a:prstGeom prst="line">
                <a:avLst/>
              </a:prstGeom>
              <a:ln w="15875"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Rectangle 147"/>
              <p:cNvSpPr>
                <a:spLocks noChangeArrowheads="1"/>
              </p:cNvSpPr>
              <p:nvPr/>
            </p:nvSpPr>
            <p:spPr bwMode="auto">
              <a:xfrm>
                <a:off x="3108621" y="1876045"/>
                <a:ext cx="158025" cy="1142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Rectangle 149"/>
              <p:cNvSpPr>
                <a:spLocks noChangeArrowheads="1"/>
              </p:cNvSpPr>
              <p:nvPr/>
            </p:nvSpPr>
            <p:spPr bwMode="auto">
              <a:xfrm flipH="1">
                <a:off x="2143108" y="1876045"/>
                <a:ext cx="158025" cy="11169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Line 142"/>
              <p:cNvSpPr>
                <a:spLocks noChangeShapeType="1"/>
              </p:cNvSpPr>
              <p:nvPr/>
            </p:nvSpPr>
            <p:spPr bwMode="auto">
              <a:xfrm flipV="1">
                <a:off x="3162519" y="1872436"/>
                <a:ext cx="80875" cy="108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Line 143"/>
              <p:cNvSpPr>
                <a:spLocks noChangeShapeType="1"/>
              </p:cNvSpPr>
              <p:nvPr/>
            </p:nvSpPr>
            <p:spPr bwMode="auto">
              <a:xfrm>
                <a:off x="3238980" y="1749634"/>
                <a:ext cx="0" cy="144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4" name="Line 143"/>
              <p:cNvSpPr>
                <a:spLocks noChangeShapeType="1"/>
              </p:cNvSpPr>
              <p:nvPr/>
            </p:nvSpPr>
            <p:spPr bwMode="auto">
              <a:xfrm>
                <a:off x="3157494" y="1995216"/>
                <a:ext cx="0" cy="108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" name="Line 142"/>
              <p:cNvSpPr>
                <a:spLocks noChangeShapeType="1"/>
              </p:cNvSpPr>
              <p:nvPr/>
            </p:nvSpPr>
            <p:spPr bwMode="auto">
              <a:xfrm flipH="1" flipV="1">
                <a:off x="2177665" y="1878562"/>
                <a:ext cx="62001" cy="108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" name="Line 143"/>
              <p:cNvSpPr>
                <a:spLocks noChangeShapeType="1"/>
              </p:cNvSpPr>
              <p:nvPr/>
            </p:nvSpPr>
            <p:spPr bwMode="auto">
              <a:xfrm>
                <a:off x="2173252" y="1724536"/>
                <a:ext cx="0" cy="144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" name="Line 143"/>
              <p:cNvSpPr>
                <a:spLocks noChangeShapeType="1"/>
              </p:cNvSpPr>
              <p:nvPr/>
            </p:nvSpPr>
            <p:spPr bwMode="auto">
              <a:xfrm>
                <a:off x="2241769" y="1993113"/>
                <a:ext cx="0" cy="108000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28" name="ZoneTexte 127"/>
            <p:cNvSpPr txBox="1"/>
            <p:nvPr/>
          </p:nvSpPr>
          <p:spPr>
            <a:xfrm>
              <a:off x="4529468" y="3791609"/>
              <a:ext cx="71438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400" dirty="0" smtClean="0">
                  <a:solidFill>
                    <a:schemeClr val="tx1"/>
                  </a:solidFill>
                </a:rPr>
                <a:t>المو</a:t>
              </a:r>
              <a:r>
                <a:rPr lang="ar-DZ" sz="1400" dirty="0" smtClean="0">
                  <a:solidFill>
                    <a:schemeClr val="tx1"/>
                  </a:solidFill>
                  <a:latin typeface="Arial"/>
                  <a:cs typeface="Arial"/>
                </a:rPr>
                <a:t>زع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2" name="Groupe 151"/>
          <p:cNvGrpSpPr/>
          <p:nvPr/>
        </p:nvGrpSpPr>
        <p:grpSpPr>
          <a:xfrm>
            <a:off x="6542482" y="3893441"/>
            <a:ext cx="2101484" cy="2592000"/>
            <a:chOff x="6542482" y="3893441"/>
            <a:chExt cx="2101484" cy="2592000"/>
          </a:xfrm>
        </p:grpSpPr>
        <p:sp>
          <p:nvSpPr>
            <p:cNvPr id="129" name="Line 12"/>
            <p:cNvSpPr>
              <a:spLocks noChangeShapeType="1"/>
            </p:cNvSpPr>
            <p:nvPr/>
          </p:nvSpPr>
          <p:spPr bwMode="auto">
            <a:xfrm flipH="1">
              <a:off x="6813873" y="3893441"/>
              <a:ext cx="0" cy="259200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Text Box 10"/>
            <p:cNvSpPr txBox="1">
              <a:spLocks noChangeArrowheads="1"/>
            </p:cNvSpPr>
            <p:nvPr/>
          </p:nvSpPr>
          <p:spPr bwMode="auto">
            <a:xfrm>
              <a:off x="6547177" y="4351344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131" name="Text Box 11"/>
            <p:cNvSpPr txBox="1">
              <a:spLocks noChangeArrowheads="1"/>
            </p:cNvSpPr>
            <p:nvPr/>
          </p:nvSpPr>
          <p:spPr bwMode="auto">
            <a:xfrm>
              <a:off x="7456816" y="4357694"/>
              <a:ext cx="928694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132" name="Line 12"/>
            <p:cNvSpPr>
              <a:spLocks noChangeShapeType="1"/>
            </p:cNvSpPr>
            <p:nvPr/>
          </p:nvSpPr>
          <p:spPr bwMode="auto">
            <a:xfrm>
              <a:off x="7123440" y="4625982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3" name="Text Box 34"/>
            <p:cNvSpPr txBox="1">
              <a:spLocks noChangeArrowheads="1"/>
            </p:cNvSpPr>
            <p:nvPr/>
          </p:nvSpPr>
          <p:spPr bwMode="auto">
            <a:xfrm>
              <a:off x="7524527" y="4386956"/>
              <a:ext cx="860983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rtl="1"/>
              <a:r>
                <a:rPr lang="fr-FR" sz="24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Text Box 9"/>
            <p:cNvSpPr txBox="1">
              <a:spLocks noChangeArrowheads="1"/>
            </p:cNvSpPr>
            <p:nvPr/>
          </p:nvSpPr>
          <p:spPr bwMode="auto">
            <a:xfrm>
              <a:off x="6644333" y="4385047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12"/>
            <p:cNvSpPr>
              <a:spLocks noChangeShapeType="1"/>
            </p:cNvSpPr>
            <p:nvPr/>
          </p:nvSpPr>
          <p:spPr bwMode="auto">
            <a:xfrm>
              <a:off x="6672288" y="5112343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Line 12"/>
            <p:cNvSpPr>
              <a:spLocks noChangeShapeType="1"/>
            </p:cNvSpPr>
            <p:nvPr/>
          </p:nvSpPr>
          <p:spPr bwMode="auto">
            <a:xfrm>
              <a:off x="6672289" y="4079965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7" name="Text Box 10"/>
            <p:cNvSpPr txBox="1">
              <a:spLocks noChangeArrowheads="1"/>
            </p:cNvSpPr>
            <p:nvPr/>
          </p:nvSpPr>
          <p:spPr bwMode="auto">
            <a:xfrm>
              <a:off x="6542482" y="5458727"/>
              <a:ext cx="566738" cy="509588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3200" b="1" dirty="0"/>
            </a:p>
          </p:txBody>
        </p:sp>
        <p:sp>
          <p:nvSpPr>
            <p:cNvPr id="138" name="Text Box 11"/>
            <p:cNvSpPr txBox="1">
              <a:spLocks noChangeArrowheads="1"/>
            </p:cNvSpPr>
            <p:nvPr/>
          </p:nvSpPr>
          <p:spPr bwMode="auto">
            <a:xfrm>
              <a:off x="7452121" y="5465077"/>
              <a:ext cx="928694" cy="533400"/>
            </a:xfrm>
            <a:prstGeom prst="rect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b="1"/>
                <a:t> </a:t>
              </a:r>
              <a:endParaRPr lang="fr-FR" sz="3200" b="1"/>
            </a:p>
          </p:txBody>
        </p:sp>
        <p:sp>
          <p:nvSpPr>
            <p:cNvPr id="139" name="Line 12"/>
            <p:cNvSpPr>
              <a:spLocks noChangeShapeType="1"/>
            </p:cNvSpPr>
            <p:nvPr/>
          </p:nvSpPr>
          <p:spPr bwMode="auto">
            <a:xfrm>
              <a:off x="7118745" y="5733365"/>
              <a:ext cx="320675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0" name="Text Box 34"/>
            <p:cNvSpPr txBox="1">
              <a:spLocks noChangeArrowheads="1"/>
            </p:cNvSpPr>
            <p:nvPr/>
          </p:nvSpPr>
          <p:spPr bwMode="auto">
            <a:xfrm>
              <a:off x="7520401" y="5494339"/>
              <a:ext cx="1123565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rtl="1"/>
              <a:r>
                <a:rPr lang="fr-FR" sz="24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2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Text Box 9"/>
            <p:cNvSpPr txBox="1">
              <a:spLocks noChangeArrowheads="1"/>
            </p:cNvSpPr>
            <p:nvPr/>
          </p:nvSpPr>
          <p:spPr bwMode="auto">
            <a:xfrm>
              <a:off x="6639638" y="5492430"/>
              <a:ext cx="357190" cy="3571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ar-DZ" sz="24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4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12"/>
            <p:cNvSpPr>
              <a:spLocks noChangeShapeType="1"/>
            </p:cNvSpPr>
            <p:nvPr/>
          </p:nvSpPr>
          <p:spPr bwMode="auto">
            <a:xfrm>
              <a:off x="6667593" y="6219726"/>
              <a:ext cx="288000" cy="0"/>
            </a:xfrm>
            <a:prstGeom prst="line">
              <a:avLst/>
            </a:prstGeom>
            <a:ln w="38100"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6935209" y="4885244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V1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6948857" y="6021160"/>
              <a:ext cx="68107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400" b="1" dirty="0" smtClean="0">
                  <a:solidFill>
                    <a:schemeClr val="tx1"/>
                  </a:solidFill>
                </a:rPr>
                <a:t>V0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8" name="Groupe 147"/>
          <p:cNvGrpSpPr/>
          <p:nvPr/>
        </p:nvGrpSpPr>
        <p:grpSpPr>
          <a:xfrm>
            <a:off x="6830720" y="809892"/>
            <a:ext cx="2094280" cy="1547538"/>
            <a:chOff x="6858016" y="309826"/>
            <a:chExt cx="2094280" cy="1547538"/>
          </a:xfrm>
        </p:grpSpPr>
        <p:pic>
          <p:nvPicPr>
            <p:cNvPr id="2050" name="Picture 2" descr="G:\graf\4V200-Series-3-2-Way-3V220-08-Double-Electric-Control-Solenoid-Valve.jpg"/>
            <p:cNvPicPr>
              <a:picLocks noChangeAspect="1" noChangeArrowheads="1"/>
            </p:cNvPicPr>
            <p:nvPr/>
          </p:nvPicPr>
          <p:blipFill>
            <a:blip r:embed="rId4" cstate="print"/>
            <a:srcRect l="5859" t="23438" r="9179" b="23827"/>
            <a:stretch>
              <a:fillRect/>
            </a:stretch>
          </p:blipFill>
          <p:spPr bwMode="auto">
            <a:xfrm>
              <a:off x="6858016" y="571480"/>
              <a:ext cx="2071702" cy="1285884"/>
            </a:xfrm>
            <a:prstGeom prst="rect">
              <a:avLst/>
            </a:prstGeom>
            <a:noFill/>
          </p:spPr>
        </p:pic>
        <p:sp>
          <p:nvSpPr>
            <p:cNvPr id="145" name="ZoneTexte 144"/>
            <p:cNvSpPr txBox="1"/>
            <p:nvPr/>
          </p:nvSpPr>
          <p:spPr>
            <a:xfrm>
              <a:off x="6985341" y="774505"/>
              <a:ext cx="68107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b="1" dirty="0" err="1" smtClean="0">
                  <a:solidFill>
                    <a:schemeClr val="bg1"/>
                  </a:solidFill>
                </a:rPr>
                <a:t>dV</a:t>
              </a:r>
              <a:r>
                <a:rPr lang="fr-FR" b="1" dirty="0" smtClean="0">
                  <a:solidFill>
                    <a:schemeClr val="bg1"/>
                  </a:solidFill>
                </a:rPr>
                <a:t>+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271225" y="926905"/>
              <a:ext cx="68107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b="1" dirty="0" err="1" smtClean="0">
                  <a:solidFill>
                    <a:schemeClr val="bg1"/>
                  </a:solidFill>
                </a:rPr>
                <a:t>dV</a:t>
              </a:r>
              <a:r>
                <a:rPr lang="fr-FR" b="1" dirty="0" smtClean="0">
                  <a:solidFill>
                    <a:schemeClr val="bg1"/>
                  </a:solidFill>
                </a:rPr>
                <a:t>-</a:t>
              </a:r>
              <a:endParaRPr lang="fr-FR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6929454" y="309826"/>
              <a:ext cx="1966955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</a:rPr>
                <a:t>المو</a:t>
              </a:r>
              <a:r>
                <a:rPr lang="ar-DZ" b="1" dirty="0" smtClean="0">
                  <a:solidFill>
                    <a:schemeClr val="tx1"/>
                  </a:solidFill>
                  <a:latin typeface="Arial"/>
                  <a:cs typeface="Arial"/>
                </a:rPr>
                <a:t>زع </a:t>
              </a:r>
              <a:r>
                <a:rPr lang="ar-DZ" b="1" dirty="0" err="1" smtClean="0">
                  <a:solidFill>
                    <a:schemeClr val="tx1"/>
                  </a:solidFill>
                  <a:latin typeface="Arial"/>
                  <a:cs typeface="Arial"/>
                </a:rPr>
                <a:t>كهروهوائي</a:t>
              </a:r>
              <a:r>
                <a:rPr lang="ar-DZ" b="1" dirty="0" smtClean="0">
                  <a:solidFill>
                    <a:schemeClr val="tx1"/>
                  </a:solidFill>
                </a:rPr>
                <a:t> </a:t>
              </a:r>
              <a:r>
                <a:rPr lang="fr-FR" b="1" dirty="0" smtClean="0">
                  <a:solidFill>
                    <a:schemeClr val="tx1"/>
                  </a:solidFill>
                </a:rPr>
                <a:t>D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6" name="ZoneTexte 5"/>
          <p:cNvSpPr txBox="1">
            <a:spLocks noChangeArrowheads="1"/>
          </p:cNvSpPr>
          <p:nvPr/>
        </p:nvSpPr>
        <p:spPr bwMode="auto">
          <a:xfrm>
            <a:off x="6357950" y="40944"/>
            <a:ext cx="27860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SA" b="1" u="sng" dirty="0" smtClean="0">
                <a:solidFill>
                  <a:srgbClr val="C00000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ـ وجهة نظر الجزء التشغيلي</a:t>
            </a:r>
            <a:r>
              <a:rPr lang="fr-FR" b="1" u="sng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PO</a:t>
            </a:r>
            <a:endParaRPr lang="fr-FR" sz="2000" b="1" u="sng" dirty="0">
              <a:solidFill>
                <a:srgbClr val="C0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5" grpId="0"/>
      <p:bldP spid="36" grpId="0"/>
      <p:bldP spid="1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rme libre 25"/>
          <p:cNvSpPr/>
          <p:nvPr/>
        </p:nvSpPr>
        <p:spPr>
          <a:xfrm>
            <a:off x="4560432" y="3784919"/>
            <a:ext cx="2720051" cy="2199190"/>
          </a:xfrm>
          <a:custGeom>
            <a:avLst/>
            <a:gdLst>
              <a:gd name="connsiteX0" fmla="*/ 1446835 w 2720051"/>
              <a:gd name="connsiteY0" fmla="*/ 57873 h 2199190"/>
              <a:gd name="connsiteX1" fmla="*/ 1134319 w 2720051"/>
              <a:gd name="connsiteY1" fmla="*/ 69448 h 2199190"/>
              <a:gd name="connsiteX2" fmla="*/ 1099595 w 2720051"/>
              <a:gd name="connsiteY2" fmla="*/ 46299 h 2199190"/>
              <a:gd name="connsiteX3" fmla="*/ 1041721 w 2720051"/>
              <a:gd name="connsiteY3" fmla="*/ 23149 h 2199190"/>
              <a:gd name="connsiteX4" fmla="*/ 891251 w 2720051"/>
              <a:gd name="connsiteY4" fmla="*/ 0 h 2199190"/>
              <a:gd name="connsiteX5" fmla="*/ 335666 w 2720051"/>
              <a:gd name="connsiteY5" fmla="*/ 11575 h 2199190"/>
              <a:gd name="connsiteX6" fmla="*/ 127321 w 2720051"/>
              <a:gd name="connsiteY6" fmla="*/ 11575 h 2199190"/>
              <a:gd name="connsiteX7" fmla="*/ 46299 w 2720051"/>
              <a:gd name="connsiteY7" fmla="*/ 34724 h 2199190"/>
              <a:gd name="connsiteX8" fmla="*/ 34724 w 2720051"/>
              <a:gd name="connsiteY8" fmla="*/ 69448 h 2199190"/>
              <a:gd name="connsiteX9" fmla="*/ 46299 w 2720051"/>
              <a:gd name="connsiteY9" fmla="*/ 254643 h 2199190"/>
              <a:gd name="connsiteX10" fmla="*/ 57873 w 2720051"/>
              <a:gd name="connsiteY10" fmla="*/ 300942 h 2199190"/>
              <a:gd name="connsiteX11" fmla="*/ 46299 w 2720051"/>
              <a:gd name="connsiteY11" fmla="*/ 347240 h 2199190"/>
              <a:gd name="connsiteX12" fmla="*/ 23149 w 2720051"/>
              <a:gd name="connsiteY12" fmla="*/ 509286 h 2199190"/>
              <a:gd name="connsiteX13" fmla="*/ 0 w 2720051"/>
              <a:gd name="connsiteY13" fmla="*/ 659757 h 2199190"/>
              <a:gd name="connsiteX14" fmla="*/ 11575 w 2720051"/>
              <a:gd name="connsiteY14" fmla="*/ 717630 h 2199190"/>
              <a:gd name="connsiteX15" fmla="*/ 23149 w 2720051"/>
              <a:gd name="connsiteY15" fmla="*/ 879676 h 2199190"/>
              <a:gd name="connsiteX16" fmla="*/ 69448 w 2720051"/>
              <a:gd name="connsiteY16" fmla="*/ 937549 h 2199190"/>
              <a:gd name="connsiteX17" fmla="*/ 57873 w 2720051"/>
              <a:gd name="connsiteY17" fmla="*/ 995423 h 2199190"/>
              <a:gd name="connsiteX18" fmla="*/ 46299 w 2720051"/>
              <a:gd name="connsiteY18" fmla="*/ 1041722 h 2199190"/>
              <a:gd name="connsiteX19" fmla="*/ 34724 w 2720051"/>
              <a:gd name="connsiteY19" fmla="*/ 1099595 h 2199190"/>
              <a:gd name="connsiteX20" fmla="*/ 69448 w 2720051"/>
              <a:gd name="connsiteY20" fmla="*/ 1122744 h 2199190"/>
              <a:gd name="connsiteX21" fmla="*/ 92597 w 2720051"/>
              <a:gd name="connsiteY21" fmla="*/ 1157468 h 2199190"/>
              <a:gd name="connsiteX22" fmla="*/ 127321 w 2720051"/>
              <a:gd name="connsiteY22" fmla="*/ 1169043 h 2199190"/>
              <a:gd name="connsiteX23" fmla="*/ 300942 w 2720051"/>
              <a:gd name="connsiteY23" fmla="*/ 1180618 h 2199190"/>
              <a:gd name="connsiteX24" fmla="*/ 636608 w 2720051"/>
              <a:gd name="connsiteY24" fmla="*/ 1180618 h 2199190"/>
              <a:gd name="connsiteX25" fmla="*/ 671332 w 2720051"/>
              <a:gd name="connsiteY25" fmla="*/ 1203767 h 2199190"/>
              <a:gd name="connsiteX26" fmla="*/ 717630 w 2720051"/>
              <a:gd name="connsiteY26" fmla="*/ 1226916 h 2199190"/>
              <a:gd name="connsiteX27" fmla="*/ 706056 w 2720051"/>
              <a:gd name="connsiteY27" fmla="*/ 1307939 h 2199190"/>
              <a:gd name="connsiteX28" fmla="*/ 682906 w 2720051"/>
              <a:gd name="connsiteY28" fmla="*/ 1331089 h 2199190"/>
              <a:gd name="connsiteX29" fmla="*/ 694481 w 2720051"/>
              <a:gd name="connsiteY29" fmla="*/ 1435261 h 2199190"/>
              <a:gd name="connsiteX30" fmla="*/ 694481 w 2720051"/>
              <a:gd name="connsiteY30" fmla="*/ 2095018 h 2199190"/>
              <a:gd name="connsiteX31" fmla="*/ 706056 w 2720051"/>
              <a:gd name="connsiteY31" fmla="*/ 2129742 h 2199190"/>
              <a:gd name="connsiteX32" fmla="*/ 868101 w 2720051"/>
              <a:gd name="connsiteY32" fmla="*/ 2141316 h 2199190"/>
              <a:gd name="connsiteX33" fmla="*/ 902825 w 2720051"/>
              <a:gd name="connsiteY33" fmla="*/ 2176040 h 2199190"/>
              <a:gd name="connsiteX34" fmla="*/ 937549 w 2720051"/>
              <a:gd name="connsiteY34" fmla="*/ 2187615 h 2199190"/>
              <a:gd name="connsiteX35" fmla="*/ 1307939 w 2720051"/>
              <a:gd name="connsiteY35" fmla="*/ 2199190 h 2199190"/>
              <a:gd name="connsiteX36" fmla="*/ 2245489 w 2720051"/>
              <a:gd name="connsiteY36" fmla="*/ 2199190 h 2199190"/>
              <a:gd name="connsiteX37" fmla="*/ 2592729 w 2720051"/>
              <a:gd name="connsiteY37" fmla="*/ 2187615 h 2199190"/>
              <a:gd name="connsiteX38" fmla="*/ 2627453 w 2720051"/>
              <a:gd name="connsiteY38" fmla="*/ 1979271 h 2199190"/>
              <a:gd name="connsiteX39" fmla="*/ 2639028 w 2720051"/>
              <a:gd name="connsiteY39" fmla="*/ 1886673 h 2199190"/>
              <a:gd name="connsiteX40" fmla="*/ 2662177 w 2720051"/>
              <a:gd name="connsiteY40" fmla="*/ 1689904 h 2199190"/>
              <a:gd name="connsiteX41" fmla="*/ 2673752 w 2720051"/>
              <a:gd name="connsiteY41" fmla="*/ 1562582 h 2199190"/>
              <a:gd name="connsiteX42" fmla="*/ 2696901 w 2720051"/>
              <a:gd name="connsiteY42" fmla="*/ 1493134 h 2199190"/>
              <a:gd name="connsiteX43" fmla="*/ 2708476 w 2720051"/>
              <a:gd name="connsiteY43" fmla="*/ 1388962 h 2199190"/>
              <a:gd name="connsiteX44" fmla="*/ 2720051 w 2720051"/>
              <a:gd name="connsiteY44" fmla="*/ 1342663 h 2199190"/>
              <a:gd name="connsiteX45" fmla="*/ 2696901 w 2720051"/>
              <a:gd name="connsiteY45" fmla="*/ 1076446 h 2199190"/>
              <a:gd name="connsiteX46" fmla="*/ 2673752 w 2720051"/>
              <a:gd name="connsiteY46" fmla="*/ 1030147 h 2199190"/>
              <a:gd name="connsiteX47" fmla="*/ 2650602 w 2720051"/>
              <a:gd name="connsiteY47" fmla="*/ 995423 h 2199190"/>
              <a:gd name="connsiteX48" fmla="*/ 2592729 w 2720051"/>
              <a:gd name="connsiteY48" fmla="*/ 937549 h 2199190"/>
              <a:gd name="connsiteX49" fmla="*/ 2511706 w 2720051"/>
              <a:gd name="connsiteY49" fmla="*/ 844952 h 2199190"/>
              <a:gd name="connsiteX50" fmla="*/ 2384385 w 2720051"/>
              <a:gd name="connsiteY50" fmla="*/ 787078 h 2199190"/>
              <a:gd name="connsiteX51" fmla="*/ 2361235 w 2720051"/>
              <a:gd name="connsiteY51" fmla="*/ 763929 h 2199190"/>
              <a:gd name="connsiteX52" fmla="*/ 1632030 w 2720051"/>
              <a:gd name="connsiteY52" fmla="*/ 775504 h 2199190"/>
              <a:gd name="connsiteX53" fmla="*/ 1597306 w 2720051"/>
              <a:gd name="connsiteY53" fmla="*/ 763929 h 2199190"/>
              <a:gd name="connsiteX54" fmla="*/ 1539433 w 2720051"/>
              <a:gd name="connsiteY54" fmla="*/ 752354 h 2199190"/>
              <a:gd name="connsiteX55" fmla="*/ 1516284 w 2720051"/>
              <a:gd name="connsiteY55" fmla="*/ 717630 h 2199190"/>
              <a:gd name="connsiteX56" fmla="*/ 1493134 w 2720051"/>
              <a:gd name="connsiteY56" fmla="*/ 694481 h 2199190"/>
              <a:gd name="connsiteX57" fmla="*/ 1481559 w 2720051"/>
              <a:gd name="connsiteY57" fmla="*/ 659757 h 2199190"/>
              <a:gd name="connsiteX58" fmla="*/ 1481559 w 2720051"/>
              <a:gd name="connsiteY58" fmla="*/ 474562 h 2199190"/>
              <a:gd name="connsiteX59" fmla="*/ 1504709 w 2720051"/>
              <a:gd name="connsiteY59" fmla="*/ 219919 h 2199190"/>
              <a:gd name="connsiteX60" fmla="*/ 1493134 w 2720051"/>
              <a:gd name="connsiteY60" fmla="*/ 185195 h 2199190"/>
              <a:gd name="connsiteX61" fmla="*/ 1481559 w 2720051"/>
              <a:gd name="connsiteY61" fmla="*/ 138896 h 2199190"/>
              <a:gd name="connsiteX62" fmla="*/ 1446835 w 2720051"/>
              <a:gd name="connsiteY62" fmla="*/ 104172 h 2199190"/>
              <a:gd name="connsiteX63" fmla="*/ 1446835 w 2720051"/>
              <a:gd name="connsiteY63" fmla="*/ 57873 h 219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720051" h="2199190">
                <a:moveTo>
                  <a:pt x="1446835" y="57873"/>
                </a:moveTo>
                <a:cubicBezTo>
                  <a:pt x="1394749" y="52086"/>
                  <a:pt x="1238505" y="72921"/>
                  <a:pt x="1134319" y="69448"/>
                </a:cubicBezTo>
                <a:cubicBezTo>
                  <a:pt x="1120416" y="68985"/>
                  <a:pt x="1112037" y="52520"/>
                  <a:pt x="1099595" y="46299"/>
                </a:cubicBezTo>
                <a:cubicBezTo>
                  <a:pt x="1081011" y="37007"/>
                  <a:pt x="1061766" y="28616"/>
                  <a:pt x="1041721" y="23149"/>
                </a:cubicBezTo>
                <a:cubicBezTo>
                  <a:pt x="1024065" y="18334"/>
                  <a:pt x="904016" y="1824"/>
                  <a:pt x="891251" y="0"/>
                </a:cubicBezTo>
                <a:lnTo>
                  <a:pt x="335666" y="11575"/>
                </a:lnTo>
                <a:cubicBezTo>
                  <a:pt x="109364" y="19804"/>
                  <a:pt x="442847" y="40257"/>
                  <a:pt x="127321" y="11575"/>
                </a:cubicBezTo>
                <a:cubicBezTo>
                  <a:pt x="126918" y="11676"/>
                  <a:pt x="51835" y="29188"/>
                  <a:pt x="46299" y="34724"/>
                </a:cubicBezTo>
                <a:cubicBezTo>
                  <a:pt x="37672" y="43351"/>
                  <a:pt x="38582" y="57873"/>
                  <a:pt x="34724" y="69448"/>
                </a:cubicBezTo>
                <a:cubicBezTo>
                  <a:pt x="38582" y="131180"/>
                  <a:pt x="40145" y="193098"/>
                  <a:pt x="46299" y="254643"/>
                </a:cubicBezTo>
                <a:cubicBezTo>
                  <a:pt x="47882" y="270472"/>
                  <a:pt x="57873" y="285034"/>
                  <a:pt x="57873" y="300942"/>
                </a:cubicBezTo>
                <a:cubicBezTo>
                  <a:pt x="57873" y="316850"/>
                  <a:pt x="48914" y="331549"/>
                  <a:pt x="46299" y="347240"/>
                </a:cubicBezTo>
                <a:cubicBezTo>
                  <a:pt x="37329" y="401061"/>
                  <a:pt x="30865" y="455271"/>
                  <a:pt x="23149" y="509286"/>
                </a:cubicBezTo>
                <a:cubicBezTo>
                  <a:pt x="8250" y="613578"/>
                  <a:pt x="16065" y="563367"/>
                  <a:pt x="0" y="659757"/>
                </a:cubicBezTo>
                <a:cubicBezTo>
                  <a:pt x="3858" y="679048"/>
                  <a:pt x="9516" y="698065"/>
                  <a:pt x="11575" y="717630"/>
                </a:cubicBezTo>
                <a:cubicBezTo>
                  <a:pt x="17244" y="771485"/>
                  <a:pt x="9368" y="827306"/>
                  <a:pt x="23149" y="879676"/>
                </a:cubicBezTo>
                <a:cubicBezTo>
                  <a:pt x="29436" y="903567"/>
                  <a:pt x="54015" y="918258"/>
                  <a:pt x="69448" y="937549"/>
                </a:cubicBezTo>
                <a:cubicBezTo>
                  <a:pt x="24233" y="982766"/>
                  <a:pt x="57873" y="935321"/>
                  <a:pt x="57873" y="995423"/>
                </a:cubicBezTo>
                <a:cubicBezTo>
                  <a:pt x="57873" y="1011331"/>
                  <a:pt x="49750" y="1026193"/>
                  <a:pt x="46299" y="1041722"/>
                </a:cubicBezTo>
                <a:cubicBezTo>
                  <a:pt x="42031" y="1060927"/>
                  <a:pt x="38582" y="1080304"/>
                  <a:pt x="34724" y="1099595"/>
                </a:cubicBezTo>
                <a:cubicBezTo>
                  <a:pt x="46299" y="1107311"/>
                  <a:pt x="59611" y="1112907"/>
                  <a:pt x="69448" y="1122744"/>
                </a:cubicBezTo>
                <a:cubicBezTo>
                  <a:pt x="79285" y="1132581"/>
                  <a:pt x="81734" y="1148778"/>
                  <a:pt x="92597" y="1157468"/>
                </a:cubicBezTo>
                <a:cubicBezTo>
                  <a:pt x="102124" y="1165090"/>
                  <a:pt x="115195" y="1167696"/>
                  <a:pt x="127321" y="1169043"/>
                </a:cubicBezTo>
                <a:cubicBezTo>
                  <a:pt x="184968" y="1175448"/>
                  <a:pt x="243068" y="1176760"/>
                  <a:pt x="300942" y="1180618"/>
                </a:cubicBezTo>
                <a:cubicBezTo>
                  <a:pt x="348890" y="1178439"/>
                  <a:pt x="546587" y="1153612"/>
                  <a:pt x="636608" y="1180618"/>
                </a:cubicBezTo>
                <a:cubicBezTo>
                  <a:pt x="649932" y="1184615"/>
                  <a:pt x="659254" y="1196865"/>
                  <a:pt x="671332" y="1203767"/>
                </a:cubicBezTo>
                <a:cubicBezTo>
                  <a:pt x="686313" y="1212327"/>
                  <a:pt x="702197" y="1219200"/>
                  <a:pt x="717630" y="1226916"/>
                </a:cubicBezTo>
                <a:cubicBezTo>
                  <a:pt x="713772" y="1253924"/>
                  <a:pt x="714683" y="1282057"/>
                  <a:pt x="706056" y="1307939"/>
                </a:cubicBezTo>
                <a:cubicBezTo>
                  <a:pt x="702605" y="1318292"/>
                  <a:pt x="683894" y="1320221"/>
                  <a:pt x="682906" y="1331089"/>
                </a:cubicBezTo>
                <a:cubicBezTo>
                  <a:pt x="679743" y="1365883"/>
                  <a:pt x="690623" y="1400537"/>
                  <a:pt x="694481" y="1435261"/>
                </a:cubicBezTo>
                <a:cubicBezTo>
                  <a:pt x="676543" y="1740191"/>
                  <a:pt x="674913" y="1674313"/>
                  <a:pt x="694481" y="2095018"/>
                </a:cubicBezTo>
                <a:cubicBezTo>
                  <a:pt x="695048" y="2107206"/>
                  <a:pt x="694267" y="2126598"/>
                  <a:pt x="706056" y="2129742"/>
                </a:cubicBezTo>
                <a:cubicBezTo>
                  <a:pt x="758380" y="2143695"/>
                  <a:pt x="814086" y="2137458"/>
                  <a:pt x="868101" y="2141316"/>
                </a:cubicBezTo>
                <a:cubicBezTo>
                  <a:pt x="879676" y="2152891"/>
                  <a:pt x="889205" y="2166960"/>
                  <a:pt x="902825" y="2176040"/>
                </a:cubicBezTo>
                <a:cubicBezTo>
                  <a:pt x="912977" y="2182808"/>
                  <a:pt x="925368" y="2186919"/>
                  <a:pt x="937549" y="2187615"/>
                </a:cubicBezTo>
                <a:cubicBezTo>
                  <a:pt x="1060871" y="2194662"/>
                  <a:pt x="1184476" y="2195332"/>
                  <a:pt x="1307939" y="2199190"/>
                </a:cubicBezTo>
                <a:cubicBezTo>
                  <a:pt x="1824306" y="2170502"/>
                  <a:pt x="1218522" y="2199190"/>
                  <a:pt x="2245489" y="2199190"/>
                </a:cubicBezTo>
                <a:cubicBezTo>
                  <a:pt x="2361300" y="2199190"/>
                  <a:pt x="2476982" y="2191473"/>
                  <a:pt x="2592729" y="2187615"/>
                </a:cubicBezTo>
                <a:cubicBezTo>
                  <a:pt x="2649101" y="2103056"/>
                  <a:pt x="2610578" y="2173334"/>
                  <a:pt x="2627453" y="1979271"/>
                </a:cubicBezTo>
                <a:cubicBezTo>
                  <a:pt x="2630148" y="1948282"/>
                  <a:pt x="2636212" y="1917651"/>
                  <a:pt x="2639028" y="1886673"/>
                </a:cubicBezTo>
                <a:cubicBezTo>
                  <a:pt x="2656138" y="1698458"/>
                  <a:pt x="2632426" y="1779156"/>
                  <a:pt x="2662177" y="1689904"/>
                </a:cubicBezTo>
                <a:cubicBezTo>
                  <a:pt x="2666035" y="1647463"/>
                  <a:pt x="2666346" y="1604549"/>
                  <a:pt x="2673752" y="1562582"/>
                </a:cubicBezTo>
                <a:cubicBezTo>
                  <a:pt x="2677993" y="1538552"/>
                  <a:pt x="2692115" y="1517062"/>
                  <a:pt x="2696901" y="1493134"/>
                </a:cubicBezTo>
                <a:cubicBezTo>
                  <a:pt x="2703753" y="1458875"/>
                  <a:pt x="2703163" y="1423493"/>
                  <a:pt x="2708476" y="1388962"/>
                </a:cubicBezTo>
                <a:cubicBezTo>
                  <a:pt x="2710895" y="1373239"/>
                  <a:pt x="2716193" y="1358096"/>
                  <a:pt x="2720051" y="1342663"/>
                </a:cubicBezTo>
                <a:cubicBezTo>
                  <a:pt x="2719271" y="1328628"/>
                  <a:pt x="2718755" y="1142009"/>
                  <a:pt x="2696901" y="1076446"/>
                </a:cubicBezTo>
                <a:cubicBezTo>
                  <a:pt x="2691445" y="1060077"/>
                  <a:pt x="2682313" y="1045128"/>
                  <a:pt x="2673752" y="1030147"/>
                </a:cubicBezTo>
                <a:cubicBezTo>
                  <a:pt x="2666850" y="1018069"/>
                  <a:pt x="2659763" y="1005892"/>
                  <a:pt x="2650602" y="995423"/>
                </a:cubicBezTo>
                <a:cubicBezTo>
                  <a:pt x="2632637" y="974891"/>
                  <a:pt x="2607862" y="960249"/>
                  <a:pt x="2592729" y="937549"/>
                </a:cubicBezTo>
                <a:cubicBezTo>
                  <a:pt x="2574175" y="909717"/>
                  <a:pt x="2540727" y="854626"/>
                  <a:pt x="2511706" y="844952"/>
                </a:cubicBezTo>
                <a:cubicBezTo>
                  <a:pt x="2471691" y="831613"/>
                  <a:pt x="2410264" y="812956"/>
                  <a:pt x="2384385" y="787078"/>
                </a:cubicBezTo>
                <a:lnTo>
                  <a:pt x="2361235" y="763929"/>
                </a:lnTo>
                <a:lnTo>
                  <a:pt x="1632030" y="775504"/>
                </a:lnTo>
                <a:cubicBezTo>
                  <a:pt x="1619829" y="775504"/>
                  <a:pt x="1609142" y="766888"/>
                  <a:pt x="1597306" y="763929"/>
                </a:cubicBezTo>
                <a:cubicBezTo>
                  <a:pt x="1578220" y="759157"/>
                  <a:pt x="1558724" y="756212"/>
                  <a:pt x="1539433" y="752354"/>
                </a:cubicBezTo>
                <a:cubicBezTo>
                  <a:pt x="1531717" y="740779"/>
                  <a:pt x="1524974" y="728493"/>
                  <a:pt x="1516284" y="717630"/>
                </a:cubicBezTo>
                <a:cubicBezTo>
                  <a:pt x="1509467" y="709109"/>
                  <a:pt x="1498749" y="703839"/>
                  <a:pt x="1493134" y="694481"/>
                </a:cubicBezTo>
                <a:cubicBezTo>
                  <a:pt x="1486857" y="684019"/>
                  <a:pt x="1485417" y="671332"/>
                  <a:pt x="1481559" y="659757"/>
                </a:cubicBezTo>
                <a:cubicBezTo>
                  <a:pt x="1517298" y="338118"/>
                  <a:pt x="1481559" y="738812"/>
                  <a:pt x="1481559" y="474562"/>
                </a:cubicBezTo>
                <a:cubicBezTo>
                  <a:pt x="1481559" y="444973"/>
                  <a:pt x="1500859" y="258417"/>
                  <a:pt x="1504709" y="219919"/>
                </a:cubicBezTo>
                <a:cubicBezTo>
                  <a:pt x="1500851" y="208344"/>
                  <a:pt x="1496486" y="196926"/>
                  <a:pt x="1493134" y="185195"/>
                </a:cubicBezTo>
                <a:cubicBezTo>
                  <a:pt x="1488764" y="169899"/>
                  <a:pt x="1489452" y="152708"/>
                  <a:pt x="1481559" y="138896"/>
                </a:cubicBezTo>
                <a:cubicBezTo>
                  <a:pt x="1473438" y="124684"/>
                  <a:pt x="1458410" y="115747"/>
                  <a:pt x="1446835" y="104172"/>
                </a:cubicBezTo>
                <a:cubicBezTo>
                  <a:pt x="1432533" y="61263"/>
                  <a:pt x="1498921" y="63660"/>
                  <a:pt x="1446835" y="57873"/>
                </a:cubicBezTo>
                <a:close/>
              </a:path>
            </a:pathLst>
          </a:custGeom>
          <a:solidFill>
            <a:srgbClr val="FFE593"/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71477" y="4419068"/>
            <a:ext cx="995323" cy="1591207"/>
          </a:xfrm>
          <a:custGeom>
            <a:avLst/>
            <a:gdLst>
              <a:gd name="connsiteX0" fmla="*/ 423823 w 995323"/>
              <a:gd name="connsiteY0" fmla="*/ 19582 h 1591207"/>
              <a:gd name="connsiteX1" fmla="*/ 195223 w 995323"/>
              <a:gd name="connsiteY1" fmla="*/ 38632 h 1591207"/>
              <a:gd name="connsiteX2" fmla="*/ 138073 w 995323"/>
              <a:gd name="connsiteY2" fmla="*/ 76732 h 1591207"/>
              <a:gd name="connsiteX3" fmla="*/ 99973 w 995323"/>
              <a:gd name="connsiteY3" fmla="*/ 95782 h 1591207"/>
              <a:gd name="connsiteX4" fmla="*/ 80923 w 995323"/>
              <a:gd name="connsiteY4" fmla="*/ 133882 h 1591207"/>
              <a:gd name="connsiteX5" fmla="*/ 52348 w 995323"/>
              <a:gd name="connsiteY5" fmla="*/ 162457 h 1591207"/>
              <a:gd name="connsiteX6" fmla="*/ 23773 w 995323"/>
              <a:gd name="connsiteY6" fmla="*/ 200557 h 1591207"/>
              <a:gd name="connsiteX7" fmla="*/ 14248 w 995323"/>
              <a:gd name="connsiteY7" fmla="*/ 448207 h 1591207"/>
              <a:gd name="connsiteX8" fmla="*/ 4723 w 995323"/>
              <a:gd name="connsiteY8" fmla="*/ 476782 h 1591207"/>
              <a:gd name="connsiteX9" fmla="*/ 14248 w 995323"/>
              <a:gd name="connsiteY9" fmla="*/ 943507 h 1591207"/>
              <a:gd name="connsiteX10" fmla="*/ 23773 w 995323"/>
              <a:gd name="connsiteY10" fmla="*/ 972082 h 1591207"/>
              <a:gd name="connsiteX11" fmla="*/ 42823 w 995323"/>
              <a:gd name="connsiteY11" fmla="*/ 1067332 h 1591207"/>
              <a:gd name="connsiteX12" fmla="*/ 23773 w 995323"/>
              <a:gd name="connsiteY12" fmla="*/ 1372132 h 1591207"/>
              <a:gd name="connsiteX13" fmla="*/ 23773 w 995323"/>
              <a:gd name="connsiteY13" fmla="*/ 1448332 h 1591207"/>
              <a:gd name="connsiteX14" fmla="*/ 14248 w 995323"/>
              <a:gd name="connsiteY14" fmla="*/ 1476907 h 1591207"/>
              <a:gd name="connsiteX15" fmla="*/ 61873 w 995323"/>
              <a:gd name="connsiteY15" fmla="*/ 1543582 h 1591207"/>
              <a:gd name="connsiteX16" fmla="*/ 90448 w 995323"/>
              <a:gd name="connsiteY16" fmla="*/ 1562632 h 1591207"/>
              <a:gd name="connsiteX17" fmla="*/ 119023 w 995323"/>
              <a:gd name="connsiteY17" fmla="*/ 1572157 h 1591207"/>
              <a:gd name="connsiteX18" fmla="*/ 147598 w 995323"/>
              <a:gd name="connsiteY18" fmla="*/ 1591207 h 1591207"/>
              <a:gd name="connsiteX19" fmla="*/ 652423 w 995323"/>
              <a:gd name="connsiteY19" fmla="*/ 1562632 h 1591207"/>
              <a:gd name="connsiteX20" fmla="*/ 747673 w 995323"/>
              <a:gd name="connsiteY20" fmla="*/ 1543582 h 1591207"/>
              <a:gd name="connsiteX21" fmla="*/ 842923 w 995323"/>
              <a:gd name="connsiteY21" fmla="*/ 1476907 h 1591207"/>
              <a:gd name="connsiteX22" fmla="*/ 928648 w 995323"/>
              <a:gd name="connsiteY22" fmla="*/ 1400707 h 1591207"/>
              <a:gd name="connsiteX23" fmla="*/ 947698 w 995323"/>
              <a:gd name="connsiteY23" fmla="*/ 1334032 h 1591207"/>
              <a:gd name="connsiteX24" fmla="*/ 976273 w 995323"/>
              <a:gd name="connsiteY24" fmla="*/ 1286407 h 1591207"/>
              <a:gd name="connsiteX25" fmla="*/ 985798 w 995323"/>
              <a:gd name="connsiteY25" fmla="*/ 1229257 h 1591207"/>
              <a:gd name="connsiteX26" fmla="*/ 995323 w 995323"/>
              <a:gd name="connsiteY26" fmla="*/ 1200682 h 1591207"/>
              <a:gd name="connsiteX27" fmla="*/ 985798 w 995323"/>
              <a:gd name="connsiteY27" fmla="*/ 943507 h 1591207"/>
              <a:gd name="connsiteX28" fmla="*/ 976273 w 995323"/>
              <a:gd name="connsiteY28" fmla="*/ 914932 h 1591207"/>
              <a:gd name="connsiteX29" fmla="*/ 938173 w 995323"/>
              <a:gd name="connsiteY29" fmla="*/ 857782 h 1591207"/>
              <a:gd name="connsiteX30" fmla="*/ 928648 w 995323"/>
              <a:gd name="connsiteY30" fmla="*/ 819682 h 1591207"/>
              <a:gd name="connsiteX31" fmla="*/ 919123 w 995323"/>
              <a:gd name="connsiteY31" fmla="*/ 791107 h 1591207"/>
              <a:gd name="connsiteX32" fmla="*/ 900073 w 995323"/>
              <a:gd name="connsiteY32" fmla="*/ 714907 h 1591207"/>
              <a:gd name="connsiteX33" fmla="*/ 909598 w 995323"/>
              <a:gd name="connsiteY33" fmla="*/ 657757 h 1591207"/>
              <a:gd name="connsiteX34" fmla="*/ 928648 w 995323"/>
              <a:gd name="connsiteY34" fmla="*/ 619657 h 1591207"/>
              <a:gd name="connsiteX35" fmla="*/ 938173 w 995323"/>
              <a:gd name="connsiteY35" fmla="*/ 591082 h 1591207"/>
              <a:gd name="connsiteX36" fmla="*/ 957223 w 995323"/>
              <a:gd name="connsiteY36" fmla="*/ 552982 h 1591207"/>
              <a:gd name="connsiteX37" fmla="*/ 976273 w 995323"/>
              <a:gd name="connsiteY37" fmla="*/ 486307 h 1591207"/>
              <a:gd name="connsiteX38" fmla="*/ 957223 w 995323"/>
              <a:gd name="connsiteY38" fmla="*/ 276757 h 1591207"/>
              <a:gd name="connsiteX39" fmla="*/ 909598 w 995323"/>
              <a:gd name="connsiteY39" fmla="*/ 238657 h 1591207"/>
              <a:gd name="connsiteX40" fmla="*/ 852448 w 995323"/>
              <a:gd name="connsiteY40" fmla="*/ 219607 h 1591207"/>
              <a:gd name="connsiteX41" fmla="*/ 795298 w 995323"/>
              <a:gd name="connsiteY41" fmla="*/ 191032 h 1591207"/>
              <a:gd name="connsiteX42" fmla="*/ 757198 w 995323"/>
              <a:gd name="connsiteY42" fmla="*/ 133882 h 1591207"/>
              <a:gd name="connsiteX43" fmla="*/ 719098 w 995323"/>
              <a:gd name="connsiteY43" fmla="*/ 114832 h 1591207"/>
              <a:gd name="connsiteX44" fmla="*/ 709573 w 995323"/>
              <a:gd name="connsiteY44" fmla="*/ 86257 h 1591207"/>
              <a:gd name="connsiteX45" fmla="*/ 690523 w 995323"/>
              <a:gd name="connsiteY45" fmla="*/ 57682 h 1591207"/>
              <a:gd name="connsiteX46" fmla="*/ 680998 w 995323"/>
              <a:gd name="connsiteY46" fmla="*/ 10057 h 1591207"/>
              <a:gd name="connsiteX47" fmla="*/ 642898 w 995323"/>
              <a:gd name="connsiteY47" fmla="*/ 532 h 1591207"/>
              <a:gd name="connsiteX48" fmla="*/ 452398 w 995323"/>
              <a:gd name="connsiteY48" fmla="*/ 10057 h 1591207"/>
              <a:gd name="connsiteX49" fmla="*/ 423823 w 995323"/>
              <a:gd name="connsiteY49" fmla="*/ 19582 h 159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995323" h="1591207">
                <a:moveTo>
                  <a:pt x="423823" y="19582"/>
                </a:moveTo>
                <a:cubicBezTo>
                  <a:pt x="380961" y="24345"/>
                  <a:pt x="270202" y="23636"/>
                  <a:pt x="195223" y="38632"/>
                </a:cubicBezTo>
                <a:cubicBezTo>
                  <a:pt x="172772" y="43122"/>
                  <a:pt x="158551" y="66493"/>
                  <a:pt x="138073" y="76732"/>
                </a:cubicBezTo>
                <a:lnTo>
                  <a:pt x="99973" y="95782"/>
                </a:lnTo>
                <a:cubicBezTo>
                  <a:pt x="93623" y="108482"/>
                  <a:pt x="89176" y="122328"/>
                  <a:pt x="80923" y="133882"/>
                </a:cubicBezTo>
                <a:cubicBezTo>
                  <a:pt x="73093" y="144843"/>
                  <a:pt x="61114" y="152230"/>
                  <a:pt x="52348" y="162457"/>
                </a:cubicBezTo>
                <a:cubicBezTo>
                  <a:pt x="42017" y="174510"/>
                  <a:pt x="33298" y="187857"/>
                  <a:pt x="23773" y="200557"/>
                </a:cubicBezTo>
                <a:cubicBezTo>
                  <a:pt x="20598" y="283107"/>
                  <a:pt x="19932" y="365792"/>
                  <a:pt x="14248" y="448207"/>
                </a:cubicBezTo>
                <a:cubicBezTo>
                  <a:pt x="13557" y="458223"/>
                  <a:pt x="4723" y="466742"/>
                  <a:pt x="4723" y="476782"/>
                </a:cubicBezTo>
                <a:cubicBezTo>
                  <a:pt x="4723" y="632389"/>
                  <a:pt x="8268" y="788015"/>
                  <a:pt x="14248" y="943507"/>
                </a:cubicBezTo>
                <a:cubicBezTo>
                  <a:pt x="14634" y="953540"/>
                  <a:pt x="21515" y="962299"/>
                  <a:pt x="23773" y="972082"/>
                </a:cubicBezTo>
                <a:cubicBezTo>
                  <a:pt x="31054" y="1003632"/>
                  <a:pt x="36473" y="1035582"/>
                  <a:pt x="42823" y="1067332"/>
                </a:cubicBezTo>
                <a:cubicBezTo>
                  <a:pt x="36473" y="1168932"/>
                  <a:pt x="32467" y="1270706"/>
                  <a:pt x="23773" y="1372132"/>
                </a:cubicBezTo>
                <a:cubicBezTo>
                  <a:pt x="16744" y="1454141"/>
                  <a:pt x="0" y="1329466"/>
                  <a:pt x="23773" y="1448332"/>
                </a:cubicBezTo>
                <a:cubicBezTo>
                  <a:pt x="20598" y="1457857"/>
                  <a:pt x="14248" y="1466867"/>
                  <a:pt x="14248" y="1476907"/>
                </a:cubicBezTo>
                <a:cubicBezTo>
                  <a:pt x="14248" y="1519424"/>
                  <a:pt x="29520" y="1520473"/>
                  <a:pt x="61873" y="1543582"/>
                </a:cubicBezTo>
                <a:cubicBezTo>
                  <a:pt x="71188" y="1550236"/>
                  <a:pt x="80209" y="1557512"/>
                  <a:pt x="90448" y="1562632"/>
                </a:cubicBezTo>
                <a:cubicBezTo>
                  <a:pt x="99428" y="1567122"/>
                  <a:pt x="110043" y="1567667"/>
                  <a:pt x="119023" y="1572157"/>
                </a:cubicBezTo>
                <a:cubicBezTo>
                  <a:pt x="129262" y="1577277"/>
                  <a:pt x="138073" y="1584857"/>
                  <a:pt x="147598" y="1591207"/>
                </a:cubicBezTo>
                <a:cubicBezTo>
                  <a:pt x="315873" y="1581682"/>
                  <a:pt x="484407" y="1575967"/>
                  <a:pt x="652423" y="1562632"/>
                </a:cubicBezTo>
                <a:cubicBezTo>
                  <a:pt x="684700" y="1560070"/>
                  <a:pt x="747673" y="1543582"/>
                  <a:pt x="747673" y="1543582"/>
                </a:cubicBezTo>
                <a:cubicBezTo>
                  <a:pt x="765726" y="1531547"/>
                  <a:pt x="822774" y="1495041"/>
                  <a:pt x="842923" y="1476907"/>
                </a:cubicBezTo>
                <a:cubicBezTo>
                  <a:pt x="936130" y="1393021"/>
                  <a:pt x="865775" y="1442622"/>
                  <a:pt x="928648" y="1400707"/>
                </a:cubicBezTo>
                <a:cubicBezTo>
                  <a:pt x="931700" y="1388500"/>
                  <a:pt x="940866" y="1347697"/>
                  <a:pt x="947698" y="1334032"/>
                </a:cubicBezTo>
                <a:cubicBezTo>
                  <a:pt x="955977" y="1317473"/>
                  <a:pt x="966748" y="1302282"/>
                  <a:pt x="976273" y="1286407"/>
                </a:cubicBezTo>
                <a:cubicBezTo>
                  <a:pt x="979448" y="1267357"/>
                  <a:pt x="981608" y="1248110"/>
                  <a:pt x="985798" y="1229257"/>
                </a:cubicBezTo>
                <a:cubicBezTo>
                  <a:pt x="987976" y="1219456"/>
                  <a:pt x="995323" y="1210722"/>
                  <a:pt x="995323" y="1200682"/>
                </a:cubicBezTo>
                <a:cubicBezTo>
                  <a:pt x="995323" y="1114898"/>
                  <a:pt x="991504" y="1029101"/>
                  <a:pt x="985798" y="943507"/>
                </a:cubicBezTo>
                <a:cubicBezTo>
                  <a:pt x="985130" y="933489"/>
                  <a:pt x="981149" y="923709"/>
                  <a:pt x="976273" y="914932"/>
                </a:cubicBezTo>
                <a:cubicBezTo>
                  <a:pt x="965154" y="894918"/>
                  <a:pt x="938173" y="857782"/>
                  <a:pt x="938173" y="857782"/>
                </a:cubicBezTo>
                <a:cubicBezTo>
                  <a:pt x="934998" y="845082"/>
                  <a:pt x="932244" y="832269"/>
                  <a:pt x="928648" y="819682"/>
                </a:cubicBezTo>
                <a:cubicBezTo>
                  <a:pt x="925890" y="810028"/>
                  <a:pt x="921558" y="800847"/>
                  <a:pt x="919123" y="791107"/>
                </a:cubicBezTo>
                <a:lnTo>
                  <a:pt x="900073" y="714907"/>
                </a:lnTo>
                <a:cubicBezTo>
                  <a:pt x="903248" y="695857"/>
                  <a:pt x="904049" y="676255"/>
                  <a:pt x="909598" y="657757"/>
                </a:cubicBezTo>
                <a:cubicBezTo>
                  <a:pt x="913678" y="644157"/>
                  <a:pt x="923055" y="632708"/>
                  <a:pt x="928648" y="619657"/>
                </a:cubicBezTo>
                <a:cubicBezTo>
                  <a:pt x="932603" y="610429"/>
                  <a:pt x="934218" y="600310"/>
                  <a:pt x="938173" y="591082"/>
                </a:cubicBezTo>
                <a:cubicBezTo>
                  <a:pt x="943766" y="578031"/>
                  <a:pt x="951630" y="566033"/>
                  <a:pt x="957223" y="552982"/>
                </a:cubicBezTo>
                <a:cubicBezTo>
                  <a:pt x="965422" y="533851"/>
                  <a:pt x="971440" y="505641"/>
                  <a:pt x="976273" y="486307"/>
                </a:cubicBezTo>
                <a:cubicBezTo>
                  <a:pt x="969923" y="416457"/>
                  <a:pt x="975457" y="344483"/>
                  <a:pt x="957223" y="276757"/>
                </a:cubicBezTo>
                <a:cubicBezTo>
                  <a:pt x="951938" y="257126"/>
                  <a:pt x="927446" y="248392"/>
                  <a:pt x="909598" y="238657"/>
                </a:cubicBezTo>
                <a:cubicBezTo>
                  <a:pt x="891969" y="229041"/>
                  <a:pt x="869156" y="230746"/>
                  <a:pt x="852448" y="219607"/>
                </a:cubicBezTo>
                <a:cubicBezTo>
                  <a:pt x="815519" y="194988"/>
                  <a:pt x="834733" y="204177"/>
                  <a:pt x="795298" y="191032"/>
                </a:cubicBezTo>
                <a:cubicBezTo>
                  <a:pt x="782598" y="171982"/>
                  <a:pt x="773387" y="150071"/>
                  <a:pt x="757198" y="133882"/>
                </a:cubicBezTo>
                <a:cubicBezTo>
                  <a:pt x="747158" y="123842"/>
                  <a:pt x="729138" y="124872"/>
                  <a:pt x="719098" y="114832"/>
                </a:cubicBezTo>
                <a:cubicBezTo>
                  <a:pt x="711998" y="107732"/>
                  <a:pt x="714063" y="95237"/>
                  <a:pt x="709573" y="86257"/>
                </a:cubicBezTo>
                <a:cubicBezTo>
                  <a:pt x="704453" y="76018"/>
                  <a:pt x="696873" y="67207"/>
                  <a:pt x="690523" y="57682"/>
                </a:cubicBezTo>
                <a:cubicBezTo>
                  <a:pt x="687348" y="41807"/>
                  <a:pt x="691362" y="22494"/>
                  <a:pt x="680998" y="10057"/>
                </a:cubicBezTo>
                <a:cubicBezTo>
                  <a:pt x="672617" y="0"/>
                  <a:pt x="655989" y="532"/>
                  <a:pt x="642898" y="532"/>
                </a:cubicBezTo>
                <a:cubicBezTo>
                  <a:pt x="579319" y="532"/>
                  <a:pt x="515922" y="7410"/>
                  <a:pt x="452398" y="10057"/>
                </a:cubicBezTo>
                <a:cubicBezTo>
                  <a:pt x="439709" y="10586"/>
                  <a:pt x="466686" y="14820"/>
                  <a:pt x="423823" y="19582"/>
                </a:cubicBezTo>
                <a:close/>
              </a:path>
            </a:pathLst>
          </a:custGeom>
          <a:solidFill>
            <a:srgbClr val="FFE593"/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/>
        </p:nvSpPr>
        <p:spPr>
          <a:xfrm>
            <a:off x="777923" y="2101755"/>
            <a:ext cx="4421875" cy="1629665"/>
          </a:xfrm>
          <a:custGeom>
            <a:avLst/>
            <a:gdLst>
              <a:gd name="connsiteX0" fmla="*/ 1992573 w 4421875"/>
              <a:gd name="connsiteY0" fmla="*/ 27296 h 1629665"/>
              <a:gd name="connsiteX1" fmla="*/ 1692323 w 4421875"/>
              <a:gd name="connsiteY1" fmla="*/ 163773 h 1629665"/>
              <a:gd name="connsiteX2" fmla="*/ 1624084 w 4421875"/>
              <a:gd name="connsiteY2" fmla="*/ 122830 h 1629665"/>
              <a:gd name="connsiteX3" fmla="*/ 1542197 w 4421875"/>
              <a:gd name="connsiteY3" fmla="*/ 68239 h 1629665"/>
              <a:gd name="connsiteX4" fmla="*/ 1501254 w 4421875"/>
              <a:gd name="connsiteY4" fmla="*/ 40944 h 1629665"/>
              <a:gd name="connsiteX5" fmla="*/ 1460311 w 4421875"/>
              <a:gd name="connsiteY5" fmla="*/ 0 h 1629665"/>
              <a:gd name="connsiteX6" fmla="*/ 1296538 w 4421875"/>
              <a:gd name="connsiteY6" fmla="*/ 13648 h 1629665"/>
              <a:gd name="connsiteX7" fmla="*/ 1160060 w 4421875"/>
              <a:gd name="connsiteY7" fmla="*/ 40944 h 1629665"/>
              <a:gd name="connsiteX8" fmla="*/ 1023582 w 4421875"/>
              <a:gd name="connsiteY8" fmla="*/ 54591 h 1629665"/>
              <a:gd name="connsiteX9" fmla="*/ 791570 w 4421875"/>
              <a:gd name="connsiteY9" fmla="*/ 40944 h 1629665"/>
              <a:gd name="connsiteX10" fmla="*/ 627797 w 4421875"/>
              <a:gd name="connsiteY10" fmla="*/ 109182 h 1629665"/>
              <a:gd name="connsiteX11" fmla="*/ 368490 w 4421875"/>
              <a:gd name="connsiteY11" fmla="*/ 150126 h 1629665"/>
              <a:gd name="connsiteX12" fmla="*/ 313899 w 4421875"/>
              <a:gd name="connsiteY12" fmla="*/ 191069 h 1629665"/>
              <a:gd name="connsiteX13" fmla="*/ 272956 w 4421875"/>
              <a:gd name="connsiteY13" fmla="*/ 204717 h 1629665"/>
              <a:gd name="connsiteX14" fmla="*/ 232012 w 4421875"/>
              <a:gd name="connsiteY14" fmla="*/ 259308 h 1629665"/>
              <a:gd name="connsiteX15" fmla="*/ 163773 w 4421875"/>
              <a:gd name="connsiteY15" fmla="*/ 341194 h 1629665"/>
              <a:gd name="connsiteX16" fmla="*/ 122830 w 4421875"/>
              <a:gd name="connsiteY16" fmla="*/ 354842 h 1629665"/>
              <a:gd name="connsiteX17" fmla="*/ 150126 w 4421875"/>
              <a:gd name="connsiteY17" fmla="*/ 545911 h 1629665"/>
              <a:gd name="connsiteX18" fmla="*/ 163773 w 4421875"/>
              <a:gd name="connsiteY18" fmla="*/ 586854 h 1629665"/>
              <a:gd name="connsiteX19" fmla="*/ 191069 w 4421875"/>
              <a:gd name="connsiteY19" fmla="*/ 627797 h 1629665"/>
              <a:gd name="connsiteX20" fmla="*/ 191069 w 4421875"/>
              <a:gd name="connsiteY20" fmla="*/ 805218 h 1629665"/>
              <a:gd name="connsiteX21" fmla="*/ 150126 w 4421875"/>
              <a:gd name="connsiteY21" fmla="*/ 859809 h 1629665"/>
              <a:gd name="connsiteX22" fmla="*/ 54591 w 4421875"/>
              <a:gd name="connsiteY22" fmla="*/ 968991 h 1629665"/>
              <a:gd name="connsiteX23" fmla="*/ 40944 w 4421875"/>
              <a:gd name="connsiteY23" fmla="*/ 1023582 h 1629665"/>
              <a:gd name="connsiteX24" fmla="*/ 13648 w 4421875"/>
              <a:gd name="connsiteY24" fmla="*/ 1064526 h 1629665"/>
              <a:gd name="connsiteX25" fmla="*/ 0 w 4421875"/>
              <a:gd name="connsiteY25" fmla="*/ 1105469 h 1629665"/>
              <a:gd name="connsiteX26" fmla="*/ 68239 w 4421875"/>
              <a:gd name="connsiteY26" fmla="*/ 1296538 h 1629665"/>
              <a:gd name="connsiteX27" fmla="*/ 191069 w 4421875"/>
              <a:gd name="connsiteY27" fmla="*/ 1337481 h 1629665"/>
              <a:gd name="connsiteX28" fmla="*/ 245660 w 4421875"/>
              <a:gd name="connsiteY28" fmla="*/ 1405720 h 1629665"/>
              <a:gd name="connsiteX29" fmla="*/ 272956 w 4421875"/>
              <a:gd name="connsiteY29" fmla="*/ 1446663 h 1629665"/>
              <a:gd name="connsiteX30" fmla="*/ 313899 w 4421875"/>
              <a:gd name="connsiteY30" fmla="*/ 1460311 h 1629665"/>
              <a:gd name="connsiteX31" fmla="*/ 409433 w 4421875"/>
              <a:gd name="connsiteY31" fmla="*/ 1555845 h 1629665"/>
              <a:gd name="connsiteX32" fmla="*/ 559559 w 4421875"/>
              <a:gd name="connsiteY32" fmla="*/ 1624084 h 1629665"/>
              <a:gd name="connsiteX33" fmla="*/ 846162 w 4421875"/>
              <a:gd name="connsiteY33" fmla="*/ 1610436 h 1629665"/>
              <a:gd name="connsiteX34" fmla="*/ 900753 w 4421875"/>
              <a:gd name="connsiteY34" fmla="*/ 1583141 h 1629665"/>
              <a:gd name="connsiteX35" fmla="*/ 1023582 w 4421875"/>
              <a:gd name="connsiteY35" fmla="*/ 1514902 h 1629665"/>
              <a:gd name="connsiteX36" fmla="*/ 1050878 w 4421875"/>
              <a:gd name="connsiteY36" fmla="*/ 1446663 h 1629665"/>
              <a:gd name="connsiteX37" fmla="*/ 1078173 w 4421875"/>
              <a:gd name="connsiteY37" fmla="*/ 1392072 h 1629665"/>
              <a:gd name="connsiteX38" fmla="*/ 1091821 w 4421875"/>
              <a:gd name="connsiteY38" fmla="*/ 1351129 h 1629665"/>
              <a:gd name="connsiteX39" fmla="*/ 1146412 w 4421875"/>
              <a:gd name="connsiteY39" fmla="*/ 1310185 h 1629665"/>
              <a:gd name="connsiteX40" fmla="*/ 1214651 w 4421875"/>
              <a:gd name="connsiteY40" fmla="*/ 1269242 h 1629665"/>
              <a:gd name="connsiteX41" fmla="*/ 1323833 w 4421875"/>
              <a:gd name="connsiteY41" fmla="*/ 1241946 h 1629665"/>
              <a:gd name="connsiteX42" fmla="*/ 1392072 w 4421875"/>
              <a:gd name="connsiteY42" fmla="*/ 1187355 h 1629665"/>
              <a:gd name="connsiteX43" fmla="*/ 1501254 w 4421875"/>
              <a:gd name="connsiteY43" fmla="*/ 1146412 h 1629665"/>
              <a:gd name="connsiteX44" fmla="*/ 1542197 w 4421875"/>
              <a:gd name="connsiteY44" fmla="*/ 1119117 h 1629665"/>
              <a:gd name="connsiteX45" fmla="*/ 1651379 w 4421875"/>
              <a:gd name="connsiteY45" fmla="*/ 1078173 h 1629665"/>
              <a:gd name="connsiteX46" fmla="*/ 1746914 w 4421875"/>
              <a:gd name="connsiteY46" fmla="*/ 982639 h 1629665"/>
              <a:gd name="connsiteX47" fmla="*/ 1910687 w 4421875"/>
              <a:gd name="connsiteY47" fmla="*/ 996287 h 1629665"/>
              <a:gd name="connsiteX48" fmla="*/ 2019869 w 4421875"/>
              <a:gd name="connsiteY48" fmla="*/ 1078173 h 1629665"/>
              <a:gd name="connsiteX49" fmla="*/ 2060812 w 4421875"/>
              <a:gd name="connsiteY49" fmla="*/ 1132764 h 1629665"/>
              <a:gd name="connsiteX50" fmla="*/ 2129051 w 4421875"/>
              <a:gd name="connsiteY50" fmla="*/ 1160060 h 1629665"/>
              <a:gd name="connsiteX51" fmla="*/ 2183642 w 4421875"/>
              <a:gd name="connsiteY51" fmla="*/ 1269242 h 1629665"/>
              <a:gd name="connsiteX52" fmla="*/ 2238233 w 4421875"/>
              <a:gd name="connsiteY52" fmla="*/ 1405720 h 1629665"/>
              <a:gd name="connsiteX53" fmla="*/ 2442950 w 4421875"/>
              <a:gd name="connsiteY53" fmla="*/ 1569493 h 1629665"/>
              <a:gd name="connsiteX54" fmla="*/ 2538484 w 4421875"/>
              <a:gd name="connsiteY54" fmla="*/ 1583141 h 1629665"/>
              <a:gd name="connsiteX55" fmla="*/ 2674962 w 4421875"/>
              <a:gd name="connsiteY55" fmla="*/ 1569493 h 1629665"/>
              <a:gd name="connsiteX56" fmla="*/ 2743200 w 4421875"/>
              <a:gd name="connsiteY56" fmla="*/ 1528549 h 1629665"/>
              <a:gd name="connsiteX57" fmla="*/ 2879678 w 4421875"/>
              <a:gd name="connsiteY57" fmla="*/ 1446663 h 1629665"/>
              <a:gd name="connsiteX58" fmla="*/ 3016156 w 4421875"/>
              <a:gd name="connsiteY58" fmla="*/ 1351129 h 1629665"/>
              <a:gd name="connsiteX59" fmla="*/ 3098042 w 4421875"/>
              <a:gd name="connsiteY59" fmla="*/ 1269242 h 1629665"/>
              <a:gd name="connsiteX60" fmla="*/ 3220872 w 4421875"/>
              <a:gd name="connsiteY60" fmla="*/ 1214651 h 1629665"/>
              <a:gd name="connsiteX61" fmla="*/ 3289111 w 4421875"/>
              <a:gd name="connsiteY61" fmla="*/ 1228299 h 1629665"/>
              <a:gd name="connsiteX62" fmla="*/ 3316406 w 4421875"/>
              <a:gd name="connsiteY62" fmla="*/ 1323833 h 1629665"/>
              <a:gd name="connsiteX63" fmla="*/ 3343702 w 4421875"/>
              <a:gd name="connsiteY63" fmla="*/ 1405720 h 1629665"/>
              <a:gd name="connsiteX64" fmla="*/ 3357350 w 4421875"/>
              <a:gd name="connsiteY64" fmla="*/ 1460311 h 1629665"/>
              <a:gd name="connsiteX65" fmla="*/ 3370997 w 4421875"/>
              <a:gd name="connsiteY65" fmla="*/ 1501254 h 1629665"/>
              <a:gd name="connsiteX66" fmla="*/ 3589362 w 4421875"/>
              <a:gd name="connsiteY66" fmla="*/ 1555845 h 1629665"/>
              <a:gd name="connsiteX67" fmla="*/ 3739487 w 4421875"/>
              <a:gd name="connsiteY67" fmla="*/ 1583141 h 1629665"/>
              <a:gd name="connsiteX68" fmla="*/ 3944203 w 4421875"/>
              <a:gd name="connsiteY68" fmla="*/ 1528549 h 1629665"/>
              <a:gd name="connsiteX69" fmla="*/ 4012442 w 4421875"/>
              <a:gd name="connsiteY69" fmla="*/ 1473958 h 1629665"/>
              <a:gd name="connsiteX70" fmla="*/ 4162568 w 4421875"/>
              <a:gd name="connsiteY70" fmla="*/ 1392072 h 1629665"/>
              <a:gd name="connsiteX71" fmla="*/ 4203511 w 4421875"/>
              <a:gd name="connsiteY71" fmla="*/ 1364776 h 1629665"/>
              <a:gd name="connsiteX72" fmla="*/ 4258102 w 4421875"/>
              <a:gd name="connsiteY72" fmla="*/ 1269242 h 1629665"/>
              <a:gd name="connsiteX73" fmla="*/ 4271750 w 4421875"/>
              <a:gd name="connsiteY73" fmla="*/ 1214651 h 1629665"/>
              <a:gd name="connsiteX74" fmla="*/ 4367284 w 4421875"/>
              <a:gd name="connsiteY74" fmla="*/ 1064526 h 1629665"/>
              <a:gd name="connsiteX75" fmla="*/ 4353636 w 4421875"/>
              <a:gd name="connsiteY75" fmla="*/ 791570 h 1629665"/>
              <a:gd name="connsiteX76" fmla="*/ 4408227 w 4421875"/>
              <a:gd name="connsiteY76" fmla="*/ 573206 h 1629665"/>
              <a:gd name="connsiteX77" fmla="*/ 4421875 w 4421875"/>
              <a:gd name="connsiteY77" fmla="*/ 518615 h 1629665"/>
              <a:gd name="connsiteX78" fmla="*/ 4408227 w 4421875"/>
              <a:gd name="connsiteY78" fmla="*/ 436729 h 1629665"/>
              <a:gd name="connsiteX79" fmla="*/ 4380932 w 4421875"/>
              <a:gd name="connsiteY79" fmla="*/ 272955 h 1629665"/>
              <a:gd name="connsiteX80" fmla="*/ 4353636 w 4421875"/>
              <a:gd name="connsiteY80" fmla="*/ 191069 h 1629665"/>
              <a:gd name="connsiteX81" fmla="*/ 4285397 w 4421875"/>
              <a:gd name="connsiteY81" fmla="*/ 95535 h 1629665"/>
              <a:gd name="connsiteX82" fmla="*/ 4162568 w 4421875"/>
              <a:gd name="connsiteY82" fmla="*/ 81887 h 1629665"/>
              <a:gd name="connsiteX83" fmla="*/ 3398293 w 4421875"/>
              <a:gd name="connsiteY83" fmla="*/ 95535 h 1629665"/>
              <a:gd name="connsiteX84" fmla="*/ 3316406 w 4421875"/>
              <a:gd name="connsiteY84" fmla="*/ 136478 h 1629665"/>
              <a:gd name="connsiteX85" fmla="*/ 3261815 w 4421875"/>
              <a:gd name="connsiteY85" fmla="*/ 150126 h 1629665"/>
              <a:gd name="connsiteX86" fmla="*/ 3179929 w 4421875"/>
              <a:gd name="connsiteY86" fmla="*/ 150126 h 1629665"/>
              <a:gd name="connsiteX87" fmla="*/ 3111690 w 4421875"/>
              <a:gd name="connsiteY87" fmla="*/ 136478 h 1629665"/>
              <a:gd name="connsiteX88" fmla="*/ 3029803 w 4421875"/>
              <a:gd name="connsiteY88" fmla="*/ 81887 h 1629665"/>
              <a:gd name="connsiteX89" fmla="*/ 2947917 w 4421875"/>
              <a:gd name="connsiteY89" fmla="*/ 54591 h 1629665"/>
              <a:gd name="connsiteX90" fmla="*/ 2906973 w 4421875"/>
              <a:gd name="connsiteY90" fmla="*/ 40944 h 1629665"/>
              <a:gd name="connsiteX91" fmla="*/ 2770496 w 4421875"/>
              <a:gd name="connsiteY91" fmla="*/ 27296 h 1629665"/>
              <a:gd name="connsiteX92" fmla="*/ 2538484 w 4421875"/>
              <a:gd name="connsiteY92" fmla="*/ 54591 h 1629665"/>
              <a:gd name="connsiteX93" fmla="*/ 2497541 w 4421875"/>
              <a:gd name="connsiteY93" fmla="*/ 68239 h 1629665"/>
              <a:gd name="connsiteX94" fmla="*/ 2456597 w 4421875"/>
              <a:gd name="connsiteY94" fmla="*/ 95535 h 1629665"/>
              <a:gd name="connsiteX95" fmla="*/ 2251881 w 4421875"/>
              <a:gd name="connsiteY95" fmla="*/ 81887 h 1629665"/>
              <a:gd name="connsiteX96" fmla="*/ 2197290 w 4421875"/>
              <a:gd name="connsiteY96" fmla="*/ 68239 h 1629665"/>
              <a:gd name="connsiteX97" fmla="*/ 2129051 w 4421875"/>
              <a:gd name="connsiteY97" fmla="*/ 54591 h 1629665"/>
              <a:gd name="connsiteX98" fmla="*/ 2047165 w 4421875"/>
              <a:gd name="connsiteY98" fmla="*/ 27296 h 1629665"/>
              <a:gd name="connsiteX99" fmla="*/ 1992573 w 4421875"/>
              <a:gd name="connsiteY99" fmla="*/ 27296 h 162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4421875" h="1629665">
                <a:moveTo>
                  <a:pt x="1992573" y="27296"/>
                </a:moveTo>
                <a:cubicBezTo>
                  <a:pt x="1893475" y="101619"/>
                  <a:pt x="1859598" y="134682"/>
                  <a:pt x="1692323" y="163773"/>
                </a:cubicBezTo>
                <a:cubicBezTo>
                  <a:pt x="1666189" y="168318"/>
                  <a:pt x="1646463" y="137071"/>
                  <a:pt x="1624084" y="122830"/>
                </a:cubicBezTo>
                <a:cubicBezTo>
                  <a:pt x="1596407" y="105218"/>
                  <a:pt x="1569493" y="86436"/>
                  <a:pt x="1542197" y="68239"/>
                </a:cubicBezTo>
                <a:cubicBezTo>
                  <a:pt x="1528549" y="59141"/>
                  <a:pt x="1512852" y="52542"/>
                  <a:pt x="1501254" y="40944"/>
                </a:cubicBezTo>
                <a:lnTo>
                  <a:pt x="1460311" y="0"/>
                </a:lnTo>
                <a:cubicBezTo>
                  <a:pt x="1405720" y="4549"/>
                  <a:pt x="1350816" y="6246"/>
                  <a:pt x="1296538" y="13648"/>
                </a:cubicBezTo>
                <a:cubicBezTo>
                  <a:pt x="1250570" y="19916"/>
                  <a:pt x="1206223" y="36328"/>
                  <a:pt x="1160060" y="40944"/>
                </a:cubicBezTo>
                <a:lnTo>
                  <a:pt x="1023582" y="54591"/>
                </a:lnTo>
                <a:cubicBezTo>
                  <a:pt x="946245" y="50042"/>
                  <a:pt x="869041" y="40944"/>
                  <a:pt x="791570" y="40944"/>
                </a:cubicBezTo>
                <a:cubicBezTo>
                  <a:pt x="720629" y="40944"/>
                  <a:pt x="703590" y="97214"/>
                  <a:pt x="627797" y="109182"/>
                </a:cubicBezTo>
                <a:lnTo>
                  <a:pt x="368490" y="150126"/>
                </a:lnTo>
                <a:cubicBezTo>
                  <a:pt x="350293" y="163774"/>
                  <a:pt x="333648" y="179784"/>
                  <a:pt x="313899" y="191069"/>
                </a:cubicBezTo>
                <a:cubicBezTo>
                  <a:pt x="301409" y="198206"/>
                  <a:pt x="284008" y="195507"/>
                  <a:pt x="272956" y="204717"/>
                </a:cubicBezTo>
                <a:cubicBezTo>
                  <a:pt x="255482" y="219279"/>
                  <a:pt x="245233" y="240799"/>
                  <a:pt x="232012" y="259308"/>
                </a:cubicBezTo>
                <a:cubicBezTo>
                  <a:pt x="209123" y="291353"/>
                  <a:pt x="198533" y="318021"/>
                  <a:pt x="163773" y="341194"/>
                </a:cubicBezTo>
                <a:cubicBezTo>
                  <a:pt x="151803" y="349174"/>
                  <a:pt x="136478" y="350293"/>
                  <a:pt x="122830" y="354842"/>
                </a:cubicBezTo>
                <a:cubicBezTo>
                  <a:pt x="131929" y="418532"/>
                  <a:pt x="129782" y="484876"/>
                  <a:pt x="150126" y="545911"/>
                </a:cubicBezTo>
                <a:cubicBezTo>
                  <a:pt x="154675" y="559559"/>
                  <a:pt x="157339" y="573987"/>
                  <a:pt x="163773" y="586854"/>
                </a:cubicBezTo>
                <a:cubicBezTo>
                  <a:pt x="171108" y="601525"/>
                  <a:pt x="181970" y="614149"/>
                  <a:pt x="191069" y="627797"/>
                </a:cubicBezTo>
                <a:cubicBezTo>
                  <a:pt x="197349" y="684315"/>
                  <a:pt x="219006" y="749343"/>
                  <a:pt x="191069" y="805218"/>
                </a:cubicBezTo>
                <a:cubicBezTo>
                  <a:pt x="180897" y="825563"/>
                  <a:pt x="161829" y="840304"/>
                  <a:pt x="150126" y="859809"/>
                </a:cubicBezTo>
                <a:cubicBezTo>
                  <a:pt x="85787" y="967041"/>
                  <a:pt x="146009" y="923283"/>
                  <a:pt x="54591" y="968991"/>
                </a:cubicBezTo>
                <a:cubicBezTo>
                  <a:pt x="50042" y="987188"/>
                  <a:pt x="48333" y="1006342"/>
                  <a:pt x="40944" y="1023582"/>
                </a:cubicBezTo>
                <a:cubicBezTo>
                  <a:pt x="34483" y="1038659"/>
                  <a:pt x="20984" y="1049855"/>
                  <a:pt x="13648" y="1064526"/>
                </a:cubicBezTo>
                <a:cubicBezTo>
                  <a:pt x="7214" y="1077393"/>
                  <a:pt x="4549" y="1091821"/>
                  <a:pt x="0" y="1105469"/>
                </a:cubicBezTo>
                <a:cubicBezTo>
                  <a:pt x="11046" y="1149650"/>
                  <a:pt x="29760" y="1258059"/>
                  <a:pt x="68239" y="1296538"/>
                </a:cubicBezTo>
                <a:cubicBezTo>
                  <a:pt x="85368" y="1313667"/>
                  <a:pt x="165177" y="1331008"/>
                  <a:pt x="191069" y="1337481"/>
                </a:cubicBezTo>
                <a:cubicBezTo>
                  <a:pt x="209266" y="1360227"/>
                  <a:pt x="228182" y="1382416"/>
                  <a:pt x="245660" y="1405720"/>
                </a:cubicBezTo>
                <a:cubicBezTo>
                  <a:pt x="255502" y="1418842"/>
                  <a:pt x="260148" y="1436416"/>
                  <a:pt x="272956" y="1446663"/>
                </a:cubicBezTo>
                <a:cubicBezTo>
                  <a:pt x="284190" y="1455650"/>
                  <a:pt x="300251" y="1455762"/>
                  <a:pt x="313899" y="1460311"/>
                </a:cubicBezTo>
                <a:cubicBezTo>
                  <a:pt x="339019" y="1535668"/>
                  <a:pt x="313074" y="1485766"/>
                  <a:pt x="409433" y="1555845"/>
                </a:cubicBezTo>
                <a:cubicBezTo>
                  <a:pt x="510936" y="1629665"/>
                  <a:pt x="437867" y="1603802"/>
                  <a:pt x="559559" y="1624084"/>
                </a:cubicBezTo>
                <a:cubicBezTo>
                  <a:pt x="655093" y="1619535"/>
                  <a:pt x="751201" y="1621831"/>
                  <a:pt x="846162" y="1610436"/>
                </a:cubicBezTo>
                <a:cubicBezTo>
                  <a:pt x="866362" y="1608012"/>
                  <a:pt x="882968" y="1593021"/>
                  <a:pt x="900753" y="1583141"/>
                </a:cubicBezTo>
                <a:cubicBezTo>
                  <a:pt x="1054984" y="1497456"/>
                  <a:pt x="892692" y="1580346"/>
                  <a:pt x="1023582" y="1514902"/>
                </a:cubicBezTo>
                <a:cubicBezTo>
                  <a:pt x="1032681" y="1492156"/>
                  <a:pt x="1040928" y="1469050"/>
                  <a:pt x="1050878" y="1446663"/>
                </a:cubicBezTo>
                <a:cubicBezTo>
                  <a:pt x="1059141" y="1428072"/>
                  <a:pt x="1070159" y="1410772"/>
                  <a:pt x="1078173" y="1392072"/>
                </a:cubicBezTo>
                <a:cubicBezTo>
                  <a:pt x="1083840" y="1378849"/>
                  <a:pt x="1082611" y="1362181"/>
                  <a:pt x="1091821" y="1351129"/>
                </a:cubicBezTo>
                <a:cubicBezTo>
                  <a:pt x="1106383" y="1333655"/>
                  <a:pt x="1127486" y="1322802"/>
                  <a:pt x="1146412" y="1310185"/>
                </a:cubicBezTo>
                <a:cubicBezTo>
                  <a:pt x="1168483" y="1295471"/>
                  <a:pt x="1189893" y="1278764"/>
                  <a:pt x="1214651" y="1269242"/>
                </a:cubicBezTo>
                <a:cubicBezTo>
                  <a:pt x="1249665" y="1255775"/>
                  <a:pt x="1323833" y="1241946"/>
                  <a:pt x="1323833" y="1241946"/>
                </a:cubicBezTo>
                <a:cubicBezTo>
                  <a:pt x="1346579" y="1223749"/>
                  <a:pt x="1367094" y="1202342"/>
                  <a:pt x="1392072" y="1187355"/>
                </a:cubicBezTo>
                <a:cubicBezTo>
                  <a:pt x="1492636" y="1127017"/>
                  <a:pt x="1425931" y="1184073"/>
                  <a:pt x="1501254" y="1146412"/>
                </a:cubicBezTo>
                <a:cubicBezTo>
                  <a:pt x="1515925" y="1139077"/>
                  <a:pt x="1527526" y="1126452"/>
                  <a:pt x="1542197" y="1119117"/>
                </a:cubicBezTo>
                <a:cubicBezTo>
                  <a:pt x="1617524" y="1081454"/>
                  <a:pt x="1550811" y="1138515"/>
                  <a:pt x="1651379" y="1078173"/>
                </a:cubicBezTo>
                <a:cubicBezTo>
                  <a:pt x="1714416" y="1040351"/>
                  <a:pt x="1713601" y="1032607"/>
                  <a:pt x="1746914" y="982639"/>
                </a:cubicBezTo>
                <a:cubicBezTo>
                  <a:pt x="1801505" y="987188"/>
                  <a:pt x="1856845" y="986192"/>
                  <a:pt x="1910687" y="996287"/>
                </a:cubicBezTo>
                <a:cubicBezTo>
                  <a:pt x="1954756" y="1004550"/>
                  <a:pt x="1993317" y="1047827"/>
                  <a:pt x="2019869" y="1078173"/>
                </a:cubicBezTo>
                <a:cubicBezTo>
                  <a:pt x="2034847" y="1095291"/>
                  <a:pt x="2042615" y="1119116"/>
                  <a:pt x="2060812" y="1132764"/>
                </a:cubicBezTo>
                <a:cubicBezTo>
                  <a:pt x="2080411" y="1147463"/>
                  <a:pt x="2106305" y="1150961"/>
                  <a:pt x="2129051" y="1160060"/>
                </a:cubicBezTo>
                <a:cubicBezTo>
                  <a:pt x="2147248" y="1196454"/>
                  <a:pt x="2170775" y="1230640"/>
                  <a:pt x="2183642" y="1269242"/>
                </a:cubicBezTo>
                <a:cubicBezTo>
                  <a:pt x="2190206" y="1288932"/>
                  <a:pt x="2217280" y="1383021"/>
                  <a:pt x="2238233" y="1405720"/>
                </a:cubicBezTo>
                <a:cubicBezTo>
                  <a:pt x="2257209" y="1426277"/>
                  <a:pt x="2381702" y="1549077"/>
                  <a:pt x="2442950" y="1569493"/>
                </a:cubicBezTo>
                <a:cubicBezTo>
                  <a:pt x="2473467" y="1579666"/>
                  <a:pt x="2506639" y="1578592"/>
                  <a:pt x="2538484" y="1583141"/>
                </a:cubicBezTo>
                <a:cubicBezTo>
                  <a:pt x="2583977" y="1578592"/>
                  <a:pt x="2630786" y="1581273"/>
                  <a:pt x="2674962" y="1569493"/>
                </a:cubicBezTo>
                <a:cubicBezTo>
                  <a:pt x="2700593" y="1562658"/>
                  <a:pt x="2721129" y="1543263"/>
                  <a:pt x="2743200" y="1528549"/>
                </a:cubicBezTo>
                <a:cubicBezTo>
                  <a:pt x="2865758" y="1446844"/>
                  <a:pt x="2795979" y="1474563"/>
                  <a:pt x="2879678" y="1446663"/>
                </a:cubicBezTo>
                <a:cubicBezTo>
                  <a:pt x="2925171" y="1414818"/>
                  <a:pt x="2973058" y="1386146"/>
                  <a:pt x="3016156" y="1351129"/>
                </a:cubicBezTo>
                <a:cubicBezTo>
                  <a:pt x="3046115" y="1326787"/>
                  <a:pt x="3063516" y="1286505"/>
                  <a:pt x="3098042" y="1269242"/>
                </a:cubicBezTo>
                <a:cubicBezTo>
                  <a:pt x="3192796" y="1221865"/>
                  <a:pt x="3150978" y="1237950"/>
                  <a:pt x="3220872" y="1214651"/>
                </a:cubicBezTo>
                <a:cubicBezTo>
                  <a:pt x="3243618" y="1219200"/>
                  <a:pt x="3273836" y="1210842"/>
                  <a:pt x="3289111" y="1228299"/>
                </a:cubicBezTo>
                <a:cubicBezTo>
                  <a:pt x="3310920" y="1253224"/>
                  <a:pt x="3306666" y="1292179"/>
                  <a:pt x="3316406" y="1323833"/>
                </a:cubicBezTo>
                <a:cubicBezTo>
                  <a:pt x="3324867" y="1351333"/>
                  <a:pt x="3336724" y="1377807"/>
                  <a:pt x="3343702" y="1405720"/>
                </a:cubicBezTo>
                <a:cubicBezTo>
                  <a:pt x="3348251" y="1423917"/>
                  <a:pt x="3352197" y="1442276"/>
                  <a:pt x="3357350" y="1460311"/>
                </a:cubicBezTo>
                <a:cubicBezTo>
                  <a:pt x="3361302" y="1474143"/>
                  <a:pt x="3359291" y="1492892"/>
                  <a:pt x="3370997" y="1501254"/>
                </a:cubicBezTo>
                <a:cubicBezTo>
                  <a:pt x="3403474" y="1524452"/>
                  <a:pt x="3575310" y="1553168"/>
                  <a:pt x="3589362" y="1555845"/>
                </a:cubicBezTo>
                <a:lnTo>
                  <a:pt x="3739487" y="1583141"/>
                </a:lnTo>
                <a:cubicBezTo>
                  <a:pt x="3825865" y="1570801"/>
                  <a:pt x="3862459" y="1572565"/>
                  <a:pt x="3944203" y="1528549"/>
                </a:cubicBezTo>
                <a:cubicBezTo>
                  <a:pt x="3969851" y="1514739"/>
                  <a:pt x="3988205" y="1490116"/>
                  <a:pt x="4012442" y="1473958"/>
                </a:cubicBezTo>
                <a:cubicBezTo>
                  <a:pt x="4130633" y="1395164"/>
                  <a:pt x="4072401" y="1443595"/>
                  <a:pt x="4162568" y="1392072"/>
                </a:cubicBezTo>
                <a:cubicBezTo>
                  <a:pt x="4176809" y="1383934"/>
                  <a:pt x="4189863" y="1373875"/>
                  <a:pt x="4203511" y="1364776"/>
                </a:cubicBezTo>
                <a:cubicBezTo>
                  <a:pt x="4221708" y="1332931"/>
                  <a:pt x="4242925" y="1302632"/>
                  <a:pt x="4258102" y="1269242"/>
                </a:cubicBezTo>
                <a:cubicBezTo>
                  <a:pt x="4265864" y="1252166"/>
                  <a:pt x="4262923" y="1231201"/>
                  <a:pt x="4271750" y="1214651"/>
                </a:cubicBezTo>
                <a:cubicBezTo>
                  <a:pt x="4299663" y="1162314"/>
                  <a:pt x="4335439" y="1114568"/>
                  <a:pt x="4367284" y="1064526"/>
                </a:cubicBezTo>
                <a:cubicBezTo>
                  <a:pt x="4362735" y="973541"/>
                  <a:pt x="4348125" y="882502"/>
                  <a:pt x="4353636" y="791570"/>
                </a:cubicBezTo>
                <a:cubicBezTo>
                  <a:pt x="4361797" y="656907"/>
                  <a:pt x="4383922" y="658272"/>
                  <a:pt x="4408227" y="573206"/>
                </a:cubicBezTo>
                <a:cubicBezTo>
                  <a:pt x="4413380" y="555171"/>
                  <a:pt x="4417326" y="536812"/>
                  <a:pt x="4421875" y="518615"/>
                </a:cubicBezTo>
                <a:cubicBezTo>
                  <a:pt x="4417326" y="491320"/>
                  <a:pt x="4412140" y="464123"/>
                  <a:pt x="4408227" y="436729"/>
                </a:cubicBezTo>
                <a:cubicBezTo>
                  <a:pt x="4395913" y="350530"/>
                  <a:pt x="4401602" y="341856"/>
                  <a:pt x="4380932" y="272955"/>
                </a:cubicBezTo>
                <a:cubicBezTo>
                  <a:pt x="4372664" y="245397"/>
                  <a:pt x="4366503" y="216803"/>
                  <a:pt x="4353636" y="191069"/>
                </a:cubicBezTo>
                <a:cubicBezTo>
                  <a:pt x="4341037" y="165871"/>
                  <a:pt x="4318596" y="106601"/>
                  <a:pt x="4285397" y="95535"/>
                </a:cubicBezTo>
                <a:cubicBezTo>
                  <a:pt x="4246316" y="82508"/>
                  <a:pt x="4203511" y="86436"/>
                  <a:pt x="4162568" y="81887"/>
                </a:cubicBezTo>
                <a:lnTo>
                  <a:pt x="3398293" y="95535"/>
                </a:lnTo>
                <a:cubicBezTo>
                  <a:pt x="3356660" y="96946"/>
                  <a:pt x="3352363" y="121068"/>
                  <a:pt x="3316406" y="136478"/>
                </a:cubicBezTo>
                <a:cubicBezTo>
                  <a:pt x="3299166" y="143867"/>
                  <a:pt x="3280012" y="145577"/>
                  <a:pt x="3261815" y="150126"/>
                </a:cubicBezTo>
                <a:cubicBezTo>
                  <a:pt x="3152634" y="113731"/>
                  <a:pt x="3289110" y="150126"/>
                  <a:pt x="3179929" y="150126"/>
                </a:cubicBezTo>
                <a:cubicBezTo>
                  <a:pt x="3156732" y="150126"/>
                  <a:pt x="3134436" y="141027"/>
                  <a:pt x="3111690" y="136478"/>
                </a:cubicBezTo>
                <a:cubicBezTo>
                  <a:pt x="3084394" y="118281"/>
                  <a:pt x="3060925" y="92261"/>
                  <a:pt x="3029803" y="81887"/>
                </a:cubicBezTo>
                <a:lnTo>
                  <a:pt x="2947917" y="54591"/>
                </a:lnTo>
                <a:cubicBezTo>
                  <a:pt x="2934269" y="50042"/>
                  <a:pt x="2921288" y="42376"/>
                  <a:pt x="2906973" y="40944"/>
                </a:cubicBezTo>
                <a:lnTo>
                  <a:pt x="2770496" y="27296"/>
                </a:lnTo>
                <a:cubicBezTo>
                  <a:pt x="2635047" y="37715"/>
                  <a:pt x="2631433" y="28035"/>
                  <a:pt x="2538484" y="54591"/>
                </a:cubicBezTo>
                <a:cubicBezTo>
                  <a:pt x="2524652" y="58543"/>
                  <a:pt x="2510408" y="61805"/>
                  <a:pt x="2497541" y="68239"/>
                </a:cubicBezTo>
                <a:cubicBezTo>
                  <a:pt x="2482870" y="75575"/>
                  <a:pt x="2470245" y="86436"/>
                  <a:pt x="2456597" y="95535"/>
                </a:cubicBezTo>
                <a:cubicBezTo>
                  <a:pt x="2388358" y="90986"/>
                  <a:pt x="2319895" y="89047"/>
                  <a:pt x="2251881" y="81887"/>
                </a:cubicBezTo>
                <a:cubicBezTo>
                  <a:pt x="2233227" y="79923"/>
                  <a:pt x="2215600" y="72308"/>
                  <a:pt x="2197290" y="68239"/>
                </a:cubicBezTo>
                <a:cubicBezTo>
                  <a:pt x="2174646" y="63207"/>
                  <a:pt x="2151430" y="60694"/>
                  <a:pt x="2129051" y="54591"/>
                </a:cubicBezTo>
                <a:cubicBezTo>
                  <a:pt x="2101293" y="47021"/>
                  <a:pt x="2075937" y="27296"/>
                  <a:pt x="2047165" y="27296"/>
                </a:cubicBezTo>
                <a:lnTo>
                  <a:pt x="1992573" y="27296"/>
                </a:lnTo>
                <a:close/>
              </a:path>
            </a:pathLst>
          </a:custGeom>
          <a:solidFill>
            <a:srgbClr val="FFE593"/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5019707" y="58713"/>
            <a:ext cx="394050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وجهة نظر الجزء 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التحكم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PC</a:t>
            </a:r>
            <a:r>
              <a:rPr lang="fr-FR" b="1" dirty="0" smtClean="0">
                <a:solidFill>
                  <a:srgbClr val="0000FF"/>
                </a:solidFill>
                <a:latin typeface="Arabic Transparent" pitchFamily="2" charset="-78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(المستوى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  <a:sym typeface="Symbol" pitchFamily="18" charset="2"/>
              </a:rPr>
              <a:t>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)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86344" name="Rectangle 328"/>
          <p:cNvSpPr>
            <a:spLocks noChangeArrowheads="1"/>
          </p:cNvSpPr>
          <p:nvPr/>
        </p:nvSpPr>
        <p:spPr bwMode="auto">
          <a:xfrm>
            <a:off x="2446369" y="428604"/>
            <a:ext cx="637381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1"/>
            <a:r>
              <a:rPr lang="ar-SA" b="1">
                <a:cs typeface="Arabic Transparent" pitchFamily="2" charset="-78"/>
              </a:rPr>
              <a:t>يصف تعاقب وتتابع الأوامر المعطاة من طرف الجزء التحكم  </a:t>
            </a:r>
            <a:r>
              <a:rPr lang="fr-FR" b="1">
                <a:cs typeface="Arabic Transparent" pitchFamily="2" charset="-78"/>
              </a:rPr>
              <a:t>PC</a:t>
            </a:r>
            <a:r>
              <a:rPr lang="ar-SA" b="1">
                <a:cs typeface="Arabic Transparent" pitchFamily="2" charset="-78"/>
              </a:rPr>
              <a:t> ويتم ذلك كمايلي: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86346" name="Rectangle 330"/>
          <p:cNvSpPr>
            <a:spLocks noChangeArrowheads="1"/>
          </p:cNvSpPr>
          <p:nvPr/>
        </p:nvSpPr>
        <p:spPr bwMode="auto">
          <a:xfrm>
            <a:off x="3454432" y="809544"/>
            <a:ext cx="51530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1"/>
            <a:r>
              <a:rPr lang="ar-SA" sz="1600" b="1">
                <a:solidFill>
                  <a:srgbClr val="FF0000"/>
                </a:solidFill>
                <a:cs typeface="Arabic Transparent" pitchFamily="2" charset="-78"/>
              </a:rPr>
              <a:t>1 ـ</a:t>
            </a:r>
            <a:r>
              <a:rPr lang="ar-SA" b="1">
                <a:cs typeface="Arabic Transparent" pitchFamily="2" charset="-78"/>
              </a:rPr>
              <a:t> اختيار المنفذات </a:t>
            </a:r>
            <a:r>
              <a:rPr lang="fr-FR" sz="1600" b="1">
                <a:cs typeface="Arabic Transparent" pitchFamily="2" charset="-78"/>
              </a:rPr>
              <a:t>Actionneurs</a:t>
            </a:r>
            <a:r>
              <a:rPr lang="ar-DZ" b="1">
                <a:cs typeface="Arabic Transparent" pitchFamily="2" charset="-78"/>
              </a:rPr>
              <a:t> ( المحركات ، دافعات .....).</a:t>
            </a:r>
            <a:endParaRPr lang="fr-FR" b="1">
              <a:cs typeface="Arabic Transparent" pitchFamily="2" charset="-78"/>
            </a:endParaRPr>
          </a:p>
        </p:txBody>
      </p:sp>
      <p:sp>
        <p:nvSpPr>
          <p:cNvPr id="86348" name="Rectangle 332"/>
          <p:cNvSpPr>
            <a:spLocks noChangeArrowheads="1"/>
          </p:cNvSpPr>
          <p:nvPr/>
        </p:nvSpPr>
        <p:spPr bwMode="auto">
          <a:xfrm>
            <a:off x="430944" y="1171494"/>
            <a:ext cx="82311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SA" sz="1600" b="1" dirty="0">
                <a:solidFill>
                  <a:srgbClr val="FF0000"/>
                </a:solidFill>
                <a:cs typeface="Arabic Transparent" pitchFamily="2" charset="-78"/>
              </a:rPr>
              <a:t>ـ </a:t>
            </a:r>
            <a:r>
              <a:rPr lang="ar-SA" b="1" dirty="0">
                <a:cs typeface="Arabic Transparent" pitchFamily="2" charset="-78"/>
              </a:rPr>
              <a:t>اختيار المنفذات المتصدرة </a:t>
            </a:r>
            <a:r>
              <a:rPr lang="fr-FR" sz="1600" b="1" dirty="0" smtClean="0">
                <a:cs typeface="Arabic Transparent" pitchFamily="2" charset="-78"/>
              </a:rPr>
              <a:t>Pré actionneurs</a:t>
            </a:r>
            <a:r>
              <a:rPr lang="fr-FR" sz="1600" b="1" dirty="0" smtClean="0">
                <a:latin typeface="Arabic Transparent" pitchFamily="2" charset="-78"/>
                <a:cs typeface="Arabic Transparent" pitchFamily="2" charset="-78"/>
              </a:rPr>
              <a:t> </a:t>
            </a:r>
            <a:r>
              <a:rPr lang="ar-SA" b="1" dirty="0">
                <a:cs typeface="Arabic Transparent" pitchFamily="2" charset="-78"/>
              </a:rPr>
              <a:t>( ملامسات ، موزعات ، مرحلات...)</a:t>
            </a:r>
            <a:r>
              <a:rPr lang="ar-DZ" b="1" dirty="0">
                <a:cs typeface="Arabic Transparent" pitchFamily="2" charset="-78"/>
              </a:rPr>
              <a:t> وهي ترفق للأفعال.</a:t>
            </a:r>
            <a:endParaRPr lang="fr-FR" b="1" dirty="0">
              <a:cs typeface="Arabic Transparent" pitchFamily="2" charset="-78"/>
            </a:endParaRPr>
          </a:p>
        </p:txBody>
      </p:sp>
      <p:sp>
        <p:nvSpPr>
          <p:cNvPr id="86350" name="Rectangle 334"/>
          <p:cNvSpPr>
            <a:spLocks noChangeArrowheads="1"/>
          </p:cNvSpPr>
          <p:nvPr/>
        </p:nvSpPr>
        <p:spPr bwMode="auto">
          <a:xfrm>
            <a:off x="1281144" y="1553382"/>
            <a:ext cx="73437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/>
            <a:r>
              <a:rPr lang="fr-FR" sz="1600" b="1" dirty="0">
                <a:solidFill>
                  <a:srgbClr val="FF0000"/>
                </a:solidFill>
                <a:cs typeface="Arabic Transparent" pitchFamily="2" charset="-78"/>
              </a:rPr>
              <a:t>3</a:t>
            </a:r>
            <a:r>
              <a:rPr lang="ar-DZ" sz="1600" b="1" dirty="0">
                <a:solidFill>
                  <a:srgbClr val="FF0000"/>
                </a:solidFill>
                <a:cs typeface="Arabic Transparent" pitchFamily="2" charset="-78"/>
              </a:rPr>
              <a:t> ـ</a:t>
            </a:r>
            <a:r>
              <a:rPr lang="ar-SA" b="1" dirty="0">
                <a:cs typeface="Arabic Transparent" pitchFamily="2" charset="-78"/>
              </a:rPr>
              <a:t> اختيار الملتقطات </a:t>
            </a:r>
            <a:r>
              <a:rPr lang="fr-FR" sz="1600" b="1" dirty="0">
                <a:cs typeface="Arabic Transparent" pitchFamily="2" charset="-78"/>
              </a:rPr>
              <a:t>Capteurs</a:t>
            </a:r>
            <a:r>
              <a:rPr lang="fr-FR" sz="1600" b="1" dirty="0">
                <a:latin typeface="Arabic Transparent" pitchFamily="2" charset="-78"/>
                <a:cs typeface="Arabic Transparent" pitchFamily="2" charset="-78"/>
              </a:rPr>
              <a:t> </a:t>
            </a:r>
            <a:r>
              <a:rPr lang="ar-SA" b="1" dirty="0">
                <a:cs typeface="Arabic Transparent" pitchFamily="2" charset="-78"/>
              </a:rPr>
              <a:t>( </a:t>
            </a:r>
            <a:r>
              <a:rPr lang="ar-DZ" b="1" dirty="0">
                <a:cs typeface="Arabic Transparent" pitchFamily="2" charset="-78"/>
              </a:rPr>
              <a:t>كهربائية</a:t>
            </a:r>
            <a:r>
              <a:rPr lang="ar-SA" b="1" dirty="0">
                <a:cs typeface="Arabic Transparent" pitchFamily="2" charset="-78"/>
              </a:rPr>
              <a:t> ، هوائية ، الكترونية...)</a:t>
            </a:r>
            <a:r>
              <a:rPr lang="ar-DZ" b="1" dirty="0">
                <a:cs typeface="Arabic Transparent" pitchFamily="2" charset="-78"/>
              </a:rPr>
              <a:t> وهي ترفق </a:t>
            </a:r>
            <a:r>
              <a:rPr lang="ar-DZ" b="1" dirty="0" err="1">
                <a:cs typeface="Arabic Transparent" pitchFamily="2" charset="-78"/>
              </a:rPr>
              <a:t>للأستقباليات</a:t>
            </a:r>
            <a:r>
              <a:rPr lang="ar-DZ" b="1" dirty="0">
                <a:cs typeface="Arabic Transparent" pitchFamily="2" charset="-78"/>
              </a:rPr>
              <a:t>.</a:t>
            </a:r>
            <a:endParaRPr lang="fr-FR" b="1" dirty="0">
              <a:cs typeface="Arabic Transparent" pitchFamily="2" charset="-78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071538" y="2067958"/>
            <a:ext cx="3915442" cy="1503918"/>
            <a:chOff x="1071538" y="2067958"/>
            <a:chExt cx="3915442" cy="1503918"/>
          </a:xfrm>
        </p:grpSpPr>
        <p:pic>
          <p:nvPicPr>
            <p:cNvPr id="393" name="Picture 345" descr="CONT_PH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95004" y="2385000"/>
              <a:ext cx="791976" cy="10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4" name="Image 21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1538" y="2239876"/>
              <a:ext cx="1448618" cy="1332000"/>
            </a:xfrm>
            <a:prstGeom prst="rect">
              <a:avLst/>
            </a:prstGeom>
            <a:noFill/>
          </p:spPr>
        </p:pic>
        <p:pic>
          <p:nvPicPr>
            <p:cNvPr id="216" name="Image 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911151" y="2067958"/>
              <a:ext cx="1041716" cy="1224000"/>
            </a:xfrm>
            <a:prstGeom prst="rect">
              <a:avLst/>
            </a:prstGeom>
            <a:noFill/>
          </p:spPr>
        </p:pic>
      </p:grpSp>
      <p:pic>
        <p:nvPicPr>
          <p:cNvPr id="218" name="Image 21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538" y="4423958"/>
            <a:ext cx="972000" cy="1433934"/>
          </a:xfrm>
          <a:prstGeom prst="rect">
            <a:avLst/>
          </a:prstGeom>
          <a:noFill/>
        </p:spPr>
      </p:pic>
      <p:pic>
        <p:nvPicPr>
          <p:cNvPr id="222" name="Image 2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6032" y="2571745"/>
            <a:ext cx="1908000" cy="3152414"/>
          </a:xfrm>
          <a:prstGeom prst="rect">
            <a:avLst/>
          </a:prstGeom>
          <a:noFill/>
        </p:spPr>
      </p:pic>
      <p:grpSp>
        <p:nvGrpSpPr>
          <p:cNvPr id="19" name="Groupe 18"/>
          <p:cNvGrpSpPr/>
          <p:nvPr/>
        </p:nvGrpSpPr>
        <p:grpSpPr>
          <a:xfrm>
            <a:off x="4673932" y="3711248"/>
            <a:ext cx="2512756" cy="2149842"/>
            <a:chOff x="4665668" y="3765028"/>
            <a:chExt cx="2512756" cy="2149842"/>
          </a:xfrm>
        </p:grpSpPr>
        <p:pic>
          <p:nvPicPr>
            <p:cNvPr id="215" name="Image 214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65668" y="3765028"/>
              <a:ext cx="1316037" cy="1080000"/>
            </a:xfrm>
            <a:prstGeom prst="rect">
              <a:avLst/>
            </a:prstGeom>
            <a:noFill/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357818" y="4546870"/>
              <a:ext cx="1820606" cy="1368000"/>
            </a:xfrm>
            <a:prstGeom prst="rect">
              <a:avLst/>
            </a:prstGeom>
            <a:noFill/>
          </p:spPr>
        </p:pic>
      </p:grpSp>
      <p:pic>
        <p:nvPicPr>
          <p:cNvPr id="30" name="Image 29"/>
          <p:cNvPicPr>
            <a:picLocks noChangeAspect="1"/>
          </p:cNvPicPr>
          <p:nvPr/>
        </p:nvPicPr>
        <p:blipFill>
          <a:blip r:embed="rId9"/>
          <a:srcRect l="5724" r="3521" b="3787"/>
          <a:stretch>
            <a:fillRect/>
          </a:stretch>
        </p:blipFill>
        <p:spPr bwMode="auto">
          <a:xfrm>
            <a:off x="1071537" y="3286122"/>
            <a:ext cx="4104000" cy="3456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15" grpId="0" animBg="1"/>
      <p:bldP spid="86025" grpId="0"/>
      <p:bldP spid="86344" grpId="0"/>
      <p:bldP spid="86346" grpId="0"/>
      <p:bldP spid="86348" grpId="0"/>
      <p:bldP spid="8635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:\g e m m + minidosa\grand_minidosa.jpg"/>
          <p:cNvPicPr>
            <a:picLocks noChangeAspect="1" noChangeArrowheads="1"/>
          </p:cNvPicPr>
          <p:nvPr/>
        </p:nvPicPr>
        <p:blipFill>
          <a:blip r:embed="rId2"/>
          <a:srcRect t="2205" r="1056"/>
          <a:stretch>
            <a:fillRect/>
          </a:stretch>
        </p:blipFill>
        <p:spPr bwMode="auto">
          <a:xfrm>
            <a:off x="877710" y="512501"/>
            <a:ext cx="6694686" cy="6303958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  <p:sp>
        <p:nvSpPr>
          <p:cNvPr id="3" name="ZoneTexte 2"/>
          <p:cNvSpPr txBox="1"/>
          <p:nvPr/>
        </p:nvSpPr>
        <p:spPr>
          <a:xfrm>
            <a:off x="2857488" y="0"/>
            <a:ext cx="450059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نظام ألي لملا قارورات بالعطر </a:t>
            </a:r>
            <a:r>
              <a:rPr lang="fr-FR" sz="2400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Minidosa</a:t>
            </a:r>
            <a:endParaRPr lang="fr-FR" sz="2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41902" y="5929330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</a:rPr>
              <a:t>Télécharger vidéo « </a:t>
            </a:r>
            <a:r>
              <a:rPr lang="fr-FR" sz="1600" b="1" dirty="0" err="1" smtClean="0">
                <a:solidFill>
                  <a:srgbClr val="0000FF"/>
                </a:solidFill>
              </a:rPr>
              <a:t>Minidosa</a:t>
            </a:r>
            <a:r>
              <a:rPr lang="fr-FR" sz="1600" b="1" dirty="0" smtClean="0">
                <a:solidFill>
                  <a:srgbClr val="0000FF"/>
                </a:solidFill>
              </a:rPr>
              <a:t> »</a:t>
            </a:r>
            <a:endParaRPr lang="fr-FR" sz="1600" b="1" dirty="0">
              <a:solidFill>
                <a:srgbClr val="0000FF"/>
              </a:solidFill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0" y="0"/>
            <a:ext cx="714380" cy="571504"/>
            <a:chOff x="7858148" y="1428736"/>
            <a:chExt cx="714380" cy="571504"/>
          </a:xfrm>
        </p:grpSpPr>
        <p:sp>
          <p:nvSpPr>
            <p:cNvPr id="32" name="Rectangle 31"/>
            <p:cNvSpPr/>
            <p:nvPr/>
          </p:nvSpPr>
          <p:spPr>
            <a:xfrm>
              <a:off x="7858148" y="1428736"/>
              <a:ext cx="714380" cy="57150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8001024" y="1571612"/>
              <a:ext cx="396000" cy="300174"/>
              <a:chOff x="928662" y="1698594"/>
              <a:chExt cx="396000" cy="300174"/>
            </a:xfrm>
          </p:grpSpPr>
          <p:cxnSp>
            <p:nvCxnSpPr>
              <p:cNvPr id="6" name="Connecteur droit 5"/>
              <p:cNvCxnSpPr/>
              <p:nvPr/>
            </p:nvCxnSpPr>
            <p:spPr>
              <a:xfrm rot="16200000" flipH="1">
                <a:off x="910381" y="1763643"/>
                <a:ext cx="272250" cy="198000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Connecteur droit 6"/>
              <p:cNvCxnSpPr/>
              <p:nvPr/>
            </p:nvCxnSpPr>
            <p:spPr>
              <a:xfrm>
                <a:off x="928662" y="1714488"/>
                <a:ext cx="396000" cy="1092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" name="Groupe 100"/>
              <p:cNvGrpSpPr/>
              <p:nvPr/>
            </p:nvGrpSpPr>
            <p:grpSpPr>
              <a:xfrm>
                <a:off x="1107637" y="1711964"/>
                <a:ext cx="123750" cy="222750"/>
                <a:chOff x="1111775" y="1728516"/>
                <a:chExt cx="123750" cy="222750"/>
              </a:xfrm>
            </p:grpSpPr>
            <p:sp>
              <p:nvSpPr>
                <p:cNvPr id="10" name="Ellipse 9"/>
                <p:cNvSpPr/>
                <p:nvPr/>
              </p:nvSpPr>
              <p:spPr>
                <a:xfrm rot="1964775">
                  <a:off x="1111775" y="1728516"/>
                  <a:ext cx="123750" cy="222750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1" name="Ellipse 10"/>
                <p:cNvSpPr/>
                <p:nvPr/>
              </p:nvSpPr>
              <p:spPr>
                <a:xfrm rot="1964775">
                  <a:off x="1165104" y="1797776"/>
                  <a:ext cx="49500" cy="99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Arc 11"/>
                <p:cNvSpPr/>
                <p:nvPr/>
              </p:nvSpPr>
              <p:spPr>
                <a:xfrm rot="14915813">
                  <a:off x="1140365" y="1818274"/>
                  <a:ext cx="74250" cy="74250"/>
                </a:xfrm>
                <a:prstGeom prst="arc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9" name="Triangle isocèle 8"/>
              <p:cNvSpPr/>
              <p:nvPr/>
            </p:nvSpPr>
            <p:spPr>
              <a:xfrm rot="17880000">
                <a:off x="966682" y="1698594"/>
                <a:ext cx="144000" cy="144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9" name="ZoneTexte 5"/>
          <p:cNvSpPr txBox="1">
            <a:spLocks noChangeArrowheads="1"/>
          </p:cNvSpPr>
          <p:nvPr/>
        </p:nvSpPr>
        <p:spPr bwMode="auto">
          <a:xfrm>
            <a:off x="2850284" y="857232"/>
            <a:ext cx="300759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rtl="1"/>
            <a:r>
              <a:rPr lang="ar-DZ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abic Transparent" pitchFamily="2" charset="-78"/>
              </a:rPr>
              <a:t>وجهة النظر ج</a:t>
            </a:r>
            <a:r>
              <a:rPr lang="ar-DZ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abic Transparent" pitchFamily="2" charset="-78"/>
              </a:rPr>
              <a:t>زء التحكم</a:t>
            </a:r>
            <a:endParaRPr lang="fr-FR" sz="24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30" name="ZoneTexte 5"/>
          <p:cNvSpPr txBox="1">
            <a:spLocks noChangeArrowheads="1"/>
          </p:cNvSpPr>
          <p:nvPr/>
        </p:nvSpPr>
        <p:spPr bwMode="auto">
          <a:xfrm>
            <a:off x="571472" y="142852"/>
            <a:ext cx="1767659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وجهة النظر النظام</a:t>
            </a:r>
            <a:endParaRPr lang="fr-FR" sz="2000" b="1" u="sng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31" name="ZoneTexte 5"/>
          <p:cNvSpPr txBox="1">
            <a:spLocks noChangeArrowheads="1"/>
          </p:cNvSpPr>
          <p:nvPr/>
        </p:nvSpPr>
        <p:spPr bwMode="auto">
          <a:xfrm>
            <a:off x="3064599" y="3000372"/>
            <a:ext cx="3079037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r" rtl="1"/>
            <a:r>
              <a:rPr lang="ar-DZ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Arabic Transparent" pitchFamily="2" charset="-78"/>
              </a:rPr>
              <a:t>وجهة النظر ج</a:t>
            </a:r>
            <a:r>
              <a:rPr lang="ar-DZ" sz="24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abic Transparent" pitchFamily="2" charset="-78"/>
              </a:rPr>
              <a:t>زء التشغيلي</a:t>
            </a:r>
            <a:endParaRPr lang="fr-FR" sz="2400" b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Arabic Transparent" pitchFamily="2" charset="-78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1949280" y="785794"/>
            <a:ext cx="714380" cy="571504"/>
            <a:chOff x="7858148" y="1428736"/>
            <a:chExt cx="714380" cy="571504"/>
          </a:xfrm>
        </p:grpSpPr>
        <p:sp>
          <p:nvSpPr>
            <p:cNvPr id="35" name="Rectangle 34"/>
            <p:cNvSpPr/>
            <p:nvPr/>
          </p:nvSpPr>
          <p:spPr>
            <a:xfrm>
              <a:off x="7858148" y="1428736"/>
              <a:ext cx="714380" cy="57150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6" name="Groupe 35"/>
            <p:cNvGrpSpPr/>
            <p:nvPr/>
          </p:nvGrpSpPr>
          <p:grpSpPr>
            <a:xfrm>
              <a:off x="8001024" y="1571612"/>
              <a:ext cx="396000" cy="300174"/>
              <a:chOff x="928662" y="1698594"/>
              <a:chExt cx="396000" cy="300174"/>
            </a:xfrm>
          </p:grpSpPr>
          <p:cxnSp>
            <p:nvCxnSpPr>
              <p:cNvPr id="37" name="Connecteur droit 36"/>
              <p:cNvCxnSpPr/>
              <p:nvPr/>
            </p:nvCxnSpPr>
            <p:spPr>
              <a:xfrm rot="16200000" flipH="1">
                <a:off x="910381" y="1763643"/>
                <a:ext cx="272250" cy="198000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/>
              <p:cNvCxnSpPr/>
              <p:nvPr/>
            </p:nvCxnSpPr>
            <p:spPr>
              <a:xfrm>
                <a:off x="928662" y="1714488"/>
                <a:ext cx="396000" cy="1092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9" name="Groupe 100"/>
              <p:cNvGrpSpPr/>
              <p:nvPr/>
            </p:nvGrpSpPr>
            <p:grpSpPr>
              <a:xfrm>
                <a:off x="1107637" y="1711964"/>
                <a:ext cx="123750" cy="222750"/>
                <a:chOff x="1111775" y="1728516"/>
                <a:chExt cx="123750" cy="222750"/>
              </a:xfrm>
            </p:grpSpPr>
            <p:sp>
              <p:nvSpPr>
                <p:cNvPr id="41" name="Ellipse 40"/>
                <p:cNvSpPr/>
                <p:nvPr/>
              </p:nvSpPr>
              <p:spPr>
                <a:xfrm rot="1964775">
                  <a:off x="1111775" y="1728516"/>
                  <a:ext cx="123750" cy="222750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Ellipse 41"/>
                <p:cNvSpPr/>
                <p:nvPr/>
              </p:nvSpPr>
              <p:spPr>
                <a:xfrm rot="1964775">
                  <a:off x="1165104" y="1797776"/>
                  <a:ext cx="49500" cy="99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Arc 42"/>
                <p:cNvSpPr/>
                <p:nvPr/>
              </p:nvSpPr>
              <p:spPr>
                <a:xfrm rot="14915813">
                  <a:off x="1140365" y="1818274"/>
                  <a:ext cx="74250" cy="74250"/>
                </a:xfrm>
                <a:prstGeom prst="arc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0" name="Triangle isocèle 39"/>
              <p:cNvSpPr/>
              <p:nvPr/>
            </p:nvSpPr>
            <p:spPr>
              <a:xfrm rot="17880000">
                <a:off x="966682" y="1698594"/>
                <a:ext cx="144000" cy="144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4" name="Groupe 43"/>
          <p:cNvGrpSpPr/>
          <p:nvPr/>
        </p:nvGrpSpPr>
        <p:grpSpPr>
          <a:xfrm>
            <a:off x="2235032" y="2857496"/>
            <a:ext cx="714380" cy="571504"/>
            <a:chOff x="7858148" y="1428736"/>
            <a:chExt cx="714380" cy="571504"/>
          </a:xfrm>
        </p:grpSpPr>
        <p:sp>
          <p:nvSpPr>
            <p:cNvPr id="45" name="Rectangle 44"/>
            <p:cNvSpPr/>
            <p:nvPr/>
          </p:nvSpPr>
          <p:spPr>
            <a:xfrm>
              <a:off x="7858148" y="1428736"/>
              <a:ext cx="714380" cy="57150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6" name="Groupe 45"/>
            <p:cNvGrpSpPr/>
            <p:nvPr/>
          </p:nvGrpSpPr>
          <p:grpSpPr>
            <a:xfrm>
              <a:off x="8001024" y="1571612"/>
              <a:ext cx="396000" cy="300174"/>
              <a:chOff x="928662" y="1698594"/>
              <a:chExt cx="396000" cy="300174"/>
            </a:xfrm>
          </p:grpSpPr>
          <p:cxnSp>
            <p:nvCxnSpPr>
              <p:cNvPr id="47" name="Connecteur droit 46"/>
              <p:cNvCxnSpPr/>
              <p:nvPr/>
            </p:nvCxnSpPr>
            <p:spPr>
              <a:xfrm rot="16200000" flipH="1">
                <a:off x="910381" y="1763643"/>
                <a:ext cx="272250" cy="198000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>
                <a:off x="928662" y="1714488"/>
                <a:ext cx="396000" cy="1092"/>
              </a:xfrm>
              <a:prstGeom prst="line">
                <a:avLst/>
              </a:prstGeom>
              <a:ln w="349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9" name="Groupe 100"/>
              <p:cNvGrpSpPr/>
              <p:nvPr/>
            </p:nvGrpSpPr>
            <p:grpSpPr>
              <a:xfrm>
                <a:off x="1107637" y="1711964"/>
                <a:ext cx="123750" cy="222750"/>
                <a:chOff x="1111775" y="1728516"/>
                <a:chExt cx="123750" cy="222750"/>
              </a:xfrm>
            </p:grpSpPr>
            <p:sp>
              <p:nvSpPr>
                <p:cNvPr id="51" name="Ellipse 50"/>
                <p:cNvSpPr/>
                <p:nvPr/>
              </p:nvSpPr>
              <p:spPr>
                <a:xfrm rot="1964775">
                  <a:off x="1111775" y="1728516"/>
                  <a:ext cx="123750" cy="222750"/>
                </a:xfrm>
                <a:prstGeom prst="ellipse">
                  <a:avLst/>
                </a:prstGeom>
                <a:solidFill>
                  <a:schemeClr val="accent6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Ellipse 51"/>
                <p:cNvSpPr/>
                <p:nvPr/>
              </p:nvSpPr>
              <p:spPr>
                <a:xfrm rot="1964775">
                  <a:off x="1165104" y="1797776"/>
                  <a:ext cx="49500" cy="99000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Arc 52"/>
                <p:cNvSpPr/>
                <p:nvPr/>
              </p:nvSpPr>
              <p:spPr>
                <a:xfrm rot="14915813">
                  <a:off x="1140365" y="1818274"/>
                  <a:ext cx="74250" cy="74250"/>
                </a:xfrm>
                <a:prstGeom prst="arc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0" name="Triangle isocèle 49"/>
              <p:cNvSpPr/>
              <p:nvPr/>
            </p:nvSpPr>
            <p:spPr>
              <a:xfrm rot="17880000">
                <a:off x="966682" y="1698594"/>
                <a:ext cx="144000" cy="1440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/>
      <p:bldP spid="3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re 1"/>
          <p:cNvSpPr>
            <a:spLocks noGrp="1"/>
          </p:cNvSpPr>
          <p:nvPr>
            <p:ph type="title"/>
          </p:nvPr>
        </p:nvSpPr>
        <p:spPr>
          <a:xfrm>
            <a:off x="6572264" y="642918"/>
            <a:ext cx="2357424" cy="431800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 eaLnBrk="1" hangingPunct="1"/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1 </a:t>
            </a:r>
            <a:r>
              <a:rPr lang="ar-DZ" sz="2400" b="1" dirty="0" err="1" smtClean="0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 التعاقب الوحيد: </a:t>
            </a:r>
            <a:endParaRPr lang="fr-FR" sz="2400" b="1" dirty="0" smtClean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6824849" y="928670"/>
            <a:ext cx="2247745" cy="5048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rtl="1" eaLnBrk="0" hangingPunct="0">
              <a:defRPr/>
            </a:pPr>
            <a:r>
              <a:rPr lang="ar-DZ" sz="2200" b="1" u="sng" dirty="0">
                <a:solidFill>
                  <a:schemeClr val="tx1"/>
                </a:solidFill>
                <a:latin typeface="+mj-lt"/>
                <a:ea typeface="+mj-ea"/>
                <a:cs typeface="Arabic Transparent" pitchFamily="2" charset="-78"/>
              </a:rPr>
              <a:t>دفتر </a:t>
            </a:r>
            <a:r>
              <a:rPr lang="ar-DZ" sz="2200" b="1" u="sng" dirty="0" smtClean="0">
                <a:solidFill>
                  <a:schemeClr val="tx1"/>
                </a:solidFill>
                <a:latin typeface="+mj-lt"/>
                <a:ea typeface="+mj-ea"/>
                <a:cs typeface="Arabic Transparent" pitchFamily="2" charset="-78"/>
              </a:rPr>
              <a:t>الشروط</a:t>
            </a:r>
            <a:r>
              <a:rPr lang="ar-DZ" sz="2200" b="1" u="sng" dirty="0" smtClean="0">
                <a:solidFill>
                  <a:schemeClr val="tx1"/>
                </a:solidFill>
                <a:latin typeface="+mj-lt"/>
                <a:ea typeface="+mj-ea"/>
                <a:cs typeface="Arabic Transparent" pitchFamily="2" charset="-78"/>
                <a:sym typeface="Symbol"/>
              </a:rPr>
              <a:t></a:t>
            </a:r>
            <a:r>
              <a:rPr lang="fr-FR" sz="2200" b="1" u="sng" dirty="0" smtClean="0">
                <a:solidFill>
                  <a:schemeClr val="tx1"/>
                </a:solidFill>
                <a:latin typeface="+mj-lt"/>
                <a:ea typeface="+mj-ea"/>
                <a:cs typeface="Arabic Transparent" pitchFamily="2" charset="-78"/>
                <a:sym typeface="Symbol"/>
              </a:rPr>
              <a:t> </a:t>
            </a:r>
            <a:endParaRPr lang="fr-FR" sz="2200" b="1" u="sng" dirty="0">
              <a:solidFill>
                <a:schemeClr val="tx1"/>
              </a:solidFill>
              <a:latin typeface="+mj-lt"/>
              <a:ea typeface="+mj-ea"/>
              <a:cs typeface="Arabic Transparent" pitchFamily="2" charset="-78"/>
            </a:endParaRPr>
          </a:p>
        </p:txBody>
      </p:sp>
      <p:grpSp>
        <p:nvGrpSpPr>
          <p:cNvPr id="96" name="Groupe 95"/>
          <p:cNvGrpSpPr/>
          <p:nvPr/>
        </p:nvGrpSpPr>
        <p:grpSpPr>
          <a:xfrm>
            <a:off x="285720" y="1546474"/>
            <a:ext cx="8315326" cy="1451169"/>
            <a:chOff x="285720" y="1546474"/>
            <a:chExt cx="8315326" cy="1451169"/>
          </a:xfrm>
        </p:grpSpPr>
        <p:sp>
          <p:nvSpPr>
            <p:cNvPr id="93" name="Rectangle 92"/>
            <p:cNvSpPr/>
            <p:nvPr/>
          </p:nvSpPr>
          <p:spPr>
            <a:xfrm>
              <a:off x="285720" y="1546474"/>
              <a:ext cx="8286808" cy="1428760"/>
            </a:xfrm>
            <a:prstGeom prst="rect">
              <a:avLst/>
            </a:prstGeom>
            <a:solidFill>
              <a:srgbClr val="FFE59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946" name="Rectangle 10"/>
            <p:cNvSpPr>
              <a:spLocks noChangeArrowheads="1"/>
            </p:cNvSpPr>
            <p:nvPr/>
          </p:nvSpPr>
          <p:spPr bwMode="auto">
            <a:xfrm>
              <a:off x="357158" y="1571612"/>
              <a:ext cx="8243888" cy="14260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r" rtl="1" eaLnBrk="0" hangingPunct="0">
                <a:lnSpc>
                  <a:spcPts val="2600"/>
                </a:lnSpc>
              </a:pPr>
              <a:r>
                <a:rPr lang="ar-SA" b="1" dirty="0">
                  <a:solidFill>
                    <a:srgbClr val="FF3300"/>
                  </a:solidFill>
                  <a:latin typeface="Arial" pitchFamily="34" charset="0"/>
                  <a:cs typeface="Arial" pitchFamily="34" charset="0"/>
                </a:rPr>
                <a:t>دفتر الشروط :</a:t>
              </a:r>
              <a:r>
                <a:rPr lang="ar-SA" b="1" dirty="0">
                  <a:latin typeface="Arial" pitchFamily="34" charset="0"/>
                  <a:cs typeface="Arial" pitchFamily="34" charset="0"/>
                </a:rPr>
                <a:t>  حالة الراحة العربة ضاغطة على </a:t>
              </a:r>
              <a:r>
                <a:rPr lang="fr-FR" b="1" dirty="0">
                  <a:latin typeface="Arial" pitchFamily="34" charset="0"/>
                  <a:cs typeface="Arial" pitchFamily="34" charset="0"/>
                </a:rPr>
                <a:t>a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.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  <a:p>
              <a:pPr algn="r" rtl="1" eaLnBrk="0" hangingPunct="0">
                <a:lnSpc>
                  <a:spcPts val="2600"/>
                </a:lnSpc>
              </a:pPr>
              <a:r>
                <a:rPr lang="ar-SA" b="1" dirty="0">
                  <a:latin typeface="Arial" pitchFamily="34" charset="0"/>
                  <a:cs typeface="Arial" pitchFamily="34" charset="0"/>
                </a:rPr>
                <a:t>     ـ عند </a:t>
              </a:r>
              <a:r>
                <a:rPr lang="ar-SA" b="1" dirty="0" smtClean="0">
                  <a:latin typeface="Arial" pitchFamily="34" charset="0"/>
                  <a:cs typeface="Arial" pitchFamily="34" charset="0"/>
                </a:rPr>
                <a:t>إعطاء أمر </a:t>
              </a:r>
              <a:r>
                <a:rPr lang="ar-SA" b="1" dirty="0">
                  <a:latin typeface="Arial" pitchFamily="34" charset="0"/>
                  <a:cs typeface="Arial" pitchFamily="34" charset="0"/>
                </a:rPr>
                <a:t>الانطلاق بواسطة الزر  </a:t>
              </a:r>
              <a:r>
                <a:rPr lang="fr-FR" b="1" dirty="0" err="1">
                  <a:latin typeface="Arial" pitchFamily="34" charset="0"/>
                  <a:cs typeface="Arial" pitchFamily="34" charset="0"/>
                </a:rPr>
                <a:t>Dcy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 تسير العربة نحو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الأمام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حتى تضغط على </a:t>
              </a:r>
              <a:r>
                <a:rPr lang="fr-FR" b="1" dirty="0">
                  <a:latin typeface="Arial" pitchFamily="34" charset="0"/>
                  <a:cs typeface="Arial" pitchFamily="34" charset="0"/>
                </a:rPr>
                <a:t>b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.</a:t>
              </a:r>
              <a:endParaRPr lang="fr-FR" dirty="0">
                <a:latin typeface="Arial" pitchFamily="34" charset="0"/>
                <a:cs typeface="Arial" pitchFamily="34" charset="0"/>
              </a:endParaRPr>
            </a:p>
            <a:p>
              <a:pPr algn="r" rtl="1" eaLnBrk="0" hangingPunct="0">
                <a:lnSpc>
                  <a:spcPts val="2600"/>
                </a:lnSpc>
              </a:pPr>
              <a:r>
                <a:rPr lang="ar-DZ" b="1" dirty="0">
                  <a:latin typeface="Arial" pitchFamily="34" charset="0"/>
                  <a:cs typeface="Arial" pitchFamily="34" charset="0"/>
                </a:rPr>
                <a:t>          عند الضغط على </a:t>
              </a:r>
              <a:r>
                <a:rPr lang="fr-FR" b="1" dirty="0">
                  <a:latin typeface="Arial" pitchFamily="34" charset="0"/>
                  <a:cs typeface="Arial" pitchFamily="34" charset="0"/>
                </a:rPr>
                <a:t>b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ترجع العربة نحو الخلف حتى تضغط على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a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، وهكذا تتكرر الدورة .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 rtl="1" eaLnBrk="0" hangingPunct="0">
                <a:lnSpc>
                  <a:spcPts val="2600"/>
                </a:lnSpc>
              </a:pPr>
              <a:r>
                <a:rPr lang="ar-DZ" b="1" dirty="0">
                  <a:latin typeface="Arial" pitchFamily="34" charset="0"/>
                  <a:cs typeface="Arial" pitchFamily="34" charset="0"/>
                </a:rPr>
                <a:t>    ـ محرك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M1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 err="1">
                  <a:latin typeface="Arial" pitchFamily="34" charset="0"/>
                  <a:cs typeface="Arial" pitchFamily="34" charset="0"/>
                </a:rPr>
                <a:t>مسؤول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عن سير العربة نحو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الإمام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و محرك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M2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 err="1">
                  <a:latin typeface="Arial" pitchFamily="34" charset="0"/>
                  <a:cs typeface="Arial" pitchFamily="34" charset="0"/>
                </a:rPr>
                <a:t>مسؤول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عن سير العربة نحو الخلف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0019" name="WordArt 83"/>
          <p:cNvSpPr>
            <a:spLocks noChangeArrowheads="1" noChangeShapeType="1" noTextEdit="1"/>
          </p:cNvSpPr>
          <p:nvPr/>
        </p:nvSpPr>
        <p:spPr bwMode="auto">
          <a:xfrm>
            <a:off x="3571868" y="142852"/>
            <a:ext cx="2088000" cy="360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1600" b="1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80"/>
                </a:solidFill>
                <a:cs typeface="Arabic Transparent"/>
              </a:rPr>
              <a:t>أنواع </a:t>
            </a:r>
            <a:r>
              <a:rPr lang="ar-DZ" sz="1600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8080"/>
                </a:solidFill>
                <a:cs typeface="Arabic Transparent"/>
              </a:rPr>
              <a:t>التعاقبات</a:t>
            </a:r>
            <a:endParaRPr lang="fr-FR" sz="16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rgbClr val="008080"/>
              </a:solidFill>
              <a:cs typeface="Arabic Transparent"/>
            </a:endParaRPr>
          </a:p>
        </p:txBody>
      </p:sp>
      <p:grpSp>
        <p:nvGrpSpPr>
          <p:cNvPr id="97" name="Groupe 96"/>
          <p:cNvGrpSpPr/>
          <p:nvPr/>
        </p:nvGrpSpPr>
        <p:grpSpPr>
          <a:xfrm>
            <a:off x="1677346" y="3429000"/>
            <a:ext cx="5180670" cy="1689100"/>
            <a:chOff x="1677346" y="3429000"/>
            <a:chExt cx="5180670" cy="1689100"/>
          </a:xfrm>
        </p:grpSpPr>
        <p:grpSp>
          <p:nvGrpSpPr>
            <p:cNvPr id="5" name="Group 46"/>
            <p:cNvGrpSpPr>
              <a:grpSpLocks/>
            </p:cNvGrpSpPr>
            <p:nvPr/>
          </p:nvGrpSpPr>
          <p:grpSpPr bwMode="auto">
            <a:xfrm>
              <a:off x="2365376" y="4397375"/>
              <a:ext cx="1116013" cy="579438"/>
              <a:chOff x="3239" y="8747"/>
              <a:chExt cx="1757" cy="913"/>
            </a:xfrm>
          </p:grpSpPr>
          <p:grpSp>
            <p:nvGrpSpPr>
              <p:cNvPr id="6" name="Group 53"/>
              <p:cNvGrpSpPr>
                <a:grpSpLocks/>
              </p:cNvGrpSpPr>
              <p:nvPr/>
            </p:nvGrpSpPr>
            <p:grpSpPr bwMode="auto">
              <a:xfrm>
                <a:off x="3239" y="8747"/>
                <a:ext cx="1757" cy="682"/>
                <a:chOff x="4407" y="7587"/>
                <a:chExt cx="1757" cy="682"/>
              </a:xfrm>
            </p:grpSpPr>
            <p:sp>
              <p:nvSpPr>
                <p:cNvPr id="40008" name="Rectangle 57"/>
                <p:cNvSpPr>
                  <a:spLocks noChangeAspect="1" noChangeArrowheads="1"/>
                </p:cNvSpPr>
                <p:nvPr/>
              </p:nvSpPr>
              <p:spPr bwMode="auto">
                <a:xfrm>
                  <a:off x="4407" y="7587"/>
                  <a:ext cx="1757" cy="89"/>
                </a:xfrm>
                <a:prstGeom prst="rect">
                  <a:avLst/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rgbClr val="595959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2540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40009" name="AutoShape 56"/>
                <p:cNvSpPr>
                  <a:spLocks noChangeAspect="1" noChangeArrowheads="1"/>
                </p:cNvSpPr>
                <p:nvPr/>
              </p:nvSpPr>
              <p:spPr bwMode="auto">
                <a:xfrm>
                  <a:off x="4483" y="7670"/>
                  <a:ext cx="1633" cy="41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3148 w 21600"/>
                    <a:gd name="T13" fmla="*/ 3160 h 21600"/>
                    <a:gd name="T14" fmla="*/ 18452 w 21600"/>
                    <a:gd name="T15" fmla="*/ 1844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2695" y="21600"/>
                      </a:lnTo>
                      <a:lnTo>
                        <a:pt x="1890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C0C0C0"/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2540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40010" name="AutoShape 55"/>
                <p:cNvSpPr>
                  <a:spLocks noChangeAspect="1" noChangeArrowheads="1"/>
                </p:cNvSpPr>
                <p:nvPr/>
              </p:nvSpPr>
              <p:spPr bwMode="auto">
                <a:xfrm>
                  <a:off x="4734" y="8086"/>
                  <a:ext cx="359" cy="17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114 w 21600"/>
                    <a:gd name="T13" fmla="*/ 5053 h 21600"/>
                    <a:gd name="T14" fmla="*/ 16486 w 21600"/>
                    <a:gd name="T15" fmla="*/ 16547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6630" y="21600"/>
                      </a:lnTo>
                      <a:lnTo>
                        <a:pt x="1497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40011" name="AutoShape 54"/>
                <p:cNvSpPr>
                  <a:spLocks noChangeAspect="1" noChangeArrowheads="1"/>
                </p:cNvSpPr>
                <p:nvPr/>
              </p:nvSpPr>
              <p:spPr bwMode="auto">
                <a:xfrm>
                  <a:off x="5493" y="8098"/>
                  <a:ext cx="359" cy="17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5114 w 21600"/>
                    <a:gd name="T13" fmla="*/ 5053 h 21600"/>
                    <a:gd name="T14" fmla="*/ 16486 w 21600"/>
                    <a:gd name="T15" fmla="*/ 16547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6630" y="21600"/>
                      </a:lnTo>
                      <a:lnTo>
                        <a:pt x="1497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8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  <p:grpSp>
            <p:nvGrpSpPr>
              <p:cNvPr id="7" name="Group 50"/>
              <p:cNvGrpSpPr>
                <a:grpSpLocks noChangeAspect="1"/>
              </p:cNvGrpSpPr>
              <p:nvPr/>
            </p:nvGrpSpPr>
            <p:grpSpPr bwMode="auto">
              <a:xfrm>
                <a:off x="3599" y="9348"/>
                <a:ext cx="312" cy="312"/>
                <a:chOff x="4783" y="8191"/>
                <a:chExt cx="255" cy="255"/>
              </a:xfrm>
            </p:grpSpPr>
            <p:sp>
              <p:nvSpPr>
                <p:cNvPr id="40006" name="AutoShape 52"/>
                <p:cNvSpPr>
                  <a:spLocks noChangeAspect="1" noChangeArrowheads="1"/>
                </p:cNvSpPr>
                <p:nvPr/>
              </p:nvSpPr>
              <p:spPr bwMode="auto">
                <a:xfrm>
                  <a:off x="4783" y="8191"/>
                  <a:ext cx="255" cy="255"/>
                </a:xfrm>
                <a:prstGeom prst="flowChartOr">
                  <a:avLst/>
                </a:prstGeom>
                <a:solidFill>
                  <a:srgbClr val="FFFFFF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40007" name="Oval 51"/>
                <p:cNvSpPr>
                  <a:spLocks noChangeAspect="1" noChangeArrowheads="1"/>
                </p:cNvSpPr>
                <p:nvPr/>
              </p:nvSpPr>
              <p:spPr bwMode="auto">
                <a:xfrm>
                  <a:off x="4874" y="8278"/>
                  <a:ext cx="85" cy="85"/>
                </a:xfrm>
                <a:prstGeom prst="ellipse">
                  <a:avLst/>
                </a:prstGeom>
                <a:solidFill>
                  <a:srgbClr val="FFFFFF"/>
                </a:solidFill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  <p:grpSp>
            <p:nvGrpSpPr>
              <p:cNvPr id="8" name="Group 47"/>
              <p:cNvGrpSpPr>
                <a:grpSpLocks noChangeAspect="1"/>
              </p:cNvGrpSpPr>
              <p:nvPr/>
            </p:nvGrpSpPr>
            <p:grpSpPr bwMode="auto">
              <a:xfrm>
                <a:off x="4391" y="9348"/>
                <a:ext cx="312" cy="312"/>
                <a:chOff x="5559" y="8191"/>
                <a:chExt cx="255" cy="255"/>
              </a:xfrm>
            </p:grpSpPr>
            <p:sp>
              <p:nvSpPr>
                <p:cNvPr id="40004" name="AutoShape 49"/>
                <p:cNvSpPr>
                  <a:spLocks noChangeAspect="1" noChangeArrowheads="1"/>
                </p:cNvSpPr>
                <p:nvPr/>
              </p:nvSpPr>
              <p:spPr bwMode="auto">
                <a:xfrm>
                  <a:off x="5559" y="8191"/>
                  <a:ext cx="255" cy="255"/>
                </a:xfrm>
                <a:prstGeom prst="flowChartOr">
                  <a:avLst/>
                </a:prstGeom>
                <a:solidFill>
                  <a:srgbClr val="FFFFFF"/>
                </a:solidFill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40005" name="Oval 48"/>
                <p:cNvSpPr>
                  <a:spLocks noChangeAspect="1" noChangeArrowheads="1"/>
                </p:cNvSpPr>
                <p:nvPr/>
              </p:nvSpPr>
              <p:spPr bwMode="auto">
                <a:xfrm>
                  <a:off x="5650" y="8278"/>
                  <a:ext cx="85" cy="85"/>
                </a:xfrm>
                <a:prstGeom prst="ellipse">
                  <a:avLst/>
                </a:prstGeom>
                <a:solidFill>
                  <a:srgbClr val="FFFFFF"/>
                </a:solidFill>
                <a:ln w="25400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</p:grpSp>
        <p:grpSp>
          <p:nvGrpSpPr>
            <p:cNvPr id="11" name="Group 59"/>
            <p:cNvGrpSpPr>
              <a:grpSpLocks/>
            </p:cNvGrpSpPr>
            <p:nvPr/>
          </p:nvGrpSpPr>
          <p:grpSpPr bwMode="auto">
            <a:xfrm>
              <a:off x="2674938" y="3429000"/>
              <a:ext cx="565150" cy="428625"/>
              <a:chOff x="1527" y="7767"/>
              <a:chExt cx="889" cy="675"/>
            </a:xfrm>
          </p:grpSpPr>
          <p:grpSp>
            <p:nvGrpSpPr>
              <p:cNvPr id="12" name="Group 66"/>
              <p:cNvGrpSpPr>
                <a:grpSpLocks noChangeAspect="1"/>
              </p:cNvGrpSpPr>
              <p:nvPr/>
            </p:nvGrpSpPr>
            <p:grpSpPr bwMode="auto">
              <a:xfrm>
                <a:off x="2407" y="7767"/>
                <a:ext cx="0" cy="675"/>
                <a:chOff x="2247" y="7767"/>
                <a:chExt cx="0" cy="789"/>
              </a:xfrm>
            </p:grpSpPr>
            <p:sp>
              <p:nvSpPr>
                <p:cNvPr id="39993" name="Line 68"/>
                <p:cNvSpPr>
                  <a:spLocks noChangeAspect="1" noChangeShapeType="1"/>
                </p:cNvSpPr>
                <p:nvPr/>
              </p:nvSpPr>
              <p:spPr bwMode="auto">
                <a:xfrm>
                  <a:off x="2247" y="7767"/>
                  <a:ext cx="0" cy="249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994" name="Line 67"/>
                <p:cNvSpPr>
                  <a:spLocks noChangeAspect="1" noChangeShapeType="1"/>
                </p:cNvSpPr>
                <p:nvPr/>
              </p:nvSpPr>
              <p:spPr bwMode="auto">
                <a:xfrm>
                  <a:off x="2247" y="8307"/>
                  <a:ext cx="0" cy="249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" name="Group 61"/>
              <p:cNvGrpSpPr>
                <a:grpSpLocks noChangeAspect="1"/>
              </p:cNvGrpSpPr>
              <p:nvPr/>
            </p:nvGrpSpPr>
            <p:grpSpPr bwMode="auto">
              <a:xfrm rot="240000">
                <a:off x="2127" y="7947"/>
                <a:ext cx="289" cy="291"/>
                <a:chOff x="1912" y="7992"/>
                <a:chExt cx="338" cy="340"/>
              </a:xfrm>
            </p:grpSpPr>
            <p:sp>
              <p:nvSpPr>
                <p:cNvPr id="39989" name="Line 6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023" y="7992"/>
                  <a:ext cx="227" cy="340"/>
                </a:xfrm>
                <a:prstGeom prst="lin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4" name="Group 62"/>
                <p:cNvGrpSpPr>
                  <a:grpSpLocks noChangeAspect="1"/>
                </p:cNvGrpSpPr>
                <p:nvPr/>
              </p:nvGrpSpPr>
              <p:grpSpPr bwMode="auto">
                <a:xfrm rot="-900000">
                  <a:off x="1912" y="8024"/>
                  <a:ext cx="240" cy="306"/>
                  <a:chOff x="1887" y="7947"/>
                  <a:chExt cx="240" cy="360"/>
                </a:xfrm>
              </p:grpSpPr>
              <p:sp>
                <p:nvSpPr>
                  <p:cNvPr id="39991" name="Line 64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887" y="8127"/>
                    <a:ext cx="240" cy="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992" name="Line 6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87" y="7947"/>
                    <a:ext cx="0" cy="360"/>
                  </a:xfrm>
                  <a:prstGeom prst="lin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39988" name="Freeform 60"/>
              <p:cNvSpPr>
                <a:spLocks noChangeAspect="1"/>
              </p:cNvSpPr>
              <p:nvPr/>
            </p:nvSpPr>
            <p:spPr bwMode="auto">
              <a:xfrm rot="-1800000">
                <a:off x="1527" y="7947"/>
                <a:ext cx="550" cy="397"/>
              </a:xfrm>
              <a:custGeom>
                <a:avLst/>
                <a:gdLst>
                  <a:gd name="T0" fmla="*/ 0 w 3532"/>
                  <a:gd name="T1" fmla="*/ 0 h 2551"/>
                  <a:gd name="T2" fmla="*/ 0 w 3532"/>
                  <a:gd name="T3" fmla="*/ 0 h 2551"/>
                  <a:gd name="T4" fmla="*/ 0 w 3532"/>
                  <a:gd name="T5" fmla="*/ 0 h 2551"/>
                  <a:gd name="T6" fmla="*/ 0 w 3532"/>
                  <a:gd name="T7" fmla="*/ 0 h 2551"/>
                  <a:gd name="T8" fmla="*/ 0 w 3532"/>
                  <a:gd name="T9" fmla="*/ 0 h 2551"/>
                  <a:gd name="T10" fmla="*/ 0 w 3532"/>
                  <a:gd name="T11" fmla="*/ 0 h 2551"/>
                  <a:gd name="T12" fmla="*/ 0 w 3532"/>
                  <a:gd name="T13" fmla="*/ 0 h 2551"/>
                  <a:gd name="T14" fmla="*/ 0 w 3532"/>
                  <a:gd name="T15" fmla="*/ 0 h 2551"/>
                  <a:gd name="T16" fmla="*/ 0 w 3532"/>
                  <a:gd name="T17" fmla="*/ 0 h 2551"/>
                  <a:gd name="T18" fmla="*/ 0 w 3532"/>
                  <a:gd name="T19" fmla="*/ 0 h 2551"/>
                  <a:gd name="T20" fmla="*/ 0 w 3532"/>
                  <a:gd name="T21" fmla="*/ 0 h 2551"/>
                  <a:gd name="T22" fmla="*/ 0 w 3532"/>
                  <a:gd name="T23" fmla="*/ 0 h 2551"/>
                  <a:gd name="T24" fmla="*/ 0 w 3532"/>
                  <a:gd name="T25" fmla="*/ 0 h 2551"/>
                  <a:gd name="T26" fmla="*/ 0 w 3532"/>
                  <a:gd name="T27" fmla="*/ 0 h 2551"/>
                  <a:gd name="T28" fmla="*/ 0 w 3532"/>
                  <a:gd name="T29" fmla="*/ 0 h 2551"/>
                  <a:gd name="T30" fmla="*/ 0 w 3532"/>
                  <a:gd name="T31" fmla="*/ 0 h 2551"/>
                  <a:gd name="T32" fmla="*/ 0 w 3532"/>
                  <a:gd name="T33" fmla="*/ 0 h 2551"/>
                  <a:gd name="T34" fmla="*/ 0 w 3532"/>
                  <a:gd name="T35" fmla="*/ 0 h 2551"/>
                  <a:gd name="T36" fmla="*/ 0 w 3532"/>
                  <a:gd name="T37" fmla="*/ 0 h 2551"/>
                  <a:gd name="T38" fmla="*/ 0 w 3532"/>
                  <a:gd name="T39" fmla="*/ 0 h 2551"/>
                  <a:gd name="T40" fmla="*/ 0 w 3532"/>
                  <a:gd name="T41" fmla="*/ 0 h 2551"/>
                  <a:gd name="T42" fmla="*/ 0 w 3532"/>
                  <a:gd name="T43" fmla="*/ 0 h 2551"/>
                  <a:gd name="T44" fmla="*/ 0 w 3532"/>
                  <a:gd name="T45" fmla="*/ 0 h 2551"/>
                  <a:gd name="T46" fmla="*/ 0 w 3532"/>
                  <a:gd name="T47" fmla="*/ 0 h 2551"/>
                  <a:gd name="T48" fmla="*/ 0 w 3532"/>
                  <a:gd name="T49" fmla="*/ 0 h 2551"/>
                  <a:gd name="T50" fmla="*/ 0 w 3532"/>
                  <a:gd name="T51" fmla="*/ 0 h 2551"/>
                  <a:gd name="T52" fmla="*/ 0 w 3532"/>
                  <a:gd name="T53" fmla="*/ 0 h 2551"/>
                  <a:gd name="T54" fmla="*/ 0 w 3532"/>
                  <a:gd name="T55" fmla="*/ 0 h 2551"/>
                  <a:gd name="T56" fmla="*/ 0 w 3532"/>
                  <a:gd name="T57" fmla="*/ 0 h 2551"/>
                  <a:gd name="T58" fmla="*/ 0 w 3532"/>
                  <a:gd name="T59" fmla="*/ 0 h 2551"/>
                  <a:gd name="T60" fmla="*/ 0 w 3532"/>
                  <a:gd name="T61" fmla="*/ 0 h 2551"/>
                  <a:gd name="T62" fmla="*/ 0 w 3532"/>
                  <a:gd name="T63" fmla="*/ 0 h 2551"/>
                  <a:gd name="T64" fmla="*/ 0 w 3532"/>
                  <a:gd name="T65" fmla="*/ 0 h 2551"/>
                  <a:gd name="T66" fmla="*/ 0 w 3532"/>
                  <a:gd name="T67" fmla="*/ 0 h 2551"/>
                  <a:gd name="T68" fmla="*/ 0 w 3532"/>
                  <a:gd name="T69" fmla="*/ 0 h 2551"/>
                  <a:gd name="T70" fmla="*/ 0 w 3532"/>
                  <a:gd name="T71" fmla="*/ 0 h 2551"/>
                  <a:gd name="T72" fmla="*/ 0 w 3532"/>
                  <a:gd name="T73" fmla="*/ 0 h 2551"/>
                  <a:gd name="T74" fmla="*/ 0 w 3532"/>
                  <a:gd name="T75" fmla="*/ 0 h 2551"/>
                  <a:gd name="T76" fmla="*/ 0 w 3532"/>
                  <a:gd name="T77" fmla="*/ 0 h 2551"/>
                  <a:gd name="T78" fmla="*/ 0 w 3532"/>
                  <a:gd name="T79" fmla="*/ 0 h 2551"/>
                  <a:gd name="T80" fmla="*/ 0 w 3532"/>
                  <a:gd name="T81" fmla="*/ 0 h 2551"/>
                  <a:gd name="T82" fmla="*/ 0 w 3532"/>
                  <a:gd name="T83" fmla="*/ 0 h 2551"/>
                  <a:gd name="T84" fmla="*/ 0 w 3532"/>
                  <a:gd name="T85" fmla="*/ 0 h 2551"/>
                  <a:gd name="T86" fmla="*/ 0 w 3532"/>
                  <a:gd name="T87" fmla="*/ 0 h 2551"/>
                  <a:gd name="T88" fmla="*/ 0 w 3532"/>
                  <a:gd name="T89" fmla="*/ 0 h 2551"/>
                  <a:gd name="T90" fmla="*/ 0 w 3532"/>
                  <a:gd name="T91" fmla="*/ 0 h 2551"/>
                  <a:gd name="T92" fmla="*/ 0 w 3532"/>
                  <a:gd name="T93" fmla="*/ 0 h 2551"/>
                  <a:gd name="T94" fmla="*/ 0 w 3532"/>
                  <a:gd name="T95" fmla="*/ 0 h 2551"/>
                  <a:gd name="T96" fmla="*/ 0 w 3532"/>
                  <a:gd name="T97" fmla="*/ 0 h 2551"/>
                  <a:gd name="T98" fmla="*/ 0 w 3532"/>
                  <a:gd name="T99" fmla="*/ 0 h 2551"/>
                  <a:gd name="T100" fmla="*/ 0 w 3532"/>
                  <a:gd name="T101" fmla="*/ 0 h 2551"/>
                  <a:gd name="T102" fmla="*/ 0 w 3532"/>
                  <a:gd name="T103" fmla="*/ 0 h 2551"/>
                  <a:gd name="T104" fmla="*/ 0 w 3532"/>
                  <a:gd name="T105" fmla="*/ 0 h 2551"/>
                  <a:gd name="T106" fmla="*/ 0 w 3532"/>
                  <a:gd name="T107" fmla="*/ 0 h 2551"/>
                  <a:gd name="T108" fmla="*/ 0 w 3532"/>
                  <a:gd name="T109" fmla="*/ 0 h 2551"/>
                  <a:gd name="T110" fmla="*/ 0 w 3532"/>
                  <a:gd name="T111" fmla="*/ 0 h 2551"/>
                  <a:gd name="T112" fmla="*/ 0 w 3532"/>
                  <a:gd name="T113" fmla="*/ 0 h 255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532"/>
                  <a:gd name="T172" fmla="*/ 0 h 2551"/>
                  <a:gd name="T173" fmla="*/ 3532 w 3532"/>
                  <a:gd name="T174" fmla="*/ 2551 h 255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532" h="2551">
                    <a:moveTo>
                      <a:pt x="685" y="0"/>
                    </a:moveTo>
                    <a:cubicBezTo>
                      <a:pt x="727" y="6"/>
                      <a:pt x="771" y="5"/>
                      <a:pt x="812" y="18"/>
                    </a:cubicBezTo>
                    <a:cubicBezTo>
                      <a:pt x="849" y="30"/>
                      <a:pt x="867" y="77"/>
                      <a:pt x="904" y="91"/>
                    </a:cubicBezTo>
                    <a:cubicBezTo>
                      <a:pt x="944" y="106"/>
                      <a:pt x="1119" y="124"/>
                      <a:pt x="1140" y="127"/>
                    </a:cubicBezTo>
                    <a:cubicBezTo>
                      <a:pt x="1578" y="274"/>
                      <a:pt x="1211" y="163"/>
                      <a:pt x="2289" y="182"/>
                    </a:cubicBezTo>
                    <a:cubicBezTo>
                      <a:pt x="2462" y="203"/>
                      <a:pt x="2578" y="224"/>
                      <a:pt x="2763" y="236"/>
                    </a:cubicBezTo>
                    <a:cubicBezTo>
                      <a:pt x="2877" y="350"/>
                      <a:pt x="2863" y="299"/>
                      <a:pt x="2817" y="528"/>
                    </a:cubicBezTo>
                    <a:cubicBezTo>
                      <a:pt x="2813" y="549"/>
                      <a:pt x="2800" y="571"/>
                      <a:pt x="2781" y="583"/>
                    </a:cubicBezTo>
                    <a:cubicBezTo>
                      <a:pt x="2749" y="603"/>
                      <a:pt x="2672" y="619"/>
                      <a:pt x="2672" y="619"/>
                    </a:cubicBezTo>
                    <a:cubicBezTo>
                      <a:pt x="2454" y="598"/>
                      <a:pt x="2233" y="607"/>
                      <a:pt x="2015" y="583"/>
                    </a:cubicBezTo>
                    <a:cubicBezTo>
                      <a:pt x="1998" y="581"/>
                      <a:pt x="1994" y="555"/>
                      <a:pt x="1979" y="546"/>
                    </a:cubicBezTo>
                    <a:cubicBezTo>
                      <a:pt x="1962" y="536"/>
                      <a:pt x="1942" y="534"/>
                      <a:pt x="1924" y="528"/>
                    </a:cubicBezTo>
                    <a:cubicBezTo>
                      <a:pt x="1906" y="534"/>
                      <a:pt x="1876" y="528"/>
                      <a:pt x="1870" y="546"/>
                    </a:cubicBezTo>
                    <a:cubicBezTo>
                      <a:pt x="1860" y="577"/>
                      <a:pt x="1957" y="600"/>
                      <a:pt x="1961" y="601"/>
                    </a:cubicBezTo>
                    <a:cubicBezTo>
                      <a:pt x="2006" y="648"/>
                      <a:pt x="2045" y="672"/>
                      <a:pt x="2107" y="692"/>
                    </a:cubicBezTo>
                    <a:cubicBezTo>
                      <a:pt x="2125" y="704"/>
                      <a:pt x="2141" y="720"/>
                      <a:pt x="2161" y="729"/>
                    </a:cubicBezTo>
                    <a:cubicBezTo>
                      <a:pt x="2196" y="745"/>
                      <a:pt x="2271" y="765"/>
                      <a:pt x="2271" y="765"/>
                    </a:cubicBezTo>
                    <a:cubicBezTo>
                      <a:pt x="2356" y="823"/>
                      <a:pt x="2292" y="789"/>
                      <a:pt x="2398" y="820"/>
                    </a:cubicBezTo>
                    <a:cubicBezTo>
                      <a:pt x="2435" y="831"/>
                      <a:pt x="2508" y="856"/>
                      <a:pt x="2508" y="856"/>
                    </a:cubicBezTo>
                    <a:cubicBezTo>
                      <a:pt x="2520" y="868"/>
                      <a:pt x="2529" y="884"/>
                      <a:pt x="2544" y="893"/>
                    </a:cubicBezTo>
                    <a:cubicBezTo>
                      <a:pt x="2561" y="903"/>
                      <a:pt x="2584" y="899"/>
                      <a:pt x="2599" y="911"/>
                    </a:cubicBezTo>
                    <a:cubicBezTo>
                      <a:pt x="2616" y="925"/>
                      <a:pt x="2618" y="952"/>
                      <a:pt x="2635" y="966"/>
                    </a:cubicBezTo>
                    <a:cubicBezTo>
                      <a:pt x="2650" y="978"/>
                      <a:pt x="2673" y="975"/>
                      <a:pt x="2690" y="984"/>
                    </a:cubicBezTo>
                    <a:cubicBezTo>
                      <a:pt x="2710" y="994"/>
                      <a:pt x="2725" y="1011"/>
                      <a:pt x="2745" y="1020"/>
                    </a:cubicBezTo>
                    <a:cubicBezTo>
                      <a:pt x="2780" y="1036"/>
                      <a:pt x="2854" y="1057"/>
                      <a:pt x="2854" y="1057"/>
                    </a:cubicBezTo>
                    <a:cubicBezTo>
                      <a:pt x="2866" y="1075"/>
                      <a:pt x="2873" y="1097"/>
                      <a:pt x="2890" y="1111"/>
                    </a:cubicBezTo>
                    <a:cubicBezTo>
                      <a:pt x="2905" y="1123"/>
                      <a:pt x="2928" y="1121"/>
                      <a:pt x="2945" y="1130"/>
                    </a:cubicBezTo>
                    <a:cubicBezTo>
                      <a:pt x="3082" y="1198"/>
                      <a:pt x="2922" y="1140"/>
                      <a:pt x="3054" y="1184"/>
                    </a:cubicBezTo>
                    <a:cubicBezTo>
                      <a:pt x="3208" y="1287"/>
                      <a:pt x="3016" y="1166"/>
                      <a:pt x="3164" y="1239"/>
                    </a:cubicBezTo>
                    <a:cubicBezTo>
                      <a:pt x="3234" y="1274"/>
                      <a:pt x="3230" y="1304"/>
                      <a:pt x="3310" y="1330"/>
                    </a:cubicBezTo>
                    <a:cubicBezTo>
                      <a:pt x="3340" y="1360"/>
                      <a:pt x="3371" y="1391"/>
                      <a:pt x="3401" y="1421"/>
                    </a:cubicBezTo>
                    <a:cubicBezTo>
                      <a:pt x="3413" y="1433"/>
                      <a:pt x="3425" y="1446"/>
                      <a:pt x="3437" y="1458"/>
                    </a:cubicBezTo>
                    <a:cubicBezTo>
                      <a:pt x="3449" y="1470"/>
                      <a:pt x="3474" y="1494"/>
                      <a:pt x="3474" y="1494"/>
                    </a:cubicBezTo>
                    <a:cubicBezTo>
                      <a:pt x="3512" y="1609"/>
                      <a:pt x="3532" y="1618"/>
                      <a:pt x="3492" y="1749"/>
                    </a:cubicBezTo>
                    <a:cubicBezTo>
                      <a:pt x="3476" y="1801"/>
                      <a:pt x="3346" y="1822"/>
                      <a:pt x="3346" y="1822"/>
                    </a:cubicBezTo>
                    <a:cubicBezTo>
                      <a:pt x="3334" y="1819"/>
                      <a:pt x="3236" y="1797"/>
                      <a:pt x="3218" y="1786"/>
                    </a:cubicBezTo>
                    <a:cubicBezTo>
                      <a:pt x="3203" y="1777"/>
                      <a:pt x="3197" y="1758"/>
                      <a:pt x="3182" y="1749"/>
                    </a:cubicBezTo>
                    <a:cubicBezTo>
                      <a:pt x="3119" y="1711"/>
                      <a:pt x="3033" y="1718"/>
                      <a:pt x="2963" y="1695"/>
                    </a:cubicBezTo>
                    <a:cubicBezTo>
                      <a:pt x="2900" y="1632"/>
                      <a:pt x="2878" y="1593"/>
                      <a:pt x="2799" y="1567"/>
                    </a:cubicBezTo>
                    <a:cubicBezTo>
                      <a:pt x="2713" y="1510"/>
                      <a:pt x="2764" y="1537"/>
                      <a:pt x="2635" y="1494"/>
                    </a:cubicBezTo>
                    <a:cubicBezTo>
                      <a:pt x="2617" y="1488"/>
                      <a:pt x="2580" y="1476"/>
                      <a:pt x="2580" y="1476"/>
                    </a:cubicBezTo>
                    <a:cubicBezTo>
                      <a:pt x="2510" y="1429"/>
                      <a:pt x="2462" y="1376"/>
                      <a:pt x="2380" y="1348"/>
                    </a:cubicBezTo>
                    <a:cubicBezTo>
                      <a:pt x="2362" y="1330"/>
                      <a:pt x="2350" y="1301"/>
                      <a:pt x="2325" y="1294"/>
                    </a:cubicBezTo>
                    <a:cubicBezTo>
                      <a:pt x="2312" y="1290"/>
                      <a:pt x="2216" y="1324"/>
                      <a:pt x="2198" y="1330"/>
                    </a:cubicBezTo>
                    <a:cubicBezTo>
                      <a:pt x="2267" y="1401"/>
                      <a:pt x="2196" y="1339"/>
                      <a:pt x="2289" y="1385"/>
                    </a:cubicBezTo>
                    <a:cubicBezTo>
                      <a:pt x="2309" y="1395"/>
                      <a:pt x="2327" y="1407"/>
                      <a:pt x="2344" y="1421"/>
                    </a:cubicBezTo>
                    <a:cubicBezTo>
                      <a:pt x="2357" y="1432"/>
                      <a:pt x="2365" y="1449"/>
                      <a:pt x="2380" y="1458"/>
                    </a:cubicBezTo>
                    <a:cubicBezTo>
                      <a:pt x="2431" y="1489"/>
                      <a:pt x="2506" y="1493"/>
                      <a:pt x="2562" y="1512"/>
                    </a:cubicBezTo>
                    <a:cubicBezTo>
                      <a:pt x="2574" y="1524"/>
                      <a:pt x="2585" y="1538"/>
                      <a:pt x="2599" y="1549"/>
                    </a:cubicBezTo>
                    <a:cubicBezTo>
                      <a:pt x="2616" y="1563"/>
                      <a:pt x="2642" y="1567"/>
                      <a:pt x="2653" y="1585"/>
                    </a:cubicBezTo>
                    <a:cubicBezTo>
                      <a:pt x="2673" y="1618"/>
                      <a:pt x="2678" y="1658"/>
                      <a:pt x="2690" y="1695"/>
                    </a:cubicBezTo>
                    <a:cubicBezTo>
                      <a:pt x="2696" y="1713"/>
                      <a:pt x="2702" y="1731"/>
                      <a:pt x="2708" y="1749"/>
                    </a:cubicBezTo>
                    <a:cubicBezTo>
                      <a:pt x="2714" y="1767"/>
                      <a:pt x="2726" y="1804"/>
                      <a:pt x="2726" y="1804"/>
                    </a:cubicBezTo>
                    <a:cubicBezTo>
                      <a:pt x="2640" y="1890"/>
                      <a:pt x="2686" y="1866"/>
                      <a:pt x="2599" y="1895"/>
                    </a:cubicBezTo>
                    <a:cubicBezTo>
                      <a:pt x="2587" y="1907"/>
                      <a:pt x="2579" y="1937"/>
                      <a:pt x="2562" y="1932"/>
                    </a:cubicBezTo>
                    <a:cubicBezTo>
                      <a:pt x="2529" y="1921"/>
                      <a:pt x="2522" y="1870"/>
                      <a:pt x="2489" y="1859"/>
                    </a:cubicBezTo>
                    <a:cubicBezTo>
                      <a:pt x="2453" y="1847"/>
                      <a:pt x="2416" y="1834"/>
                      <a:pt x="2380" y="1822"/>
                    </a:cubicBezTo>
                    <a:cubicBezTo>
                      <a:pt x="2359" y="1815"/>
                      <a:pt x="2345" y="1796"/>
                      <a:pt x="2325" y="1786"/>
                    </a:cubicBezTo>
                    <a:cubicBezTo>
                      <a:pt x="2308" y="1778"/>
                      <a:pt x="2289" y="1774"/>
                      <a:pt x="2271" y="1768"/>
                    </a:cubicBezTo>
                    <a:cubicBezTo>
                      <a:pt x="2183" y="1709"/>
                      <a:pt x="2239" y="1739"/>
                      <a:pt x="2107" y="1695"/>
                    </a:cubicBezTo>
                    <a:cubicBezTo>
                      <a:pt x="2089" y="1689"/>
                      <a:pt x="2070" y="1682"/>
                      <a:pt x="2052" y="1676"/>
                    </a:cubicBezTo>
                    <a:cubicBezTo>
                      <a:pt x="2034" y="1670"/>
                      <a:pt x="1997" y="1658"/>
                      <a:pt x="1997" y="1658"/>
                    </a:cubicBezTo>
                    <a:cubicBezTo>
                      <a:pt x="2034" y="1682"/>
                      <a:pt x="2070" y="1707"/>
                      <a:pt x="2107" y="1731"/>
                    </a:cubicBezTo>
                    <a:cubicBezTo>
                      <a:pt x="2143" y="1755"/>
                      <a:pt x="2198" y="1822"/>
                      <a:pt x="2198" y="1822"/>
                    </a:cubicBezTo>
                    <a:cubicBezTo>
                      <a:pt x="2204" y="1840"/>
                      <a:pt x="2204" y="1862"/>
                      <a:pt x="2216" y="1877"/>
                    </a:cubicBezTo>
                    <a:cubicBezTo>
                      <a:pt x="2239" y="1906"/>
                      <a:pt x="2326" y="1956"/>
                      <a:pt x="2362" y="1968"/>
                    </a:cubicBezTo>
                    <a:cubicBezTo>
                      <a:pt x="2368" y="1986"/>
                      <a:pt x="2371" y="2006"/>
                      <a:pt x="2380" y="2023"/>
                    </a:cubicBezTo>
                    <a:cubicBezTo>
                      <a:pt x="2390" y="2043"/>
                      <a:pt x="2412" y="2056"/>
                      <a:pt x="2416" y="2078"/>
                    </a:cubicBezTo>
                    <a:cubicBezTo>
                      <a:pt x="2427" y="2144"/>
                      <a:pt x="2351" y="2173"/>
                      <a:pt x="2307" y="2187"/>
                    </a:cubicBezTo>
                    <a:cubicBezTo>
                      <a:pt x="2295" y="2205"/>
                      <a:pt x="2293" y="2239"/>
                      <a:pt x="2271" y="2242"/>
                    </a:cubicBezTo>
                    <a:cubicBezTo>
                      <a:pt x="2116" y="2266"/>
                      <a:pt x="2104" y="2245"/>
                      <a:pt x="2015" y="2187"/>
                    </a:cubicBezTo>
                    <a:cubicBezTo>
                      <a:pt x="2003" y="2169"/>
                      <a:pt x="1996" y="2146"/>
                      <a:pt x="1979" y="2132"/>
                    </a:cubicBezTo>
                    <a:cubicBezTo>
                      <a:pt x="1964" y="2120"/>
                      <a:pt x="1941" y="2123"/>
                      <a:pt x="1924" y="2114"/>
                    </a:cubicBezTo>
                    <a:cubicBezTo>
                      <a:pt x="1905" y="2104"/>
                      <a:pt x="1889" y="2088"/>
                      <a:pt x="1870" y="2078"/>
                    </a:cubicBezTo>
                    <a:cubicBezTo>
                      <a:pt x="1829" y="2058"/>
                      <a:pt x="1764" y="2049"/>
                      <a:pt x="1724" y="2041"/>
                    </a:cubicBezTo>
                    <a:cubicBezTo>
                      <a:pt x="1669" y="2047"/>
                      <a:pt x="1611" y="2037"/>
                      <a:pt x="1560" y="2059"/>
                    </a:cubicBezTo>
                    <a:cubicBezTo>
                      <a:pt x="1544" y="2066"/>
                      <a:pt x="1581" y="2087"/>
                      <a:pt x="1596" y="2096"/>
                    </a:cubicBezTo>
                    <a:cubicBezTo>
                      <a:pt x="1613" y="2106"/>
                      <a:pt x="1634" y="2105"/>
                      <a:pt x="1651" y="2114"/>
                    </a:cubicBezTo>
                    <a:cubicBezTo>
                      <a:pt x="1671" y="2124"/>
                      <a:pt x="1686" y="2141"/>
                      <a:pt x="1706" y="2150"/>
                    </a:cubicBezTo>
                    <a:cubicBezTo>
                      <a:pt x="1741" y="2166"/>
                      <a:pt x="1815" y="2187"/>
                      <a:pt x="1815" y="2187"/>
                    </a:cubicBezTo>
                    <a:cubicBezTo>
                      <a:pt x="1827" y="2205"/>
                      <a:pt x="1834" y="2228"/>
                      <a:pt x="1851" y="2242"/>
                    </a:cubicBezTo>
                    <a:cubicBezTo>
                      <a:pt x="1866" y="2254"/>
                      <a:pt x="1889" y="2251"/>
                      <a:pt x="1906" y="2260"/>
                    </a:cubicBezTo>
                    <a:cubicBezTo>
                      <a:pt x="1926" y="2270"/>
                      <a:pt x="1944" y="2282"/>
                      <a:pt x="1961" y="2296"/>
                    </a:cubicBezTo>
                    <a:cubicBezTo>
                      <a:pt x="1987" y="2318"/>
                      <a:pt x="2034" y="2369"/>
                      <a:pt x="2034" y="2369"/>
                    </a:cubicBezTo>
                    <a:cubicBezTo>
                      <a:pt x="2028" y="2399"/>
                      <a:pt x="2032" y="2434"/>
                      <a:pt x="2015" y="2460"/>
                    </a:cubicBezTo>
                    <a:cubicBezTo>
                      <a:pt x="2004" y="2476"/>
                      <a:pt x="1977" y="2469"/>
                      <a:pt x="1961" y="2479"/>
                    </a:cubicBezTo>
                    <a:cubicBezTo>
                      <a:pt x="1842" y="2551"/>
                      <a:pt x="2016" y="2484"/>
                      <a:pt x="1870" y="2533"/>
                    </a:cubicBezTo>
                    <a:cubicBezTo>
                      <a:pt x="1494" y="2504"/>
                      <a:pt x="1738" y="2542"/>
                      <a:pt x="1578" y="2497"/>
                    </a:cubicBezTo>
                    <a:cubicBezTo>
                      <a:pt x="1554" y="2490"/>
                      <a:pt x="1529" y="2486"/>
                      <a:pt x="1505" y="2479"/>
                    </a:cubicBezTo>
                    <a:cubicBezTo>
                      <a:pt x="1468" y="2468"/>
                      <a:pt x="1396" y="2442"/>
                      <a:pt x="1396" y="2442"/>
                    </a:cubicBezTo>
                    <a:cubicBezTo>
                      <a:pt x="1347" y="2393"/>
                      <a:pt x="1299" y="2345"/>
                      <a:pt x="1250" y="2296"/>
                    </a:cubicBezTo>
                    <a:cubicBezTo>
                      <a:pt x="1238" y="2284"/>
                      <a:pt x="1229" y="2266"/>
                      <a:pt x="1213" y="2260"/>
                    </a:cubicBezTo>
                    <a:cubicBezTo>
                      <a:pt x="1177" y="2248"/>
                      <a:pt x="1104" y="2223"/>
                      <a:pt x="1104" y="2223"/>
                    </a:cubicBezTo>
                    <a:cubicBezTo>
                      <a:pt x="1034" y="2118"/>
                      <a:pt x="1110" y="2208"/>
                      <a:pt x="1013" y="2150"/>
                    </a:cubicBezTo>
                    <a:cubicBezTo>
                      <a:pt x="967" y="2123"/>
                      <a:pt x="927" y="2074"/>
                      <a:pt x="885" y="2041"/>
                    </a:cubicBezTo>
                    <a:cubicBezTo>
                      <a:pt x="838" y="2003"/>
                      <a:pt x="786" y="1970"/>
                      <a:pt x="739" y="1932"/>
                    </a:cubicBezTo>
                    <a:cubicBezTo>
                      <a:pt x="709" y="1908"/>
                      <a:pt x="678" y="1884"/>
                      <a:pt x="648" y="1859"/>
                    </a:cubicBezTo>
                    <a:cubicBezTo>
                      <a:pt x="622" y="1837"/>
                      <a:pt x="575" y="1786"/>
                      <a:pt x="575" y="1786"/>
                    </a:cubicBezTo>
                    <a:cubicBezTo>
                      <a:pt x="547" y="1699"/>
                      <a:pt x="458" y="1614"/>
                      <a:pt x="393" y="1549"/>
                    </a:cubicBezTo>
                    <a:cubicBezTo>
                      <a:pt x="362" y="1518"/>
                      <a:pt x="284" y="1476"/>
                      <a:pt x="284" y="1476"/>
                    </a:cubicBezTo>
                    <a:cubicBezTo>
                      <a:pt x="238" y="1408"/>
                      <a:pt x="224" y="1327"/>
                      <a:pt x="138" y="1294"/>
                    </a:cubicBezTo>
                    <a:cubicBezTo>
                      <a:pt x="109" y="1283"/>
                      <a:pt x="77" y="1281"/>
                      <a:pt x="47" y="1275"/>
                    </a:cubicBezTo>
                    <a:cubicBezTo>
                      <a:pt x="35" y="1263"/>
                      <a:pt x="13" y="1256"/>
                      <a:pt x="10" y="1239"/>
                    </a:cubicBezTo>
                    <a:cubicBezTo>
                      <a:pt x="0" y="1188"/>
                      <a:pt x="53" y="1168"/>
                      <a:pt x="83" y="1148"/>
                    </a:cubicBezTo>
                    <a:cubicBezTo>
                      <a:pt x="131" y="1001"/>
                      <a:pt x="59" y="1172"/>
                      <a:pt x="156" y="1075"/>
                    </a:cubicBezTo>
                    <a:cubicBezTo>
                      <a:pt x="170" y="1061"/>
                      <a:pt x="165" y="1037"/>
                      <a:pt x="174" y="1020"/>
                    </a:cubicBezTo>
                    <a:cubicBezTo>
                      <a:pt x="184" y="1001"/>
                      <a:pt x="199" y="984"/>
                      <a:pt x="211" y="966"/>
                    </a:cubicBezTo>
                    <a:cubicBezTo>
                      <a:pt x="225" y="924"/>
                      <a:pt x="224" y="876"/>
                      <a:pt x="247" y="838"/>
                    </a:cubicBezTo>
                    <a:cubicBezTo>
                      <a:pt x="265" y="809"/>
                      <a:pt x="296" y="789"/>
                      <a:pt x="320" y="765"/>
                    </a:cubicBezTo>
                    <a:cubicBezTo>
                      <a:pt x="332" y="753"/>
                      <a:pt x="345" y="741"/>
                      <a:pt x="357" y="729"/>
                    </a:cubicBezTo>
                    <a:cubicBezTo>
                      <a:pt x="369" y="717"/>
                      <a:pt x="393" y="692"/>
                      <a:pt x="393" y="692"/>
                    </a:cubicBezTo>
                    <a:cubicBezTo>
                      <a:pt x="447" y="529"/>
                      <a:pt x="434" y="378"/>
                      <a:pt x="594" y="273"/>
                    </a:cubicBezTo>
                    <a:cubicBezTo>
                      <a:pt x="600" y="255"/>
                      <a:pt x="603" y="235"/>
                      <a:pt x="612" y="218"/>
                    </a:cubicBezTo>
                    <a:cubicBezTo>
                      <a:pt x="633" y="180"/>
                      <a:pt x="685" y="109"/>
                      <a:pt x="685" y="109"/>
                    </a:cubicBezTo>
                    <a:cubicBezTo>
                      <a:pt x="705" y="10"/>
                      <a:pt x="725" y="40"/>
                      <a:pt x="685" y="0"/>
                    </a:cubicBezTo>
                    <a:close/>
                  </a:path>
                </a:pathLst>
              </a:custGeom>
              <a:solidFill>
                <a:srgbClr val="FF6600"/>
              </a:solidFill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sp>
          <p:nvSpPr>
            <p:cNvPr id="39950" name="Rectangle 27"/>
            <p:cNvSpPr>
              <a:spLocks noChangeArrowheads="1"/>
            </p:cNvSpPr>
            <p:nvPr/>
          </p:nvSpPr>
          <p:spPr bwMode="auto">
            <a:xfrm>
              <a:off x="2065338" y="4992688"/>
              <a:ext cx="4724400" cy="5715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  <p:grpSp>
          <p:nvGrpSpPr>
            <p:cNvPr id="18" name="Group 20"/>
            <p:cNvGrpSpPr>
              <a:grpSpLocks/>
            </p:cNvGrpSpPr>
            <p:nvPr/>
          </p:nvGrpSpPr>
          <p:grpSpPr bwMode="auto">
            <a:xfrm>
              <a:off x="2141538" y="5051455"/>
              <a:ext cx="1173163" cy="66352"/>
              <a:chOff x="2727" y="9774"/>
              <a:chExt cx="1848" cy="105"/>
            </a:xfrm>
          </p:grpSpPr>
          <p:grpSp>
            <p:nvGrpSpPr>
              <p:cNvPr id="19" name="Group 24"/>
              <p:cNvGrpSpPr>
                <a:grpSpLocks/>
              </p:cNvGrpSpPr>
              <p:nvPr/>
            </p:nvGrpSpPr>
            <p:grpSpPr bwMode="auto">
              <a:xfrm>
                <a:off x="2727" y="9779"/>
                <a:ext cx="872" cy="99"/>
                <a:chOff x="2727" y="9779"/>
                <a:chExt cx="872" cy="99"/>
              </a:xfrm>
            </p:grpSpPr>
            <p:sp>
              <p:nvSpPr>
                <p:cNvPr id="39976" name="Rectangle 26"/>
                <p:cNvSpPr>
                  <a:spLocks noChangeArrowheads="1"/>
                </p:cNvSpPr>
                <p:nvPr/>
              </p:nvSpPr>
              <p:spPr bwMode="auto">
                <a:xfrm>
                  <a:off x="2727" y="9782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77" name="Rectangle 25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  <p:grpSp>
            <p:nvGrpSpPr>
              <p:cNvPr id="20" name="Group 21"/>
              <p:cNvGrpSpPr>
                <a:grpSpLocks/>
              </p:cNvGrpSpPr>
              <p:nvPr/>
            </p:nvGrpSpPr>
            <p:grpSpPr bwMode="auto">
              <a:xfrm>
                <a:off x="3703" y="9774"/>
                <a:ext cx="872" cy="105"/>
                <a:chOff x="2727" y="9770"/>
                <a:chExt cx="872" cy="105"/>
              </a:xfrm>
            </p:grpSpPr>
            <p:sp>
              <p:nvSpPr>
                <p:cNvPr id="39974" name="Rectangle 23"/>
                <p:cNvSpPr>
                  <a:spLocks noChangeArrowheads="1"/>
                </p:cNvSpPr>
                <p:nvPr/>
              </p:nvSpPr>
              <p:spPr bwMode="auto">
                <a:xfrm>
                  <a:off x="2727" y="9770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75" name="Rectangle 22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</p:grpSp>
        <p:grpSp>
          <p:nvGrpSpPr>
            <p:cNvPr id="21" name="Group 13"/>
            <p:cNvGrpSpPr>
              <a:grpSpLocks/>
            </p:cNvGrpSpPr>
            <p:nvPr/>
          </p:nvGrpSpPr>
          <p:grpSpPr bwMode="auto">
            <a:xfrm>
              <a:off x="3422651" y="5051455"/>
              <a:ext cx="1173163" cy="66352"/>
              <a:chOff x="2727" y="9774"/>
              <a:chExt cx="1848" cy="105"/>
            </a:xfrm>
          </p:grpSpPr>
          <p:grpSp>
            <p:nvGrpSpPr>
              <p:cNvPr id="22" name="Group 17"/>
              <p:cNvGrpSpPr>
                <a:grpSpLocks/>
              </p:cNvGrpSpPr>
              <p:nvPr/>
            </p:nvGrpSpPr>
            <p:grpSpPr bwMode="auto">
              <a:xfrm>
                <a:off x="2727" y="9779"/>
                <a:ext cx="872" cy="99"/>
                <a:chOff x="2727" y="9779"/>
                <a:chExt cx="872" cy="99"/>
              </a:xfrm>
            </p:grpSpPr>
            <p:sp>
              <p:nvSpPr>
                <p:cNvPr id="39970" name="Rectangle 19"/>
                <p:cNvSpPr>
                  <a:spLocks noChangeArrowheads="1"/>
                </p:cNvSpPr>
                <p:nvPr/>
              </p:nvSpPr>
              <p:spPr bwMode="auto">
                <a:xfrm>
                  <a:off x="2727" y="9782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71" name="Rectangle 18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  <p:grpSp>
            <p:nvGrpSpPr>
              <p:cNvPr id="23" name="Group 14"/>
              <p:cNvGrpSpPr>
                <a:grpSpLocks/>
              </p:cNvGrpSpPr>
              <p:nvPr/>
            </p:nvGrpSpPr>
            <p:grpSpPr bwMode="auto">
              <a:xfrm>
                <a:off x="3703" y="9774"/>
                <a:ext cx="872" cy="105"/>
                <a:chOff x="2727" y="9770"/>
                <a:chExt cx="872" cy="105"/>
              </a:xfrm>
            </p:grpSpPr>
            <p:sp>
              <p:nvSpPr>
                <p:cNvPr id="39968" name="Rectangle 16"/>
                <p:cNvSpPr>
                  <a:spLocks noChangeArrowheads="1"/>
                </p:cNvSpPr>
                <p:nvPr/>
              </p:nvSpPr>
              <p:spPr bwMode="auto">
                <a:xfrm>
                  <a:off x="2727" y="9770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69" name="Rectangle 15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</p:grpSp>
        <p:grpSp>
          <p:nvGrpSpPr>
            <p:cNvPr id="24" name="Group 6"/>
            <p:cNvGrpSpPr>
              <a:grpSpLocks/>
            </p:cNvGrpSpPr>
            <p:nvPr/>
          </p:nvGrpSpPr>
          <p:grpSpPr bwMode="auto">
            <a:xfrm>
              <a:off x="4676776" y="5051455"/>
              <a:ext cx="1173163" cy="66352"/>
              <a:chOff x="2727" y="9774"/>
              <a:chExt cx="1848" cy="105"/>
            </a:xfrm>
          </p:grpSpPr>
          <p:grpSp>
            <p:nvGrpSpPr>
              <p:cNvPr id="25" name="Group 10"/>
              <p:cNvGrpSpPr>
                <a:grpSpLocks/>
              </p:cNvGrpSpPr>
              <p:nvPr/>
            </p:nvGrpSpPr>
            <p:grpSpPr bwMode="auto">
              <a:xfrm>
                <a:off x="2727" y="9779"/>
                <a:ext cx="872" cy="99"/>
                <a:chOff x="2727" y="9779"/>
                <a:chExt cx="872" cy="99"/>
              </a:xfrm>
            </p:grpSpPr>
            <p:sp>
              <p:nvSpPr>
                <p:cNvPr id="39964" name="Rectangle 12"/>
                <p:cNvSpPr>
                  <a:spLocks noChangeArrowheads="1"/>
                </p:cNvSpPr>
                <p:nvPr/>
              </p:nvSpPr>
              <p:spPr bwMode="auto">
                <a:xfrm>
                  <a:off x="2727" y="9782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65" name="Rectangle 11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  <p:grpSp>
            <p:nvGrpSpPr>
              <p:cNvPr id="26" name="Group 7"/>
              <p:cNvGrpSpPr>
                <a:grpSpLocks/>
              </p:cNvGrpSpPr>
              <p:nvPr/>
            </p:nvGrpSpPr>
            <p:grpSpPr bwMode="auto">
              <a:xfrm>
                <a:off x="3703" y="9774"/>
                <a:ext cx="872" cy="105"/>
                <a:chOff x="2727" y="9770"/>
                <a:chExt cx="872" cy="105"/>
              </a:xfrm>
            </p:grpSpPr>
            <p:sp>
              <p:nvSpPr>
                <p:cNvPr id="39962" name="Rectangle 9"/>
                <p:cNvSpPr>
                  <a:spLocks noChangeArrowheads="1"/>
                </p:cNvSpPr>
                <p:nvPr/>
              </p:nvSpPr>
              <p:spPr bwMode="auto">
                <a:xfrm>
                  <a:off x="2727" y="9770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  <p:sp>
              <p:nvSpPr>
                <p:cNvPr id="39963" name="Rectangle 8"/>
                <p:cNvSpPr>
                  <a:spLocks noChangeArrowheads="1"/>
                </p:cNvSpPr>
                <p:nvPr/>
              </p:nvSpPr>
              <p:spPr bwMode="auto">
                <a:xfrm>
                  <a:off x="3225" y="9779"/>
                  <a:ext cx="374" cy="96"/>
                </a:xfrm>
                <a:prstGeom prst="rect">
                  <a:avLst/>
                </a:prstGeom>
                <a:solidFill>
                  <a:srgbClr val="80808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rtl="1"/>
                  <a:endParaRPr lang="en-US"/>
                </a:p>
              </p:txBody>
            </p:sp>
          </p:grpSp>
        </p:grpSp>
        <p:grpSp>
          <p:nvGrpSpPr>
            <p:cNvPr id="27" name="Group 3"/>
            <p:cNvGrpSpPr>
              <a:grpSpLocks/>
            </p:cNvGrpSpPr>
            <p:nvPr/>
          </p:nvGrpSpPr>
          <p:grpSpPr bwMode="auto">
            <a:xfrm>
              <a:off x="5930901" y="5054600"/>
              <a:ext cx="554038" cy="63500"/>
              <a:chOff x="2727" y="9779"/>
              <a:chExt cx="872" cy="99"/>
            </a:xfrm>
          </p:grpSpPr>
          <p:sp>
            <p:nvSpPr>
              <p:cNvPr id="39958" name="Rectangle 5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39959" name="Rectangle 4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sp>
          <p:nvSpPr>
            <p:cNvPr id="39957" name="Text Box 58"/>
            <p:cNvSpPr txBox="1">
              <a:spLocks noChangeArrowheads="1"/>
            </p:cNvSpPr>
            <p:nvPr/>
          </p:nvSpPr>
          <p:spPr bwMode="auto">
            <a:xfrm>
              <a:off x="3360738" y="3430588"/>
              <a:ext cx="496882" cy="35560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eaLnBrk="0" hangingPunct="0"/>
              <a:r>
                <a:rPr lang="fr-FR" sz="1600" b="1" dirty="0" err="1" smtClean="0">
                  <a:cs typeface="Times New Roman" pitchFamily="18" charset="0"/>
                </a:rPr>
                <a:t>Dcy</a:t>
              </a:r>
              <a:endParaRPr lang="fr-FR" sz="2000" dirty="0"/>
            </a:p>
          </p:txBody>
        </p:sp>
        <p:grpSp>
          <p:nvGrpSpPr>
            <p:cNvPr id="91" name="Groupe 90"/>
            <p:cNvGrpSpPr/>
            <p:nvPr/>
          </p:nvGrpSpPr>
          <p:grpSpPr>
            <a:xfrm>
              <a:off x="1677346" y="4200188"/>
              <a:ext cx="665446" cy="412751"/>
              <a:chOff x="1677346" y="4200188"/>
              <a:chExt cx="665446" cy="412751"/>
            </a:xfrm>
          </p:grpSpPr>
          <p:sp>
            <p:nvSpPr>
              <p:cNvPr id="76" name="Rectangle 15"/>
              <p:cNvSpPr>
                <a:spLocks noChangeArrowheads="1"/>
              </p:cNvSpPr>
              <p:nvPr/>
            </p:nvSpPr>
            <p:spPr bwMode="auto">
              <a:xfrm>
                <a:off x="2009142" y="4302302"/>
                <a:ext cx="211137" cy="2117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" name="Line 16"/>
              <p:cNvSpPr>
                <a:spLocks noChangeShapeType="1"/>
              </p:cNvSpPr>
              <p:nvPr/>
            </p:nvSpPr>
            <p:spPr bwMode="auto">
              <a:xfrm flipV="1">
                <a:off x="2059714" y="4228764"/>
                <a:ext cx="0" cy="1508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 flipV="1">
                <a:off x="2061610" y="4462058"/>
                <a:ext cx="0" cy="1508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90" name="Groupe 89"/>
              <p:cNvGrpSpPr/>
              <p:nvPr/>
            </p:nvGrpSpPr>
            <p:grpSpPr>
              <a:xfrm>
                <a:off x="2084029" y="4338040"/>
                <a:ext cx="258763" cy="150813"/>
                <a:chOff x="2058713" y="4352670"/>
                <a:chExt cx="258763" cy="150813"/>
              </a:xfrm>
            </p:grpSpPr>
            <p:sp>
              <p:nvSpPr>
                <p:cNvPr id="79" name="Oval 19"/>
                <p:cNvSpPr>
                  <a:spLocks noChangeAspect="1" noChangeArrowheads="1"/>
                </p:cNvSpPr>
                <p:nvPr/>
              </p:nvSpPr>
              <p:spPr bwMode="auto">
                <a:xfrm>
                  <a:off x="2236732" y="4395759"/>
                  <a:ext cx="80744" cy="8047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80" name="Line 20"/>
                <p:cNvSpPr>
                  <a:spLocks noChangeShapeType="1"/>
                </p:cNvSpPr>
                <p:nvPr/>
              </p:nvSpPr>
              <p:spPr bwMode="auto">
                <a:xfrm>
                  <a:off x="2068250" y="4436314"/>
                  <a:ext cx="15831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81" name="Line 21"/>
                <p:cNvSpPr>
                  <a:spLocks noChangeShapeType="1"/>
                </p:cNvSpPr>
                <p:nvPr/>
              </p:nvSpPr>
              <p:spPr bwMode="auto">
                <a:xfrm>
                  <a:off x="2058713" y="4352670"/>
                  <a:ext cx="0" cy="150813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82" name="ZoneTexte 81"/>
              <p:cNvSpPr txBox="1"/>
              <p:nvPr/>
            </p:nvSpPr>
            <p:spPr>
              <a:xfrm>
                <a:off x="1677346" y="4200188"/>
                <a:ext cx="28575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  <a:endParaRPr lang="fr-FR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" name="Groupe 91"/>
            <p:cNvGrpSpPr/>
            <p:nvPr/>
          </p:nvGrpSpPr>
          <p:grpSpPr>
            <a:xfrm>
              <a:off x="6199640" y="4242366"/>
              <a:ext cx="658376" cy="384175"/>
              <a:chOff x="5913888" y="4029080"/>
              <a:chExt cx="658376" cy="384175"/>
            </a:xfrm>
          </p:grpSpPr>
          <p:sp>
            <p:nvSpPr>
              <p:cNvPr id="83" name="Rectangle 15"/>
              <p:cNvSpPr>
                <a:spLocks noChangeArrowheads="1"/>
              </p:cNvSpPr>
              <p:nvPr/>
            </p:nvSpPr>
            <p:spPr bwMode="auto">
              <a:xfrm>
                <a:off x="6086750" y="4102618"/>
                <a:ext cx="211137" cy="21174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" name="Line 16"/>
              <p:cNvSpPr>
                <a:spLocks noChangeShapeType="1"/>
              </p:cNvSpPr>
              <p:nvPr/>
            </p:nvSpPr>
            <p:spPr bwMode="auto">
              <a:xfrm flipV="1">
                <a:off x="6233274" y="4029080"/>
                <a:ext cx="0" cy="1508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" name="Line 17"/>
              <p:cNvSpPr>
                <a:spLocks noChangeShapeType="1"/>
              </p:cNvSpPr>
              <p:nvPr/>
            </p:nvSpPr>
            <p:spPr bwMode="auto">
              <a:xfrm flipV="1">
                <a:off x="6235170" y="4262374"/>
                <a:ext cx="0" cy="1508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" name="Oval 19"/>
              <p:cNvSpPr>
                <a:spLocks noChangeAspect="1" noChangeArrowheads="1"/>
              </p:cNvSpPr>
              <p:nvPr/>
            </p:nvSpPr>
            <p:spPr bwMode="auto">
              <a:xfrm>
                <a:off x="5913888" y="4176421"/>
                <a:ext cx="80744" cy="80476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" name="Line 20"/>
              <p:cNvSpPr>
                <a:spLocks noChangeShapeType="1"/>
              </p:cNvSpPr>
              <p:nvPr/>
            </p:nvSpPr>
            <p:spPr bwMode="auto">
              <a:xfrm>
                <a:off x="5985326" y="4216976"/>
                <a:ext cx="1583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8" name="Line 21"/>
              <p:cNvSpPr>
                <a:spLocks noChangeShapeType="1"/>
              </p:cNvSpPr>
              <p:nvPr/>
            </p:nvSpPr>
            <p:spPr bwMode="auto">
              <a:xfrm>
                <a:off x="6143636" y="4133332"/>
                <a:ext cx="0" cy="15081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6286512" y="4034925"/>
                <a:ext cx="28575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r" rtl="1"/>
                <a:r>
                  <a:rPr lang="fr-FR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b</a:t>
                </a:r>
                <a:endParaRPr lang="fr-FR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8" name="Titre 1"/>
          <p:cNvSpPr txBox="1">
            <a:spLocks/>
          </p:cNvSpPr>
          <p:nvPr/>
        </p:nvSpPr>
        <p:spPr bwMode="auto">
          <a:xfrm>
            <a:off x="7643834" y="6009481"/>
            <a:ext cx="1338106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9" name="Picture 7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7504997" y="6139148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0" name="Object 1"/>
          <p:cNvGraphicFramePr>
            <a:graphicFrameLocks noChangeAspect="1"/>
          </p:cNvGraphicFramePr>
          <p:nvPr/>
        </p:nvGraphicFramePr>
        <p:xfrm>
          <a:off x="6019976" y="6107925"/>
          <a:ext cx="1357322" cy="678661"/>
        </p:xfrm>
        <a:graphic>
          <a:graphicData uri="http://schemas.openxmlformats.org/presentationml/2006/ole">
            <p:oleObj spid="_x0000_s53250" name="Package" r:id="rId5" imgW="971640" imgH="485640" progId="Package">
              <p:embed/>
            </p:oleObj>
          </a:graphicData>
        </a:graphic>
      </p:graphicFrame>
      <p:sp>
        <p:nvSpPr>
          <p:cNvPr id="101" name="ZoneTexte 100"/>
          <p:cNvSpPr txBox="1"/>
          <p:nvPr/>
        </p:nvSpPr>
        <p:spPr>
          <a:xfrm>
            <a:off x="5734224" y="5833023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102" name="Flèche vers le bas 101"/>
          <p:cNvSpPr/>
          <p:nvPr/>
        </p:nvSpPr>
        <p:spPr>
          <a:xfrm>
            <a:off x="6591480" y="6289251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40019" grpId="0"/>
      <p:bldP spid="101" grpId="0"/>
      <p:bldP spid="10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1" name="WordArt 5"/>
          <p:cNvSpPr>
            <a:spLocks noChangeArrowheads="1" noChangeShapeType="1" noTextEdit="1"/>
          </p:cNvSpPr>
          <p:nvPr/>
        </p:nvSpPr>
        <p:spPr bwMode="auto">
          <a:xfrm>
            <a:off x="6143636" y="3131056"/>
            <a:ext cx="2880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</a:t>
            </a:r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الجزأ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التنفيذي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7929586" y="0"/>
            <a:ext cx="1120619" cy="57228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rtl="1" eaLnBrk="0" hangingPunct="0">
              <a:defRPr/>
            </a:pPr>
            <a:r>
              <a:rPr lang="ar-DZ" sz="2800" b="1" u="sng" dirty="0">
                <a:solidFill>
                  <a:schemeClr val="tx2"/>
                </a:solidFill>
                <a:latin typeface="+mj-lt"/>
                <a:ea typeface="+mj-ea"/>
              </a:rPr>
              <a:t>التنشيط</a:t>
            </a:r>
            <a:endParaRPr lang="fr-FR" sz="2800" b="1" u="sng" dirty="0">
              <a:solidFill>
                <a:schemeClr val="tx2"/>
              </a:solidFill>
              <a:latin typeface="+mj-lt"/>
              <a:ea typeface="+mj-ea"/>
            </a:endParaRPr>
          </a:p>
        </p:txBody>
      </p:sp>
      <p:grpSp>
        <p:nvGrpSpPr>
          <p:cNvPr id="2" name="Group 66"/>
          <p:cNvGrpSpPr>
            <a:grpSpLocks noChangeAspect="1"/>
          </p:cNvGrpSpPr>
          <p:nvPr/>
        </p:nvGrpSpPr>
        <p:grpSpPr bwMode="auto">
          <a:xfrm>
            <a:off x="1866900" y="442913"/>
            <a:ext cx="0" cy="428625"/>
            <a:chOff x="2247" y="7767"/>
            <a:chExt cx="0" cy="789"/>
          </a:xfrm>
        </p:grpSpPr>
        <p:sp>
          <p:nvSpPr>
            <p:cNvPr id="41067" name="Line 68"/>
            <p:cNvSpPr>
              <a:spLocks noChangeAspect="1" noChangeShapeType="1"/>
            </p:cNvSpPr>
            <p:nvPr/>
          </p:nvSpPr>
          <p:spPr bwMode="auto">
            <a:xfrm>
              <a:off x="2247" y="7767"/>
              <a:ext cx="0" cy="24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8" name="Line 67"/>
            <p:cNvSpPr>
              <a:spLocks noChangeAspect="1" noChangeShapeType="1"/>
            </p:cNvSpPr>
            <p:nvPr/>
          </p:nvSpPr>
          <p:spPr bwMode="auto">
            <a:xfrm>
              <a:off x="2247" y="8307"/>
              <a:ext cx="0" cy="24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1273" name="Freeform 60"/>
          <p:cNvSpPr>
            <a:spLocks noChangeAspect="1"/>
          </p:cNvSpPr>
          <p:nvPr/>
        </p:nvSpPr>
        <p:spPr bwMode="auto">
          <a:xfrm rot="-1800000">
            <a:off x="1355725" y="557213"/>
            <a:ext cx="349250" cy="252412"/>
          </a:xfrm>
          <a:custGeom>
            <a:avLst/>
            <a:gdLst>
              <a:gd name="T0" fmla="*/ 0 w 3532"/>
              <a:gd name="T1" fmla="*/ 0 h 2551"/>
              <a:gd name="T2" fmla="*/ 0 w 3532"/>
              <a:gd name="T3" fmla="*/ 0 h 2551"/>
              <a:gd name="T4" fmla="*/ 0 w 3532"/>
              <a:gd name="T5" fmla="*/ 0 h 2551"/>
              <a:gd name="T6" fmla="*/ 0 w 3532"/>
              <a:gd name="T7" fmla="*/ 0 h 2551"/>
              <a:gd name="T8" fmla="*/ 0 w 3532"/>
              <a:gd name="T9" fmla="*/ 0 h 2551"/>
              <a:gd name="T10" fmla="*/ 0 w 3532"/>
              <a:gd name="T11" fmla="*/ 0 h 2551"/>
              <a:gd name="T12" fmla="*/ 0 w 3532"/>
              <a:gd name="T13" fmla="*/ 0 h 2551"/>
              <a:gd name="T14" fmla="*/ 0 w 3532"/>
              <a:gd name="T15" fmla="*/ 0 h 2551"/>
              <a:gd name="T16" fmla="*/ 0 w 3532"/>
              <a:gd name="T17" fmla="*/ 0 h 2551"/>
              <a:gd name="T18" fmla="*/ 0 w 3532"/>
              <a:gd name="T19" fmla="*/ 0 h 2551"/>
              <a:gd name="T20" fmla="*/ 0 w 3532"/>
              <a:gd name="T21" fmla="*/ 0 h 2551"/>
              <a:gd name="T22" fmla="*/ 0 w 3532"/>
              <a:gd name="T23" fmla="*/ 0 h 2551"/>
              <a:gd name="T24" fmla="*/ 0 w 3532"/>
              <a:gd name="T25" fmla="*/ 0 h 2551"/>
              <a:gd name="T26" fmla="*/ 0 w 3532"/>
              <a:gd name="T27" fmla="*/ 0 h 2551"/>
              <a:gd name="T28" fmla="*/ 0 w 3532"/>
              <a:gd name="T29" fmla="*/ 0 h 2551"/>
              <a:gd name="T30" fmla="*/ 0 w 3532"/>
              <a:gd name="T31" fmla="*/ 0 h 2551"/>
              <a:gd name="T32" fmla="*/ 0 w 3532"/>
              <a:gd name="T33" fmla="*/ 0 h 2551"/>
              <a:gd name="T34" fmla="*/ 0 w 3532"/>
              <a:gd name="T35" fmla="*/ 0 h 2551"/>
              <a:gd name="T36" fmla="*/ 0 w 3532"/>
              <a:gd name="T37" fmla="*/ 0 h 2551"/>
              <a:gd name="T38" fmla="*/ 0 w 3532"/>
              <a:gd name="T39" fmla="*/ 0 h 2551"/>
              <a:gd name="T40" fmla="*/ 0 w 3532"/>
              <a:gd name="T41" fmla="*/ 0 h 2551"/>
              <a:gd name="T42" fmla="*/ 0 w 3532"/>
              <a:gd name="T43" fmla="*/ 0 h 2551"/>
              <a:gd name="T44" fmla="*/ 0 w 3532"/>
              <a:gd name="T45" fmla="*/ 0 h 2551"/>
              <a:gd name="T46" fmla="*/ 0 w 3532"/>
              <a:gd name="T47" fmla="*/ 0 h 2551"/>
              <a:gd name="T48" fmla="*/ 0 w 3532"/>
              <a:gd name="T49" fmla="*/ 0 h 2551"/>
              <a:gd name="T50" fmla="*/ 0 w 3532"/>
              <a:gd name="T51" fmla="*/ 0 h 2551"/>
              <a:gd name="T52" fmla="*/ 0 w 3532"/>
              <a:gd name="T53" fmla="*/ 0 h 2551"/>
              <a:gd name="T54" fmla="*/ 0 w 3532"/>
              <a:gd name="T55" fmla="*/ 0 h 2551"/>
              <a:gd name="T56" fmla="*/ 0 w 3532"/>
              <a:gd name="T57" fmla="*/ 0 h 2551"/>
              <a:gd name="T58" fmla="*/ 0 w 3532"/>
              <a:gd name="T59" fmla="*/ 0 h 2551"/>
              <a:gd name="T60" fmla="*/ 0 w 3532"/>
              <a:gd name="T61" fmla="*/ 0 h 2551"/>
              <a:gd name="T62" fmla="*/ 0 w 3532"/>
              <a:gd name="T63" fmla="*/ 0 h 2551"/>
              <a:gd name="T64" fmla="*/ 0 w 3532"/>
              <a:gd name="T65" fmla="*/ 0 h 2551"/>
              <a:gd name="T66" fmla="*/ 0 w 3532"/>
              <a:gd name="T67" fmla="*/ 0 h 2551"/>
              <a:gd name="T68" fmla="*/ 0 w 3532"/>
              <a:gd name="T69" fmla="*/ 0 h 2551"/>
              <a:gd name="T70" fmla="*/ 0 w 3532"/>
              <a:gd name="T71" fmla="*/ 0 h 2551"/>
              <a:gd name="T72" fmla="*/ 0 w 3532"/>
              <a:gd name="T73" fmla="*/ 0 h 2551"/>
              <a:gd name="T74" fmla="*/ 0 w 3532"/>
              <a:gd name="T75" fmla="*/ 0 h 2551"/>
              <a:gd name="T76" fmla="*/ 0 w 3532"/>
              <a:gd name="T77" fmla="*/ 0 h 2551"/>
              <a:gd name="T78" fmla="*/ 0 w 3532"/>
              <a:gd name="T79" fmla="*/ 0 h 2551"/>
              <a:gd name="T80" fmla="*/ 0 w 3532"/>
              <a:gd name="T81" fmla="*/ 0 h 2551"/>
              <a:gd name="T82" fmla="*/ 0 w 3532"/>
              <a:gd name="T83" fmla="*/ 0 h 2551"/>
              <a:gd name="T84" fmla="*/ 0 w 3532"/>
              <a:gd name="T85" fmla="*/ 0 h 2551"/>
              <a:gd name="T86" fmla="*/ 0 w 3532"/>
              <a:gd name="T87" fmla="*/ 0 h 2551"/>
              <a:gd name="T88" fmla="*/ 0 w 3532"/>
              <a:gd name="T89" fmla="*/ 0 h 2551"/>
              <a:gd name="T90" fmla="*/ 0 w 3532"/>
              <a:gd name="T91" fmla="*/ 0 h 2551"/>
              <a:gd name="T92" fmla="*/ 0 w 3532"/>
              <a:gd name="T93" fmla="*/ 0 h 2551"/>
              <a:gd name="T94" fmla="*/ 0 w 3532"/>
              <a:gd name="T95" fmla="*/ 0 h 2551"/>
              <a:gd name="T96" fmla="*/ 0 w 3532"/>
              <a:gd name="T97" fmla="*/ 0 h 2551"/>
              <a:gd name="T98" fmla="*/ 0 w 3532"/>
              <a:gd name="T99" fmla="*/ 0 h 2551"/>
              <a:gd name="T100" fmla="*/ 0 w 3532"/>
              <a:gd name="T101" fmla="*/ 0 h 2551"/>
              <a:gd name="T102" fmla="*/ 0 w 3532"/>
              <a:gd name="T103" fmla="*/ 0 h 2551"/>
              <a:gd name="T104" fmla="*/ 0 w 3532"/>
              <a:gd name="T105" fmla="*/ 0 h 2551"/>
              <a:gd name="T106" fmla="*/ 0 w 3532"/>
              <a:gd name="T107" fmla="*/ 0 h 2551"/>
              <a:gd name="T108" fmla="*/ 0 w 3532"/>
              <a:gd name="T109" fmla="*/ 0 h 2551"/>
              <a:gd name="T110" fmla="*/ 0 w 3532"/>
              <a:gd name="T111" fmla="*/ 0 h 2551"/>
              <a:gd name="T112" fmla="*/ 0 w 3532"/>
              <a:gd name="T113" fmla="*/ 0 h 255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532"/>
              <a:gd name="T172" fmla="*/ 0 h 2551"/>
              <a:gd name="T173" fmla="*/ 3532 w 3532"/>
              <a:gd name="T174" fmla="*/ 2551 h 2551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532" h="2551">
                <a:moveTo>
                  <a:pt x="685" y="0"/>
                </a:moveTo>
                <a:cubicBezTo>
                  <a:pt x="727" y="6"/>
                  <a:pt x="771" y="5"/>
                  <a:pt x="812" y="18"/>
                </a:cubicBezTo>
                <a:cubicBezTo>
                  <a:pt x="849" y="30"/>
                  <a:pt x="867" y="77"/>
                  <a:pt x="904" y="91"/>
                </a:cubicBezTo>
                <a:cubicBezTo>
                  <a:pt x="944" y="106"/>
                  <a:pt x="1119" y="124"/>
                  <a:pt x="1140" y="127"/>
                </a:cubicBezTo>
                <a:cubicBezTo>
                  <a:pt x="1578" y="274"/>
                  <a:pt x="1211" y="163"/>
                  <a:pt x="2289" y="182"/>
                </a:cubicBezTo>
                <a:cubicBezTo>
                  <a:pt x="2462" y="203"/>
                  <a:pt x="2578" y="224"/>
                  <a:pt x="2763" y="236"/>
                </a:cubicBezTo>
                <a:cubicBezTo>
                  <a:pt x="2877" y="350"/>
                  <a:pt x="2863" y="299"/>
                  <a:pt x="2817" y="528"/>
                </a:cubicBezTo>
                <a:cubicBezTo>
                  <a:pt x="2813" y="549"/>
                  <a:pt x="2800" y="571"/>
                  <a:pt x="2781" y="583"/>
                </a:cubicBezTo>
                <a:cubicBezTo>
                  <a:pt x="2749" y="603"/>
                  <a:pt x="2672" y="619"/>
                  <a:pt x="2672" y="619"/>
                </a:cubicBezTo>
                <a:cubicBezTo>
                  <a:pt x="2454" y="598"/>
                  <a:pt x="2233" y="607"/>
                  <a:pt x="2015" y="583"/>
                </a:cubicBezTo>
                <a:cubicBezTo>
                  <a:pt x="1998" y="581"/>
                  <a:pt x="1994" y="555"/>
                  <a:pt x="1979" y="546"/>
                </a:cubicBezTo>
                <a:cubicBezTo>
                  <a:pt x="1962" y="536"/>
                  <a:pt x="1942" y="534"/>
                  <a:pt x="1924" y="528"/>
                </a:cubicBezTo>
                <a:cubicBezTo>
                  <a:pt x="1906" y="534"/>
                  <a:pt x="1876" y="528"/>
                  <a:pt x="1870" y="546"/>
                </a:cubicBezTo>
                <a:cubicBezTo>
                  <a:pt x="1860" y="577"/>
                  <a:pt x="1957" y="600"/>
                  <a:pt x="1961" y="601"/>
                </a:cubicBezTo>
                <a:cubicBezTo>
                  <a:pt x="2006" y="648"/>
                  <a:pt x="2045" y="672"/>
                  <a:pt x="2107" y="692"/>
                </a:cubicBezTo>
                <a:cubicBezTo>
                  <a:pt x="2125" y="704"/>
                  <a:pt x="2141" y="720"/>
                  <a:pt x="2161" y="729"/>
                </a:cubicBezTo>
                <a:cubicBezTo>
                  <a:pt x="2196" y="745"/>
                  <a:pt x="2271" y="765"/>
                  <a:pt x="2271" y="765"/>
                </a:cubicBezTo>
                <a:cubicBezTo>
                  <a:pt x="2356" y="823"/>
                  <a:pt x="2292" y="789"/>
                  <a:pt x="2398" y="820"/>
                </a:cubicBezTo>
                <a:cubicBezTo>
                  <a:pt x="2435" y="831"/>
                  <a:pt x="2508" y="856"/>
                  <a:pt x="2508" y="856"/>
                </a:cubicBezTo>
                <a:cubicBezTo>
                  <a:pt x="2520" y="868"/>
                  <a:pt x="2529" y="884"/>
                  <a:pt x="2544" y="893"/>
                </a:cubicBezTo>
                <a:cubicBezTo>
                  <a:pt x="2561" y="903"/>
                  <a:pt x="2584" y="899"/>
                  <a:pt x="2599" y="911"/>
                </a:cubicBezTo>
                <a:cubicBezTo>
                  <a:pt x="2616" y="925"/>
                  <a:pt x="2618" y="952"/>
                  <a:pt x="2635" y="966"/>
                </a:cubicBezTo>
                <a:cubicBezTo>
                  <a:pt x="2650" y="978"/>
                  <a:pt x="2673" y="975"/>
                  <a:pt x="2690" y="984"/>
                </a:cubicBezTo>
                <a:cubicBezTo>
                  <a:pt x="2710" y="994"/>
                  <a:pt x="2725" y="1011"/>
                  <a:pt x="2745" y="1020"/>
                </a:cubicBezTo>
                <a:cubicBezTo>
                  <a:pt x="2780" y="1036"/>
                  <a:pt x="2854" y="1057"/>
                  <a:pt x="2854" y="1057"/>
                </a:cubicBezTo>
                <a:cubicBezTo>
                  <a:pt x="2866" y="1075"/>
                  <a:pt x="2873" y="1097"/>
                  <a:pt x="2890" y="1111"/>
                </a:cubicBezTo>
                <a:cubicBezTo>
                  <a:pt x="2905" y="1123"/>
                  <a:pt x="2928" y="1121"/>
                  <a:pt x="2945" y="1130"/>
                </a:cubicBezTo>
                <a:cubicBezTo>
                  <a:pt x="3082" y="1198"/>
                  <a:pt x="2922" y="1140"/>
                  <a:pt x="3054" y="1184"/>
                </a:cubicBezTo>
                <a:cubicBezTo>
                  <a:pt x="3208" y="1287"/>
                  <a:pt x="3016" y="1166"/>
                  <a:pt x="3164" y="1239"/>
                </a:cubicBezTo>
                <a:cubicBezTo>
                  <a:pt x="3234" y="1274"/>
                  <a:pt x="3230" y="1304"/>
                  <a:pt x="3310" y="1330"/>
                </a:cubicBezTo>
                <a:cubicBezTo>
                  <a:pt x="3340" y="1360"/>
                  <a:pt x="3371" y="1391"/>
                  <a:pt x="3401" y="1421"/>
                </a:cubicBezTo>
                <a:cubicBezTo>
                  <a:pt x="3413" y="1433"/>
                  <a:pt x="3425" y="1446"/>
                  <a:pt x="3437" y="1458"/>
                </a:cubicBezTo>
                <a:cubicBezTo>
                  <a:pt x="3449" y="1470"/>
                  <a:pt x="3474" y="1494"/>
                  <a:pt x="3474" y="1494"/>
                </a:cubicBezTo>
                <a:cubicBezTo>
                  <a:pt x="3512" y="1609"/>
                  <a:pt x="3532" y="1618"/>
                  <a:pt x="3492" y="1749"/>
                </a:cubicBezTo>
                <a:cubicBezTo>
                  <a:pt x="3476" y="1801"/>
                  <a:pt x="3346" y="1822"/>
                  <a:pt x="3346" y="1822"/>
                </a:cubicBezTo>
                <a:cubicBezTo>
                  <a:pt x="3334" y="1819"/>
                  <a:pt x="3236" y="1797"/>
                  <a:pt x="3218" y="1786"/>
                </a:cubicBezTo>
                <a:cubicBezTo>
                  <a:pt x="3203" y="1777"/>
                  <a:pt x="3197" y="1758"/>
                  <a:pt x="3182" y="1749"/>
                </a:cubicBezTo>
                <a:cubicBezTo>
                  <a:pt x="3119" y="1711"/>
                  <a:pt x="3033" y="1718"/>
                  <a:pt x="2963" y="1695"/>
                </a:cubicBezTo>
                <a:cubicBezTo>
                  <a:pt x="2900" y="1632"/>
                  <a:pt x="2878" y="1593"/>
                  <a:pt x="2799" y="1567"/>
                </a:cubicBezTo>
                <a:cubicBezTo>
                  <a:pt x="2713" y="1510"/>
                  <a:pt x="2764" y="1537"/>
                  <a:pt x="2635" y="1494"/>
                </a:cubicBezTo>
                <a:cubicBezTo>
                  <a:pt x="2617" y="1488"/>
                  <a:pt x="2580" y="1476"/>
                  <a:pt x="2580" y="1476"/>
                </a:cubicBezTo>
                <a:cubicBezTo>
                  <a:pt x="2510" y="1429"/>
                  <a:pt x="2462" y="1376"/>
                  <a:pt x="2380" y="1348"/>
                </a:cubicBezTo>
                <a:cubicBezTo>
                  <a:pt x="2362" y="1330"/>
                  <a:pt x="2350" y="1301"/>
                  <a:pt x="2325" y="1294"/>
                </a:cubicBezTo>
                <a:cubicBezTo>
                  <a:pt x="2312" y="1290"/>
                  <a:pt x="2216" y="1324"/>
                  <a:pt x="2198" y="1330"/>
                </a:cubicBezTo>
                <a:cubicBezTo>
                  <a:pt x="2267" y="1401"/>
                  <a:pt x="2196" y="1339"/>
                  <a:pt x="2289" y="1385"/>
                </a:cubicBezTo>
                <a:cubicBezTo>
                  <a:pt x="2309" y="1395"/>
                  <a:pt x="2327" y="1407"/>
                  <a:pt x="2344" y="1421"/>
                </a:cubicBezTo>
                <a:cubicBezTo>
                  <a:pt x="2357" y="1432"/>
                  <a:pt x="2365" y="1449"/>
                  <a:pt x="2380" y="1458"/>
                </a:cubicBezTo>
                <a:cubicBezTo>
                  <a:pt x="2431" y="1489"/>
                  <a:pt x="2506" y="1493"/>
                  <a:pt x="2562" y="1512"/>
                </a:cubicBezTo>
                <a:cubicBezTo>
                  <a:pt x="2574" y="1524"/>
                  <a:pt x="2585" y="1538"/>
                  <a:pt x="2599" y="1549"/>
                </a:cubicBezTo>
                <a:cubicBezTo>
                  <a:pt x="2616" y="1563"/>
                  <a:pt x="2642" y="1567"/>
                  <a:pt x="2653" y="1585"/>
                </a:cubicBezTo>
                <a:cubicBezTo>
                  <a:pt x="2673" y="1618"/>
                  <a:pt x="2678" y="1658"/>
                  <a:pt x="2690" y="1695"/>
                </a:cubicBezTo>
                <a:cubicBezTo>
                  <a:pt x="2696" y="1713"/>
                  <a:pt x="2702" y="1731"/>
                  <a:pt x="2708" y="1749"/>
                </a:cubicBezTo>
                <a:cubicBezTo>
                  <a:pt x="2714" y="1767"/>
                  <a:pt x="2726" y="1804"/>
                  <a:pt x="2726" y="1804"/>
                </a:cubicBezTo>
                <a:cubicBezTo>
                  <a:pt x="2640" y="1890"/>
                  <a:pt x="2686" y="1866"/>
                  <a:pt x="2599" y="1895"/>
                </a:cubicBezTo>
                <a:cubicBezTo>
                  <a:pt x="2587" y="1907"/>
                  <a:pt x="2579" y="1937"/>
                  <a:pt x="2562" y="1932"/>
                </a:cubicBezTo>
                <a:cubicBezTo>
                  <a:pt x="2529" y="1921"/>
                  <a:pt x="2522" y="1870"/>
                  <a:pt x="2489" y="1859"/>
                </a:cubicBezTo>
                <a:cubicBezTo>
                  <a:pt x="2453" y="1847"/>
                  <a:pt x="2416" y="1834"/>
                  <a:pt x="2380" y="1822"/>
                </a:cubicBezTo>
                <a:cubicBezTo>
                  <a:pt x="2359" y="1815"/>
                  <a:pt x="2345" y="1796"/>
                  <a:pt x="2325" y="1786"/>
                </a:cubicBezTo>
                <a:cubicBezTo>
                  <a:pt x="2308" y="1778"/>
                  <a:pt x="2289" y="1774"/>
                  <a:pt x="2271" y="1768"/>
                </a:cubicBezTo>
                <a:cubicBezTo>
                  <a:pt x="2183" y="1709"/>
                  <a:pt x="2239" y="1739"/>
                  <a:pt x="2107" y="1695"/>
                </a:cubicBezTo>
                <a:cubicBezTo>
                  <a:pt x="2089" y="1689"/>
                  <a:pt x="2070" y="1682"/>
                  <a:pt x="2052" y="1676"/>
                </a:cubicBezTo>
                <a:cubicBezTo>
                  <a:pt x="2034" y="1670"/>
                  <a:pt x="1997" y="1658"/>
                  <a:pt x="1997" y="1658"/>
                </a:cubicBezTo>
                <a:cubicBezTo>
                  <a:pt x="2034" y="1682"/>
                  <a:pt x="2070" y="1707"/>
                  <a:pt x="2107" y="1731"/>
                </a:cubicBezTo>
                <a:cubicBezTo>
                  <a:pt x="2143" y="1755"/>
                  <a:pt x="2198" y="1822"/>
                  <a:pt x="2198" y="1822"/>
                </a:cubicBezTo>
                <a:cubicBezTo>
                  <a:pt x="2204" y="1840"/>
                  <a:pt x="2204" y="1862"/>
                  <a:pt x="2216" y="1877"/>
                </a:cubicBezTo>
                <a:cubicBezTo>
                  <a:pt x="2239" y="1906"/>
                  <a:pt x="2326" y="1956"/>
                  <a:pt x="2362" y="1968"/>
                </a:cubicBezTo>
                <a:cubicBezTo>
                  <a:pt x="2368" y="1986"/>
                  <a:pt x="2371" y="2006"/>
                  <a:pt x="2380" y="2023"/>
                </a:cubicBezTo>
                <a:cubicBezTo>
                  <a:pt x="2390" y="2043"/>
                  <a:pt x="2412" y="2056"/>
                  <a:pt x="2416" y="2078"/>
                </a:cubicBezTo>
                <a:cubicBezTo>
                  <a:pt x="2427" y="2144"/>
                  <a:pt x="2351" y="2173"/>
                  <a:pt x="2307" y="2187"/>
                </a:cubicBezTo>
                <a:cubicBezTo>
                  <a:pt x="2295" y="2205"/>
                  <a:pt x="2293" y="2239"/>
                  <a:pt x="2271" y="2242"/>
                </a:cubicBezTo>
                <a:cubicBezTo>
                  <a:pt x="2116" y="2266"/>
                  <a:pt x="2104" y="2245"/>
                  <a:pt x="2015" y="2187"/>
                </a:cubicBezTo>
                <a:cubicBezTo>
                  <a:pt x="2003" y="2169"/>
                  <a:pt x="1996" y="2146"/>
                  <a:pt x="1979" y="2132"/>
                </a:cubicBezTo>
                <a:cubicBezTo>
                  <a:pt x="1964" y="2120"/>
                  <a:pt x="1941" y="2123"/>
                  <a:pt x="1924" y="2114"/>
                </a:cubicBezTo>
                <a:cubicBezTo>
                  <a:pt x="1905" y="2104"/>
                  <a:pt x="1889" y="2088"/>
                  <a:pt x="1870" y="2078"/>
                </a:cubicBezTo>
                <a:cubicBezTo>
                  <a:pt x="1829" y="2058"/>
                  <a:pt x="1764" y="2049"/>
                  <a:pt x="1724" y="2041"/>
                </a:cubicBezTo>
                <a:cubicBezTo>
                  <a:pt x="1669" y="2047"/>
                  <a:pt x="1611" y="2037"/>
                  <a:pt x="1560" y="2059"/>
                </a:cubicBezTo>
                <a:cubicBezTo>
                  <a:pt x="1544" y="2066"/>
                  <a:pt x="1581" y="2087"/>
                  <a:pt x="1596" y="2096"/>
                </a:cubicBezTo>
                <a:cubicBezTo>
                  <a:pt x="1613" y="2106"/>
                  <a:pt x="1634" y="2105"/>
                  <a:pt x="1651" y="2114"/>
                </a:cubicBezTo>
                <a:cubicBezTo>
                  <a:pt x="1671" y="2124"/>
                  <a:pt x="1686" y="2141"/>
                  <a:pt x="1706" y="2150"/>
                </a:cubicBezTo>
                <a:cubicBezTo>
                  <a:pt x="1741" y="2166"/>
                  <a:pt x="1815" y="2187"/>
                  <a:pt x="1815" y="2187"/>
                </a:cubicBezTo>
                <a:cubicBezTo>
                  <a:pt x="1827" y="2205"/>
                  <a:pt x="1834" y="2228"/>
                  <a:pt x="1851" y="2242"/>
                </a:cubicBezTo>
                <a:cubicBezTo>
                  <a:pt x="1866" y="2254"/>
                  <a:pt x="1889" y="2251"/>
                  <a:pt x="1906" y="2260"/>
                </a:cubicBezTo>
                <a:cubicBezTo>
                  <a:pt x="1926" y="2270"/>
                  <a:pt x="1944" y="2282"/>
                  <a:pt x="1961" y="2296"/>
                </a:cubicBezTo>
                <a:cubicBezTo>
                  <a:pt x="1987" y="2318"/>
                  <a:pt x="2034" y="2369"/>
                  <a:pt x="2034" y="2369"/>
                </a:cubicBezTo>
                <a:cubicBezTo>
                  <a:pt x="2028" y="2399"/>
                  <a:pt x="2032" y="2434"/>
                  <a:pt x="2015" y="2460"/>
                </a:cubicBezTo>
                <a:cubicBezTo>
                  <a:pt x="2004" y="2476"/>
                  <a:pt x="1977" y="2469"/>
                  <a:pt x="1961" y="2479"/>
                </a:cubicBezTo>
                <a:cubicBezTo>
                  <a:pt x="1842" y="2551"/>
                  <a:pt x="2016" y="2484"/>
                  <a:pt x="1870" y="2533"/>
                </a:cubicBezTo>
                <a:cubicBezTo>
                  <a:pt x="1494" y="2504"/>
                  <a:pt x="1738" y="2542"/>
                  <a:pt x="1578" y="2497"/>
                </a:cubicBezTo>
                <a:cubicBezTo>
                  <a:pt x="1554" y="2490"/>
                  <a:pt x="1529" y="2486"/>
                  <a:pt x="1505" y="2479"/>
                </a:cubicBezTo>
                <a:cubicBezTo>
                  <a:pt x="1468" y="2468"/>
                  <a:pt x="1396" y="2442"/>
                  <a:pt x="1396" y="2442"/>
                </a:cubicBezTo>
                <a:cubicBezTo>
                  <a:pt x="1347" y="2393"/>
                  <a:pt x="1299" y="2345"/>
                  <a:pt x="1250" y="2296"/>
                </a:cubicBezTo>
                <a:cubicBezTo>
                  <a:pt x="1238" y="2284"/>
                  <a:pt x="1229" y="2266"/>
                  <a:pt x="1213" y="2260"/>
                </a:cubicBezTo>
                <a:cubicBezTo>
                  <a:pt x="1177" y="2248"/>
                  <a:pt x="1104" y="2223"/>
                  <a:pt x="1104" y="2223"/>
                </a:cubicBezTo>
                <a:cubicBezTo>
                  <a:pt x="1034" y="2118"/>
                  <a:pt x="1110" y="2208"/>
                  <a:pt x="1013" y="2150"/>
                </a:cubicBezTo>
                <a:cubicBezTo>
                  <a:pt x="967" y="2123"/>
                  <a:pt x="927" y="2074"/>
                  <a:pt x="885" y="2041"/>
                </a:cubicBezTo>
                <a:cubicBezTo>
                  <a:pt x="838" y="2003"/>
                  <a:pt x="786" y="1970"/>
                  <a:pt x="739" y="1932"/>
                </a:cubicBezTo>
                <a:cubicBezTo>
                  <a:pt x="709" y="1908"/>
                  <a:pt x="678" y="1884"/>
                  <a:pt x="648" y="1859"/>
                </a:cubicBezTo>
                <a:cubicBezTo>
                  <a:pt x="622" y="1837"/>
                  <a:pt x="575" y="1786"/>
                  <a:pt x="575" y="1786"/>
                </a:cubicBezTo>
                <a:cubicBezTo>
                  <a:pt x="547" y="1699"/>
                  <a:pt x="458" y="1614"/>
                  <a:pt x="393" y="1549"/>
                </a:cubicBezTo>
                <a:cubicBezTo>
                  <a:pt x="362" y="1518"/>
                  <a:pt x="284" y="1476"/>
                  <a:pt x="284" y="1476"/>
                </a:cubicBezTo>
                <a:cubicBezTo>
                  <a:pt x="238" y="1408"/>
                  <a:pt x="224" y="1327"/>
                  <a:pt x="138" y="1294"/>
                </a:cubicBezTo>
                <a:cubicBezTo>
                  <a:pt x="109" y="1283"/>
                  <a:pt x="77" y="1281"/>
                  <a:pt x="47" y="1275"/>
                </a:cubicBezTo>
                <a:cubicBezTo>
                  <a:pt x="35" y="1263"/>
                  <a:pt x="13" y="1256"/>
                  <a:pt x="10" y="1239"/>
                </a:cubicBezTo>
                <a:cubicBezTo>
                  <a:pt x="0" y="1188"/>
                  <a:pt x="53" y="1168"/>
                  <a:pt x="83" y="1148"/>
                </a:cubicBezTo>
                <a:cubicBezTo>
                  <a:pt x="131" y="1001"/>
                  <a:pt x="59" y="1172"/>
                  <a:pt x="156" y="1075"/>
                </a:cubicBezTo>
                <a:cubicBezTo>
                  <a:pt x="170" y="1061"/>
                  <a:pt x="165" y="1037"/>
                  <a:pt x="174" y="1020"/>
                </a:cubicBezTo>
                <a:cubicBezTo>
                  <a:pt x="184" y="1001"/>
                  <a:pt x="199" y="984"/>
                  <a:pt x="211" y="966"/>
                </a:cubicBezTo>
                <a:cubicBezTo>
                  <a:pt x="225" y="924"/>
                  <a:pt x="224" y="876"/>
                  <a:pt x="247" y="838"/>
                </a:cubicBezTo>
                <a:cubicBezTo>
                  <a:pt x="265" y="809"/>
                  <a:pt x="296" y="789"/>
                  <a:pt x="320" y="765"/>
                </a:cubicBezTo>
                <a:cubicBezTo>
                  <a:pt x="332" y="753"/>
                  <a:pt x="345" y="741"/>
                  <a:pt x="357" y="729"/>
                </a:cubicBezTo>
                <a:cubicBezTo>
                  <a:pt x="369" y="717"/>
                  <a:pt x="393" y="692"/>
                  <a:pt x="393" y="692"/>
                </a:cubicBezTo>
                <a:cubicBezTo>
                  <a:pt x="447" y="529"/>
                  <a:pt x="434" y="378"/>
                  <a:pt x="594" y="273"/>
                </a:cubicBezTo>
                <a:cubicBezTo>
                  <a:pt x="600" y="255"/>
                  <a:pt x="603" y="235"/>
                  <a:pt x="612" y="218"/>
                </a:cubicBezTo>
                <a:cubicBezTo>
                  <a:pt x="633" y="180"/>
                  <a:pt x="685" y="109"/>
                  <a:pt x="685" y="109"/>
                </a:cubicBezTo>
                <a:cubicBezTo>
                  <a:pt x="705" y="10"/>
                  <a:pt x="725" y="40"/>
                  <a:pt x="685" y="0"/>
                </a:cubicBezTo>
                <a:close/>
              </a:path>
            </a:pathLst>
          </a:custGeom>
          <a:solidFill>
            <a:srgbClr val="FF6600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rtl="1"/>
            <a:endParaRPr lang="en-US"/>
          </a:p>
        </p:txBody>
      </p:sp>
      <p:sp>
        <p:nvSpPr>
          <p:cNvPr id="40967" name="Text Box 58"/>
          <p:cNvSpPr txBox="1">
            <a:spLocks noChangeArrowheads="1"/>
          </p:cNvSpPr>
          <p:nvPr/>
        </p:nvSpPr>
        <p:spPr bwMode="auto">
          <a:xfrm>
            <a:off x="1908174" y="300038"/>
            <a:ext cx="734999" cy="3429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 eaLnBrk="0" hangingPunct="0"/>
            <a:endParaRPr lang="fr-FR" b="1">
              <a:cs typeface="Times New Roman" pitchFamily="18" charset="0"/>
            </a:endParaRPr>
          </a:p>
          <a:p>
            <a:pPr rtl="1" eaLnBrk="0" hangingPunct="0"/>
            <a:r>
              <a:rPr lang="fr-FR" b="1">
                <a:cs typeface="Times New Roman" pitchFamily="18" charset="0"/>
              </a:rPr>
              <a:t>Dcy</a:t>
            </a:r>
            <a:endParaRPr lang="fr-FR" sz="2400"/>
          </a:p>
        </p:txBody>
      </p:sp>
      <p:grpSp>
        <p:nvGrpSpPr>
          <p:cNvPr id="3" name="Group 139"/>
          <p:cNvGrpSpPr>
            <a:grpSpLocks/>
          </p:cNvGrpSpPr>
          <p:nvPr/>
        </p:nvGrpSpPr>
        <p:grpSpPr bwMode="auto">
          <a:xfrm>
            <a:off x="1720850" y="539750"/>
            <a:ext cx="38100" cy="215900"/>
            <a:chOff x="2992" y="1410"/>
            <a:chExt cx="24" cy="136"/>
          </a:xfrm>
        </p:grpSpPr>
        <p:sp>
          <p:nvSpPr>
            <p:cNvPr id="41065" name="Line 140"/>
            <p:cNvSpPr>
              <a:spLocks noChangeShapeType="1"/>
            </p:cNvSpPr>
            <p:nvPr/>
          </p:nvSpPr>
          <p:spPr bwMode="auto">
            <a:xfrm>
              <a:off x="3016" y="1410"/>
              <a:ext cx="0" cy="1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66" name="Line 141"/>
            <p:cNvSpPr>
              <a:spLocks noChangeShapeType="1"/>
            </p:cNvSpPr>
            <p:nvPr/>
          </p:nvSpPr>
          <p:spPr bwMode="auto">
            <a:xfrm>
              <a:off x="2992" y="1446"/>
              <a:ext cx="0" cy="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142"/>
          <p:cNvGrpSpPr>
            <a:grpSpLocks/>
          </p:cNvGrpSpPr>
          <p:nvPr/>
        </p:nvGrpSpPr>
        <p:grpSpPr bwMode="auto">
          <a:xfrm>
            <a:off x="1430338" y="1843088"/>
            <a:ext cx="1116012" cy="579437"/>
            <a:chOff x="1672" y="1681"/>
            <a:chExt cx="703" cy="365"/>
          </a:xfrm>
        </p:grpSpPr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1672" y="1681"/>
              <a:ext cx="703" cy="273"/>
              <a:chOff x="4407" y="7587"/>
              <a:chExt cx="1757" cy="682"/>
            </a:xfrm>
          </p:grpSpPr>
          <p:sp>
            <p:nvSpPr>
              <p:cNvPr id="41061" name="Rectangle 57"/>
              <p:cNvSpPr>
                <a:spLocks noChangeAspect="1" noChangeArrowheads="1"/>
              </p:cNvSpPr>
              <p:nvPr/>
            </p:nvSpPr>
            <p:spPr bwMode="auto">
              <a:xfrm>
                <a:off x="4407" y="7587"/>
                <a:ext cx="1757" cy="89"/>
              </a:xfrm>
              <a:prstGeom prst="rect">
                <a:avLst/>
              </a:prstGeom>
              <a:gradFill rotWithShape="1">
                <a:gsLst>
                  <a:gs pos="0">
                    <a:srgbClr val="C0C0C0"/>
                  </a:gs>
                  <a:gs pos="50000">
                    <a:srgbClr val="595959"/>
                  </a:gs>
                  <a:gs pos="100000">
                    <a:srgbClr val="C0C0C0"/>
                  </a:gs>
                </a:gsLst>
                <a:lin ang="5400000" scaled="1"/>
              </a:gradFill>
              <a:ln w="254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62" name="AutoShape 56"/>
              <p:cNvSpPr>
                <a:spLocks noChangeAspect="1" noChangeArrowheads="1"/>
              </p:cNvSpPr>
              <p:nvPr/>
            </p:nvSpPr>
            <p:spPr bwMode="auto">
              <a:xfrm>
                <a:off x="4483" y="7670"/>
                <a:ext cx="1633" cy="41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148 w 21600"/>
                  <a:gd name="T13" fmla="*/ 3160 h 21600"/>
                  <a:gd name="T14" fmla="*/ 18452 w 21600"/>
                  <a:gd name="T15" fmla="*/ 1844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695" y="21600"/>
                    </a:lnTo>
                    <a:lnTo>
                      <a:pt x="1890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0C0C0"/>
                  </a:gs>
                  <a:gs pos="100000">
                    <a:srgbClr val="808080"/>
                  </a:gs>
                </a:gsLst>
                <a:lin ang="5400000" scaled="1"/>
              </a:gradFill>
              <a:ln w="254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63" name="AutoShape 55"/>
              <p:cNvSpPr>
                <a:spLocks noChangeAspect="1" noChangeArrowheads="1"/>
              </p:cNvSpPr>
              <p:nvPr/>
            </p:nvSpPr>
            <p:spPr bwMode="auto">
              <a:xfrm>
                <a:off x="4734" y="8086"/>
                <a:ext cx="359" cy="17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114 w 21600"/>
                  <a:gd name="T13" fmla="*/ 5053 h 21600"/>
                  <a:gd name="T14" fmla="*/ 16486 w 21600"/>
                  <a:gd name="T15" fmla="*/ 1654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6630" y="21600"/>
                    </a:lnTo>
                    <a:lnTo>
                      <a:pt x="1497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64" name="AutoShape 54"/>
              <p:cNvSpPr>
                <a:spLocks noChangeAspect="1" noChangeArrowheads="1"/>
              </p:cNvSpPr>
              <p:nvPr/>
            </p:nvSpPr>
            <p:spPr bwMode="auto">
              <a:xfrm>
                <a:off x="5493" y="8098"/>
                <a:ext cx="359" cy="17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114 w 21600"/>
                  <a:gd name="T13" fmla="*/ 5053 h 21600"/>
                  <a:gd name="T14" fmla="*/ 16486 w 21600"/>
                  <a:gd name="T15" fmla="*/ 1654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6630" y="21600"/>
                    </a:lnTo>
                    <a:lnTo>
                      <a:pt x="1497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54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grpSp>
          <p:nvGrpSpPr>
            <p:cNvPr id="7" name="Group 50"/>
            <p:cNvGrpSpPr>
              <a:grpSpLocks noChangeAspect="1"/>
            </p:cNvGrpSpPr>
            <p:nvPr/>
          </p:nvGrpSpPr>
          <p:grpSpPr bwMode="auto">
            <a:xfrm>
              <a:off x="1816" y="1921"/>
              <a:ext cx="125" cy="125"/>
              <a:chOff x="4783" y="8191"/>
              <a:chExt cx="255" cy="255"/>
            </a:xfrm>
          </p:grpSpPr>
          <p:sp>
            <p:nvSpPr>
              <p:cNvPr id="41059" name="AutoShape 52"/>
              <p:cNvSpPr>
                <a:spLocks noChangeAspect="1" noChangeArrowheads="1"/>
              </p:cNvSpPr>
              <p:nvPr/>
            </p:nvSpPr>
            <p:spPr bwMode="auto">
              <a:xfrm>
                <a:off x="4783" y="8191"/>
                <a:ext cx="255" cy="255"/>
              </a:xfrm>
              <a:prstGeom prst="flowChartOr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60" name="Oval 51"/>
              <p:cNvSpPr>
                <a:spLocks noChangeAspect="1" noChangeArrowheads="1"/>
              </p:cNvSpPr>
              <p:nvPr/>
            </p:nvSpPr>
            <p:spPr bwMode="auto">
              <a:xfrm>
                <a:off x="4874" y="8278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grpSp>
          <p:nvGrpSpPr>
            <p:cNvPr id="8" name="Group 47"/>
            <p:cNvGrpSpPr>
              <a:grpSpLocks noChangeAspect="1"/>
            </p:cNvGrpSpPr>
            <p:nvPr/>
          </p:nvGrpSpPr>
          <p:grpSpPr bwMode="auto">
            <a:xfrm>
              <a:off x="2133" y="1921"/>
              <a:ext cx="125" cy="125"/>
              <a:chOff x="5559" y="8191"/>
              <a:chExt cx="255" cy="255"/>
            </a:xfrm>
          </p:grpSpPr>
          <p:sp>
            <p:nvSpPr>
              <p:cNvPr id="41057" name="AutoShape 49"/>
              <p:cNvSpPr>
                <a:spLocks noChangeAspect="1" noChangeArrowheads="1"/>
              </p:cNvSpPr>
              <p:nvPr/>
            </p:nvSpPr>
            <p:spPr bwMode="auto">
              <a:xfrm>
                <a:off x="5559" y="8191"/>
                <a:ext cx="255" cy="255"/>
              </a:xfrm>
              <a:prstGeom prst="flowChartOr">
                <a:avLst/>
              </a:prstGeom>
              <a:solidFill>
                <a:schemeClr val="tx1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58" name="Oval 48"/>
              <p:cNvSpPr>
                <a:spLocks noChangeAspect="1" noChangeArrowheads="1"/>
              </p:cNvSpPr>
              <p:nvPr/>
            </p:nvSpPr>
            <p:spPr bwMode="auto">
              <a:xfrm>
                <a:off x="5650" y="8278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1092200" y="1679575"/>
            <a:ext cx="211138" cy="384175"/>
            <a:chOff x="3017" y="7407"/>
            <a:chExt cx="334" cy="606"/>
          </a:xfrm>
        </p:grpSpPr>
        <p:sp>
          <p:nvSpPr>
            <p:cNvPr id="41051" name="Rectangle 45"/>
            <p:cNvSpPr>
              <a:spLocks noChangeArrowheads="1"/>
            </p:cNvSpPr>
            <p:nvPr/>
          </p:nvSpPr>
          <p:spPr bwMode="auto">
            <a:xfrm>
              <a:off x="3017" y="7523"/>
              <a:ext cx="334" cy="334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  <p:sp>
          <p:nvSpPr>
            <p:cNvPr id="41052" name="Line 44"/>
            <p:cNvSpPr>
              <a:spLocks noChangeShapeType="1"/>
            </p:cNvSpPr>
            <p:nvPr/>
          </p:nvSpPr>
          <p:spPr bwMode="auto">
            <a:xfrm flipV="1">
              <a:off x="3097" y="7407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053" name="Line 43"/>
            <p:cNvSpPr>
              <a:spLocks noChangeShapeType="1"/>
            </p:cNvSpPr>
            <p:nvPr/>
          </p:nvSpPr>
          <p:spPr bwMode="auto">
            <a:xfrm flipV="1">
              <a:off x="3100" y="7775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1163638" y="1793875"/>
            <a:ext cx="258762" cy="150813"/>
            <a:chOff x="3239" y="7587"/>
            <a:chExt cx="407" cy="238"/>
          </a:xfrm>
        </p:grpSpPr>
        <p:sp>
          <p:nvSpPr>
            <p:cNvPr id="41048" name="Oval 41"/>
            <p:cNvSpPr>
              <a:spLocks noChangeAspect="1" noChangeArrowheads="1"/>
            </p:cNvSpPr>
            <p:nvPr/>
          </p:nvSpPr>
          <p:spPr bwMode="auto">
            <a:xfrm>
              <a:off x="3519" y="7655"/>
              <a:ext cx="127" cy="12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  <p:sp>
          <p:nvSpPr>
            <p:cNvPr id="41049" name="Line 40"/>
            <p:cNvSpPr>
              <a:spLocks noChangeShapeType="1"/>
            </p:cNvSpPr>
            <p:nvPr/>
          </p:nvSpPr>
          <p:spPr bwMode="auto">
            <a:xfrm>
              <a:off x="3254" y="7719"/>
              <a:ext cx="24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050" name="Line 39"/>
            <p:cNvSpPr>
              <a:spLocks noChangeShapeType="1"/>
            </p:cNvSpPr>
            <p:nvPr/>
          </p:nvSpPr>
          <p:spPr bwMode="auto">
            <a:xfrm>
              <a:off x="3239" y="7587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 flipH="1">
            <a:off x="5045075" y="1687484"/>
            <a:ext cx="231775" cy="384175"/>
            <a:chOff x="3017" y="7407"/>
            <a:chExt cx="334" cy="606"/>
          </a:xfrm>
        </p:grpSpPr>
        <p:sp>
          <p:nvSpPr>
            <p:cNvPr id="41045" name="Rectangle 36"/>
            <p:cNvSpPr>
              <a:spLocks noChangeArrowheads="1"/>
            </p:cNvSpPr>
            <p:nvPr/>
          </p:nvSpPr>
          <p:spPr bwMode="auto">
            <a:xfrm>
              <a:off x="3017" y="7523"/>
              <a:ext cx="334" cy="334"/>
            </a:xfrm>
            <a:prstGeom prst="rect">
              <a:avLst/>
            </a:prstGeom>
            <a:solidFill>
              <a:srgbClr val="FFC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  <p:sp>
          <p:nvSpPr>
            <p:cNvPr id="41046" name="Line 35"/>
            <p:cNvSpPr>
              <a:spLocks noChangeShapeType="1"/>
            </p:cNvSpPr>
            <p:nvPr/>
          </p:nvSpPr>
          <p:spPr bwMode="auto">
            <a:xfrm flipV="1">
              <a:off x="3112" y="7407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047" name="Line 34"/>
            <p:cNvSpPr>
              <a:spLocks noChangeShapeType="1"/>
            </p:cNvSpPr>
            <p:nvPr/>
          </p:nvSpPr>
          <p:spPr bwMode="auto">
            <a:xfrm flipV="1">
              <a:off x="3100" y="7775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29"/>
          <p:cNvGrpSpPr>
            <a:grpSpLocks/>
          </p:cNvGrpSpPr>
          <p:nvPr/>
        </p:nvGrpSpPr>
        <p:grpSpPr bwMode="auto">
          <a:xfrm flipH="1">
            <a:off x="4838700" y="1790700"/>
            <a:ext cx="280988" cy="150813"/>
            <a:chOff x="3239" y="7587"/>
            <a:chExt cx="407" cy="238"/>
          </a:xfrm>
        </p:grpSpPr>
        <p:sp>
          <p:nvSpPr>
            <p:cNvPr id="41042" name="Oval 32"/>
            <p:cNvSpPr>
              <a:spLocks noChangeAspect="1" noChangeArrowheads="1"/>
            </p:cNvSpPr>
            <p:nvPr/>
          </p:nvSpPr>
          <p:spPr bwMode="auto">
            <a:xfrm>
              <a:off x="3519" y="7655"/>
              <a:ext cx="127" cy="12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en-US"/>
            </a:p>
          </p:txBody>
        </p:sp>
        <p:sp>
          <p:nvSpPr>
            <p:cNvPr id="41043" name="Line 31"/>
            <p:cNvSpPr>
              <a:spLocks noChangeShapeType="1"/>
            </p:cNvSpPr>
            <p:nvPr/>
          </p:nvSpPr>
          <p:spPr bwMode="auto">
            <a:xfrm>
              <a:off x="3254" y="7719"/>
              <a:ext cx="24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044" name="Line 30"/>
            <p:cNvSpPr>
              <a:spLocks noChangeShapeType="1"/>
            </p:cNvSpPr>
            <p:nvPr/>
          </p:nvSpPr>
          <p:spPr bwMode="auto">
            <a:xfrm>
              <a:off x="3239" y="7587"/>
              <a:ext cx="0" cy="23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0974" name="Rectangle 27"/>
          <p:cNvSpPr>
            <a:spLocks noChangeArrowheads="1"/>
          </p:cNvSpPr>
          <p:nvPr/>
        </p:nvSpPr>
        <p:spPr bwMode="auto">
          <a:xfrm>
            <a:off x="1130300" y="2438400"/>
            <a:ext cx="4724400" cy="57150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rtl="1"/>
            <a:endParaRPr lang="en-US"/>
          </a:p>
        </p:txBody>
      </p:sp>
      <p:grpSp>
        <p:nvGrpSpPr>
          <p:cNvPr id="13" name="Group 20"/>
          <p:cNvGrpSpPr>
            <a:grpSpLocks/>
          </p:cNvGrpSpPr>
          <p:nvPr/>
        </p:nvGrpSpPr>
        <p:grpSpPr bwMode="auto">
          <a:xfrm>
            <a:off x="1206500" y="2500313"/>
            <a:ext cx="1173163" cy="65087"/>
            <a:chOff x="2727" y="9779"/>
            <a:chExt cx="1848" cy="103"/>
          </a:xfrm>
        </p:grpSpPr>
        <p:grpSp>
          <p:nvGrpSpPr>
            <p:cNvPr id="14" name="Group 24"/>
            <p:cNvGrpSpPr>
              <a:grpSpLocks/>
            </p:cNvGrpSpPr>
            <p:nvPr/>
          </p:nvGrpSpPr>
          <p:grpSpPr bwMode="auto">
            <a:xfrm>
              <a:off x="2727" y="9779"/>
              <a:ext cx="872" cy="99"/>
              <a:chOff x="2727" y="9779"/>
              <a:chExt cx="872" cy="99"/>
            </a:xfrm>
          </p:grpSpPr>
          <p:sp>
            <p:nvSpPr>
              <p:cNvPr id="41040" name="Rectangle 26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41" name="Rectangle 25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grpSp>
          <p:nvGrpSpPr>
            <p:cNvPr id="15" name="Group 21"/>
            <p:cNvGrpSpPr>
              <a:grpSpLocks/>
            </p:cNvGrpSpPr>
            <p:nvPr/>
          </p:nvGrpSpPr>
          <p:grpSpPr bwMode="auto">
            <a:xfrm>
              <a:off x="3703" y="9783"/>
              <a:ext cx="872" cy="99"/>
              <a:chOff x="2727" y="9779"/>
              <a:chExt cx="872" cy="99"/>
            </a:xfrm>
          </p:grpSpPr>
          <p:sp>
            <p:nvSpPr>
              <p:cNvPr id="41038" name="Rectangle 23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39" name="Rectangle 22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2487613" y="2500313"/>
            <a:ext cx="1173162" cy="65087"/>
            <a:chOff x="2727" y="9779"/>
            <a:chExt cx="1848" cy="103"/>
          </a:xfrm>
        </p:grpSpPr>
        <p:grpSp>
          <p:nvGrpSpPr>
            <p:cNvPr id="17" name="Group 17"/>
            <p:cNvGrpSpPr>
              <a:grpSpLocks/>
            </p:cNvGrpSpPr>
            <p:nvPr/>
          </p:nvGrpSpPr>
          <p:grpSpPr bwMode="auto">
            <a:xfrm>
              <a:off x="2727" y="9779"/>
              <a:ext cx="872" cy="99"/>
              <a:chOff x="2727" y="9779"/>
              <a:chExt cx="872" cy="99"/>
            </a:xfrm>
          </p:grpSpPr>
          <p:sp>
            <p:nvSpPr>
              <p:cNvPr id="41034" name="Rectangle 19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35" name="Rectangle 18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grpSp>
          <p:nvGrpSpPr>
            <p:cNvPr id="18" name="Group 14"/>
            <p:cNvGrpSpPr>
              <a:grpSpLocks/>
            </p:cNvGrpSpPr>
            <p:nvPr/>
          </p:nvGrpSpPr>
          <p:grpSpPr bwMode="auto">
            <a:xfrm>
              <a:off x="3703" y="9783"/>
              <a:ext cx="872" cy="99"/>
              <a:chOff x="2727" y="9779"/>
              <a:chExt cx="872" cy="99"/>
            </a:xfrm>
          </p:grpSpPr>
          <p:sp>
            <p:nvSpPr>
              <p:cNvPr id="41032" name="Rectangle 16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33" name="Rectangle 15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</p:grpSp>
      <p:grpSp>
        <p:nvGrpSpPr>
          <p:cNvPr id="19" name="Group 6"/>
          <p:cNvGrpSpPr>
            <a:grpSpLocks/>
          </p:cNvGrpSpPr>
          <p:nvPr/>
        </p:nvGrpSpPr>
        <p:grpSpPr bwMode="auto">
          <a:xfrm>
            <a:off x="3741738" y="2500313"/>
            <a:ext cx="1173162" cy="65087"/>
            <a:chOff x="2727" y="9779"/>
            <a:chExt cx="1848" cy="103"/>
          </a:xfrm>
        </p:grpSpPr>
        <p:grpSp>
          <p:nvGrpSpPr>
            <p:cNvPr id="20" name="Group 10"/>
            <p:cNvGrpSpPr>
              <a:grpSpLocks/>
            </p:cNvGrpSpPr>
            <p:nvPr/>
          </p:nvGrpSpPr>
          <p:grpSpPr bwMode="auto">
            <a:xfrm>
              <a:off x="2727" y="9779"/>
              <a:ext cx="872" cy="99"/>
              <a:chOff x="2727" y="9779"/>
              <a:chExt cx="872" cy="99"/>
            </a:xfrm>
          </p:grpSpPr>
          <p:sp>
            <p:nvSpPr>
              <p:cNvPr id="41028" name="Rectangle 12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29" name="Rectangle 11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  <p:grpSp>
          <p:nvGrpSpPr>
            <p:cNvPr id="21" name="Group 7"/>
            <p:cNvGrpSpPr>
              <a:grpSpLocks/>
            </p:cNvGrpSpPr>
            <p:nvPr/>
          </p:nvGrpSpPr>
          <p:grpSpPr bwMode="auto">
            <a:xfrm>
              <a:off x="3703" y="9783"/>
              <a:ext cx="872" cy="99"/>
              <a:chOff x="2727" y="9779"/>
              <a:chExt cx="872" cy="99"/>
            </a:xfrm>
          </p:grpSpPr>
          <p:sp>
            <p:nvSpPr>
              <p:cNvPr id="41026" name="Rectangle 9"/>
              <p:cNvSpPr>
                <a:spLocks noChangeArrowheads="1"/>
              </p:cNvSpPr>
              <p:nvPr/>
            </p:nvSpPr>
            <p:spPr bwMode="auto">
              <a:xfrm>
                <a:off x="2727" y="9782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  <p:sp>
            <p:nvSpPr>
              <p:cNvPr id="41027" name="Rectangle 8"/>
              <p:cNvSpPr>
                <a:spLocks noChangeArrowheads="1"/>
              </p:cNvSpPr>
              <p:nvPr/>
            </p:nvSpPr>
            <p:spPr bwMode="auto">
              <a:xfrm>
                <a:off x="3225" y="9779"/>
                <a:ext cx="374" cy="96"/>
              </a:xfrm>
              <a:prstGeom prst="rect">
                <a:avLst/>
              </a:prstGeom>
              <a:solidFill>
                <a:srgbClr val="80808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rtl="1"/>
                <a:endParaRPr lang="en-US"/>
              </a:p>
            </p:txBody>
          </p:sp>
        </p:grpSp>
      </p:grpSp>
      <p:grpSp>
        <p:nvGrpSpPr>
          <p:cNvPr id="22" name="Group 3"/>
          <p:cNvGrpSpPr>
            <a:grpSpLocks/>
          </p:cNvGrpSpPr>
          <p:nvPr/>
        </p:nvGrpSpPr>
        <p:grpSpPr bwMode="auto">
          <a:xfrm>
            <a:off x="4995863" y="2500313"/>
            <a:ext cx="554037" cy="63500"/>
            <a:chOff x="2727" y="9779"/>
            <a:chExt cx="872" cy="99"/>
          </a:xfrm>
        </p:grpSpPr>
        <p:sp>
          <p:nvSpPr>
            <p:cNvPr id="41022" name="Rectangle 5"/>
            <p:cNvSpPr>
              <a:spLocks noChangeArrowheads="1"/>
            </p:cNvSpPr>
            <p:nvPr/>
          </p:nvSpPr>
          <p:spPr bwMode="auto">
            <a:xfrm>
              <a:off x="2727" y="9782"/>
              <a:ext cx="374" cy="96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  <p:sp>
          <p:nvSpPr>
            <p:cNvPr id="41023" name="Rectangle 4"/>
            <p:cNvSpPr>
              <a:spLocks noChangeArrowheads="1"/>
            </p:cNvSpPr>
            <p:nvPr/>
          </p:nvSpPr>
          <p:spPr bwMode="auto">
            <a:xfrm>
              <a:off x="3225" y="9779"/>
              <a:ext cx="374" cy="96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rtl="1"/>
              <a:endParaRPr lang="en-US"/>
            </a:p>
          </p:txBody>
        </p:sp>
      </p:grpSp>
      <p:sp>
        <p:nvSpPr>
          <p:cNvPr id="40979" name="Text Box 2"/>
          <p:cNvSpPr txBox="1">
            <a:spLocks noChangeArrowheads="1"/>
          </p:cNvSpPr>
          <p:nvPr/>
        </p:nvSpPr>
        <p:spPr bwMode="auto">
          <a:xfrm>
            <a:off x="1044575" y="1326007"/>
            <a:ext cx="381000" cy="3016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 eaLnBrk="0" hangingPunct="0"/>
            <a:r>
              <a:rPr lang="fr-FR" b="1" dirty="0">
                <a:latin typeface="Arial" pitchFamily="34" charset="0"/>
                <a:cs typeface="Arial" pitchFamily="34" charset="0"/>
              </a:rPr>
              <a:t>a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80" name="Text Box 1"/>
          <p:cNvSpPr txBox="1">
            <a:spLocks noChangeArrowheads="1"/>
          </p:cNvSpPr>
          <p:nvPr/>
        </p:nvSpPr>
        <p:spPr bwMode="auto">
          <a:xfrm>
            <a:off x="5048364" y="1325156"/>
            <a:ext cx="304800" cy="2667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 eaLnBrk="0" hangingPunct="0"/>
            <a:r>
              <a:rPr lang="fr-FR" b="1" dirty="0">
                <a:latin typeface="Arial" pitchFamily="34" charset="0"/>
                <a:cs typeface="Arial" pitchFamily="34" charset="0"/>
              </a:rPr>
              <a:t>b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021" name="Line 280"/>
          <p:cNvSpPr>
            <a:spLocks noChangeShapeType="1"/>
          </p:cNvSpPr>
          <p:nvPr/>
        </p:nvSpPr>
        <p:spPr bwMode="auto">
          <a:xfrm>
            <a:off x="0" y="2924175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" name="ZoneTexte 120"/>
          <p:cNvSpPr txBox="1"/>
          <p:nvPr/>
        </p:nvSpPr>
        <p:spPr>
          <a:xfrm>
            <a:off x="7858148" y="642918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B05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B050"/>
              </a:solidFill>
              <a:cs typeface="Arabic Transparent" pitchFamily="2" charset="-78"/>
            </a:endParaRPr>
          </a:p>
        </p:txBody>
      </p:sp>
      <p:sp>
        <p:nvSpPr>
          <p:cNvPr id="162" name="ZoneTexte 161"/>
          <p:cNvSpPr txBox="1"/>
          <p:nvPr/>
        </p:nvSpPr>
        <p:spPr>
          <a:xfrm>
            <a:off x="7858148" y="3500438"/>
            <a:ext cx="1214414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192" name="Groupe 191"/>
          <p:cNvGrpSpPr/>
          <p:nvPr/>
        </p:nvGrpSpPr>
        <p:grpSpPr>
          <a:xfrm>
            <a:off x="6042533" y="4080231"/>
            <a:ext cx="792162" cy="2290350"/>
            <a:chOff x="2459616" y="1722777"/>
            <a:chExt cx="792162" cy="2290350"/>
          </a:xfrm>
        </p:grpSpPr>
        <p:grpSp>
          <p:nvGrpSpPr>
            <p:cNvPr id="202" name="Groupe 29"/>
            <p:cNvGrpSpPr/>
            <p:nvPr/>
          </p:nvGrpSpPr>
          <p:grpSpPr>
            <a:xfrm>
              <a:off x="2459616" y="1722777"/>
              <a:ext cx="792162" cy="2290350"/>
              <a:chOff x="2459616" y="1722777"/>
              <a:chExt cx="792162" cy="2290350"/>
            </a:xfrm>
          </p:grpSpPr>
          <p:sp>
            <p:nvSpPr>
              <p:cNvPr id="204" name="Line 220"/>
              <p:cNvSpPr>
                <a:spLocks noChangeAspect="1" noChangeShapeType="1"/>
              </p:cNvSpPr>
              <p:nvPr/>
            </p:nvSpPr>
            <p:spPr bwMode="auto">
              <a:xfrm>
                <a:off x="3158116" y="1722777"/>
                <a:ext cx="0" cy="2286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Line 227"/>
              <p:cNvSpPr>
                <a:spLocks noChangeAspect="1" noChangeShapeType="1"/>
              </p:cNvSpPr>
              <p:nvPr/>
            </p:nvSpPr>
            <p:spPr bwMode="auto">
              <a:xfrm>
                <a:off x="3066041" y="3835677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6" name="Line 228"/>
              <p:cNvSpPr>
                <a:spLocks noChangeAspect="1" noChangeShapeType="1"/>
              </p:cNvSpPr>
              <p:nvPr/>
            </p:nvSpPr>
            <p:spPr bwMode="auto">
              <a:xfrm>
                <a:off x="2459616" y="1725540"/>
                <a:ext cx="0" cy="228758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7" name="Line 229"/>
              <p:cNvSpPr>
                <a:spLocks noChangeAspect="1" noChangeShapeType="1"/>
              </p:cNvSpPr>
              <p:nvPr/>
            </p:nvSpPr>
            <p:spPr bwMode="auto">
              <a:xfrm>
                <a:off x="2459616" y="1732302"/>
                <a:ext cx="698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8" name="Line 230"/>
              <p:cNvSpPr>
                <a:spLocks noChangeAspect="1" noChangeShapeType="1"/>
              </p:cNvSpPr>
              <p:nvPr/>
            </p:nvSpPr>
            <p:spPr bwMode="auto">
              <a:xfrm flipV="1">
                <a:off x="2459616" y="2575264"/>
                <a:ext cx="0" cy="392113"/>
              </a:xfrm>
              <a:prstGeom prst="line">
                <a:avLst/>
              </a:prstGeom>
              <a:ln>
                <a:headEnd/>
                <a:tailEnd type="triangle" w="lg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Line 235"/>
              <p:cNvSpPr>
                <a:spLocks noChangeAspect="1" noChangeShapeType="1"/>
              </p:cNvSpPr>
              <p:nvPr/>
            </p:nvSpPr>
            <p:spPr bwMode="auto">
              <a:xfrm>
                <a:off x="3074926" y="3178514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0" name="Line 236"/>
              <p:cNvSpPr>
                <a:spLocks noChangeAspect="1" noChangeShapeType="1"/>
              </p:cNvSpPr>
              <p:nvPr/>
            </p:nvSpPr>
            <p:spPr bwMode="auto">
              <a:xfrm>
                <a:off x="3077153" y="2502239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3" name="Line 234"/>
            <p:cNvSpPr>
              <a:spLocks noChangeAspect="1" noChangeShapeType="1"/>
            </p:cNvSpPr>
            <p:nvPr/>
          </p:nvSpPr>
          <p:spPr bwMode="auto">
            <a:xfrm>
              <a:off x="2464730" y="4000839"/>
              <a:ext cx="698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11" name="Line 221"/>
          <p:cNvSpPr>
            <a:spLocks noChangeAspect="1" noChangeShapeType="1"/>
          </p:cNvSpPr>
          <p:nvPr/>
        </p:nvSpPr>
        <p:spPr bwMode="auto">
          <a:xfrm>
            <a:off x="6923595" y="5185131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2" name="Text Box 222"/>
          <p:cNvSpPr txBox="1">
            <a:spLocks noChangeAspect="1" noChangeArrowheads="1"/>
          </p:cNvSpPr>
          <p:nvPr/>
        </p:nvSpPr>
        <p:spPr bwMode="auto">
          <a:xfrm>
            <a:off x="6542595" y="5018443"/>
            <a:ext cx="393700" cy="34607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13" name="Text Box 223"/>
          <p:cNvSpPr txBox="1">
            <a:spLocks noChangeAspect="1" noChangeArrowheads="1"/>
          </p:cNvSpPr>
          <p:nvPr/>
        </p:nvSpPr>
        <p:spPr bwMode="auto">
          <a:xfrm>
            <a:off x="7123620" y="5023206"/>
            <a:ext cx="1770063" cy="34607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14" name="Line 224"/>
          <p:cNvSpPr>
            <a:spLocks noChangeAspect="1" noChangeShapeType="1"/>
          </p:cNvSpPr>
          <p:nvPr/>
        </p:nvSpPr>
        <p:spPr bwMode="auto">
          <a:xfrm>
            <a:off x="6923595" y="5874106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5" name="Text Box 225"/>
          <p:cNvSpPr txBox="1">
            <a:spLocks noChangeAspect="1" noChangeArrowheads="1"/>
          </p:cNvSpPr>
          <p:nvPr/>
        </p:nvSpPr>
        <p:spPr bwMode="auto">
          <a:xfrm>
            <a:off x="6542595" y="5709006"/>
            <a:ext cx="393700" cy="34448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16" name="Text Box 226"/>
          <p:cNvSpPr txBox="1">
            <a:spLocks noChangeAspect="1" noChangeArrowheads="1"/>
          </p:cNvSpPr>
          <p:nvPr/>
        </p:nvSpPr>
        <p:spPr bwMode="auto">
          <a:xfrm>
            <a:off x="7123620" y="5712181"/>
            <a:ext cx="1774825" cy="34448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17" name="Rectangle 231"/>
          <p:cNvSpPr>
            <a:spLocks noChangeAspect="1" noChangeArrowheads="1"/>
          </p:cNvSpPr>
          <p:nvPr/>
        </p:nvSpPr>
        <p:spPr bwMode="auto">
          <a:xfrm>
            <a:off x="6566408" y="4351693"/>
            <a:ext cx="387350" cy="34448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18" name="Rectangle 232"/>
          <p:cNvSpPr>
            <a:spLocks noChangeAspect="1" noChangeArrowheads="1"/>
          </p:cNvSpPr>
          <p:nvPr/>
        </p:nvSpPr>
        <p:spPr bwMode="auto">
          <a:xfrm>
            <a:off x="6626733" y="4402493"/>
            <a:ext cx="266700" cy="2476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19" name="Groupe 218"/>
          <p:cNvGrpSpPr/>
          <p:nvPr/>
        </p:nvGrpSpPr>
        <p:grpSpPr>
          <a:xfrm>
            <a:off x="6582774" y="4357694"/>
            <a:ext cx="2346944" cy="2040669"/>
            <a:chOff x="6511336" y="4578001"/>
            <a:chExt cx="2346944" cy="2040669"/>
          </a:xfrm>
        </p:grpSpPr>
        <p:sp>
          <p:nvSpPr>
            <p:cNvPr id="220" name="Text Box 233"/>
            <p:cNvSpPr txBox="1">
              <a:spLocks noChangeAspect="1" noChangeArrowheads="1"/>
            </p:cNvSpPr>
            <p:nvPr/>
          </p:nvSpPr>
          <p:spPr bwMode="auto">
            <a:xfrm>
              <a:off x="6514073" y="4578001"/>
              <a:ext cx="379412" cy="260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sz="1600" b="1" dirty="0"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grpSp>
          <p:nvGrpSpPr>
            <p:cNvPr id="221" name="Groupe 171"/>
            <p:cNvGrpSpPr/>
            <p:nvPr/>
          </p:nvGrpSpPr>
          <p:grpSpPr>
            <a:xfrm>
              <a:off x="6715140" y="4860898"/>
              <a:ext cx="2143140" cy="1757772"/>
              <a:chOff x="6715140" y="4860898"/>
              <a:chExt cx="2143140" cy="1757772"/>
            </a:xfrm>
          </p:grpSpPr>
          <p:sp>
            <p:nvSpPr>
              <p:cNvPr id="224" name="Text Box 237"/>
              <p:cNvSpPr txBox="1">
                <a:spLocks noChangeAspect="1" noChangeArrowheads="1"/>
              </p:cNvSpPr>
              <p:nvPr/>
            </p:nvSpPr>
            <p:spPr bwMode="auto">
              <a:xfrm>
                <a:off x="6786578" y="4860898"/>
                <a:ext cx="1666875" cy="3587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ar-SA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إعطاء أمر الانطلاق</a:t>
                </a:r>
                <a:endParaRPr lang="fr-FR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" name="Text Box 238"/>
              <p:cNvSpPr txBox="1">
                <a:spLocks noChangeAspect="1" noChangeArrowheads="1"/>
              </p:cNvSpPr>
              <p:nvPr/>
            </p:nvSpPr>
            <p:spPr bwMode="auto">
              <a:xfrm>
                <a:off x="6715140" y="5591778"/>
                <a:ext cx="1754187" cy="31908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ar-SA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الضغط على </a:t>
                </a:r>
                <a:r>
                  <a:rPr lang="ar-SA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الملتقط</a:t>
                </a:r>
                <a:r>
                  <a:rPr lang="ar-DZ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ar-SA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 b</a:t>
                </a:r>
                <a:endParaRPr lang="fr-FR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Text Box 239"/>
              <p:cNvSpPr txBox="1">
                <a:spLocks noChangeArrowheads="1"/>
              </p:cNvSpPr>
              <p:nvPr/>
            </p:nvSpPr>
            <p:spPr bwMode="auto">
              <a:xfrm>
                <a:off x="6746903" y="6263070"/>
                <a:ext cx="1754187" cy="3556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ar-SA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الضغط على </a:t>
                </a:r>
                <a:r>
                  <a:rPr lang="ar-SA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الملتقط</a:t>
                </a:r>
                <a:r>
                  <a:rPr lang="ar-DZ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ar-SA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1600" b="1" dirty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</a:p>
            </p:txBody>
          </p:sp>
          <p:sp>
            <p:nvSpPr>
              <p:cNvPr id="227" name="Rectangle 226"/>
              <p:cNvSpPr/>
              <p:nvPr/>
            </p:nvSpPr>
            <p:spPr>
              <a:xfrm>
                <a:off x="7054333" y="5234270"/>
                <a:ext cx="1741182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rtl="1"/>
                <a:r>
                  <a:rPr lang="ar-DZ" sz="1700" b="1" dirty="0" smtClean="0">
                    <a:latin typeface="Times New Roman" pitchFamily="18" charset="0"/>
                    <a:cs typeface="Arabic Transparent" pitchFamily="2" charset="-78"/>
                  </a:rPr>
                  <a:t>سير العربة نحو الأمام</a:t>
                </a:r>
                <a:endParaRPr lang="fr-FR" sz="1700" b="1" dirty="0">
                  <a:cs typeface="Arabic Transparent" pitchFamily="2" charset="-78"/>
                </a:endParaRPr>
              </a:p>
            </p:txBody>
          </p:sp>
          <p:sp>
            <p:nvSpPr>
              <p:cNvPr id="228" name="Rectangle 227"/>
              <p:cNvSpPr/>
              <p:nvPr/>
            </p:nvSpPr>
            <p:spPr>
              <a:xfrm>
                <a:off x="7060993" y="5936774"/>
                <a:ext cx="1797287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rtl="1"/>
                <a:r>
                  <a:rPr lang="ar-DZ" sz="1700" b="1" dirty="0" smtClean="0">
                    <a:latin typeface="Times New Roman" pitchFamily="18" charset="0"/>
                    <a:cs typeface="Arabic Transparent" pitchFamily="2" charset="-78"/>
                  </a:rPr>
                  <a:t>سير العربة نحو الخلف</a:t>
                </a:r>
                <a:endParaRPr lang="fr-FR" sz="1700" b="1" dirty="0">
                  <a:latin typeface="Times New Roman" pitchFamily="18" charset="0"/>
                  <a:cs typeface="Arabic Transparent" pitchFamily="2" charset="-78"/>
                </a:endParaRPr>
              </a:p>
            </p:txBody>
          </p:sp>
        </p:grpSp>
        <p:sp>
          <p:nvSpPr>
            <p:cNvPr id="222" name="Rectangle 221"/>
            <p:cNvSpPr/>
            <p:nvPr/>
          </p:nvSpPr>
          <p:spPr>
            <a:xfrm>
              <a:off x="6521846" y="5235970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6511336" y="5944819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29" name="WordArt 4"/>
          <p:cNvSpPr>
            <a:spLocks noChangeArrowheads="1" noChangeShapeType="1" noTextEdit="1"/>
          </p:cNvSpPr>
          <p:nvPr/>
        </p:nvSpPr>
        <p:spPr bwMode="auto">
          <a:xfrm>
            <a:off x="642910" y="3152012"/>
            <a:ext cx="2304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التحكم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230" name="ZoneTexte 229"/>
          <p:cNvSpPr txBox="1"/>
          <p:nvPr/>
        </p:nvSpPr>
        <p:spPr>
          <a:xfrm>
            <a:off x="2500298" y="3442648"/>
            <a:ext cx="114300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231" name="Groupe 230"/>
          <p:cNvGrpSpPr/>
          <p:nvPr/>
        </p:nvGrpSpPr>
        <p:grpSpPr>
          <a:xfrm>
            <a:off x="681946" y="3990422"/>
            <a:ext cx="792162" cy="2290350"/>
            <a:chOff x="2459616" y="1722777"/>
            <a:chExt cx="792162" cy="2290350"/>
          </a:xfrm>
        </p:grpSpPr>
        <p:grpSp>
          <p:nvGrpSpPr>
            <p:cNvPr id="232" name="Groupe 29"/>
            <p:cNvGrpSpPr/>
            <p:nvPr/>
          </p:nvGrpSpPr>
          <p:grpSpPr>
            <a:xfrm>
              <a:off x="2459616" y="1722777"/>
              <a:ext cx="792162" cy="2290350"/>
              <a:chOff x="2459616" y="1722777"/>
              <a:chExt cx="792162" cy="2290350"/>
            </a:xfrm>
          </p:grpSpPr>
          <p:sp>
            <p:nvSpPr>
              <p:cNvPr id="234" name="Line 220"/>
              <p:cNvSpPr>
                <a:spLocks noChangeAspect="1" noChangeShapeType="1"/>
              </p:cNvSpPr>
              <p:nvPr/>
            </p:nvSpPr>
            <p:spPr bwMode="auto">
              <a:xfrm>
                <a:off x="3158116" y="1722777"/>
                <a:ext cx="0" cy="2286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Line 227"/>
              <p:cNvSpPr>
                <a:spLocks noChangeAspect="1" noChangeShapeType="1"/>
              </p:cNvSpPr>
              <p:nvPr/>
            </p:nvSpPr>
            <p:spPr bwMode="auto">
              <a:xfrm>
                <a:off x="3066041" y="3835677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6" name="Line 228"/>
              <p:cNvSpPr>
                <a:spLocks noChangeAspect="1" noChangeShapeType="1"/>
              </p:cNvSpPr>
              <p:nvPr/>
            </p:nvSpPr>
            <p:spPr bwMode="auto">
              <a:xfrm>
                <a:off x="2459616" y="1725540"/>
                <a:ext cx="0" cy="228758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7" name="Line 229"/>
              <p:cNvSpPr>
                <a:spLocks noChangeAspect="1" noChangeShapeType="1"/>
              </p:cNvSpPr>
              <p:nvPr/>
            </p:nvSpPr>
            <p:spPr bwMode="auto">
              <a:xfrm>
                <a:off x="2459616" y="1732302"/>
                <a:ext cx="698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8" name="Line 230"/>
              <p:cNvSpPr>
                <a:spLocks noChangeAspect="1" noChangeShapeType="1"/>
              </p:cNvSpPr>
              <p:nvPr/>
            </p:nvSpPr>
            <p:spPr bwMode="auto">
              <a:xfrm flipV="1">
                <a:off x="2459616" y="2575264"/>
                <a:ext cx="0" cy="392113"/>
              </a:xfrm>
              <a:prstGeom prst="line">
                <a:avLst/>
              </a:prstGeom>
              <a:ln>
                <a:headEnd/>
                <a:tailEnd type="triangle" w="lg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9" name="Line 235"/>
              <p:cNvSpPr>
                <a:spLocks noChangeAspect="1" noChangeShapeType="1"/>
              </p:cNvSpPr>
              <p:nvPr/>
            </p:nvSpPr>
            <p:spPr bwMode="auto">
              <a:xfrm>
                <a:off x="3074926" y="3178514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Line 236"/>
              <p:cNvSpPr>
                <a:spLocks noChangeAspect="1" noChangeShapeType="1"/>
              </p:cNvSpPr>
              <p:nvPr/>
            </p:nvSpPr>
            <p:spPr bwMode="auto">
              <a:xfrm>
                <a:off x="3077153" y="2502239"/>
                <a:ext cx="1746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33" name="Line 234"/>
            <p:cNvSpPr>
              <a:spLocks noChangeAspect="1" noChangeShapeType="1"/>
            </p:cNvSpPr>
            <p:nvPr/>
          </p:nvSpPr>
          <p:spPr bwMode="auto">
            <a:xfrm>
              <a:off x="2464730" y="4000839"/>
              <a:ext cx="698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1" name="Line 221"/>
          <p:cNvSpPr>
            <a:spLocks noChangeAspect="1" noChangeShapeType="1"/>
          </p:cNvSpPr>
          <p:nvPr/>
        </p:nvSpPr>
        <p:spPr bwMode="auto">
          <a:xfrm>
            <a:off x="1563008" y="5095322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2" name="Text Box 222"/>
          <p:cNvSpPr txBox="1">
            <a:spLocks noChangeAspect="1" noChangeArrowheads="1"/>
          </p:cNvSpPr>
          <p:nvPr/>
        </p:nvSpPr>
        <p:spPr bwMode="auto">
          <a:xfrm>
            <a:off x="1182008" y="4928634"/>
            <a:ext cx="393700" cy="34607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43" name="Text Box 223"/>
          <p:cNvSpPr txBox="1">
            <a:spLocks noChangeArrowheads="1"/>
          </p:cNvSpPr>
          <p:nvPr/>
        </p:nvSpPr>
        <p:spPr bwMode="auto">
          <a:xfrm>
            <a:off x="1763033" y="4933397"/>
            <a:ext cx="756000" cy="350742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44" name="Line 224"/>
          <p:cNvSpPr>
            <a:spLocks noChangeAspect="1" noChangeShapeType="1"/>
          </p:cNvSpPr>
          <p:nvPr/>
        </p:nvSpPr>
        <p:spPr bwMode="auto">
          <a:xfrm>
            <a:off x="1563008" y="5784297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5" name="Text Box 225"/>
          <p:cNvSpPr txBox="1">
            <a:spLocks noChangeAspect="1" noChangeArrowheads="1"/>
          </p:cNvSpPr>
          <p:nvPr/>
        </p:nvSpPr>
        <p:spPr bwMode="auto">
          <a:xfrm>
            <a:off x="1182008" y="5619197"/>
            <a:ext cx="393700" cy="34448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46" name="Text Box 226"/>
          <p:cNvSpPr txBox="1">
            <a:spLocks noChangeArrowheads="1"/>
          </p:cNvSpPr>
          <p:nvPr/>
        </p:nvSpPr>
        <p:spPr bwMode="auto">
          <a:xfrm>
            <a:off x="1763033" y="5622372"/>
            <a:ext cx="756000" cy="34448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47" name="Rectangle 231"/>
          <p:cNvSpPr>
            <a:spLocks noChangeAspect="1" noChangeArrowheads="1"/>
          </p:cNvSpPr>
          <p:nvPr/>
        </p:nvSpPr>
        <p:spPr bwMode="auto">
          <a:xfrm>
            <a:off x="1205821" y="4261884"/>
            <a:ext cx="387350" cy="34448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248" name="Rectangle 232"/>
          <p:cNvSpPr>
            <a:spLocks noChangeAspect="1" noChangeArrowheads="1"/>
          </p:cNvSpPr>
          <p:nvPr/>
        </p:nvSpPr>
        <p:spPr bwMode="auto">
          <a:xfrm>
            <a:off x="1266146" y="4312684"/>
            <a:ext cx="266700" cy="2476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49" name="Groupe 248"/>
          <p:cNvGrpSpPr/>
          <p:nvPr/>
        </p:nvGrpSpPr>
        <p:grpSpPr>
          <a:xfrm>
            <a:off x="1214414" y="4267885"/>
            <a:ext cx="1242084" cy="2018635"/>
            <a:chOff x="6514073" y="4578001"/>
            <a:chExt cx="1242084" cy="2018635"/>
          </a:xfrm>
        </p:grpSpPr>
        <p:sp>
          <p:nvSpPr>
            <p:cNvPr id="250" name="Text Box 233"/>
            <p:cNvSpPr txBox="1">
              <a:spLocks noChangeAspect="1" noChangeArrowheads="1"/>
            </p:cNvSpPr>
            <p:nvPr/>
          </p:nvSpPr>
          <p:spPr bwMode="auto">
            <a:xfrm>
              <a:off x="6514073" y="4578001"/>
              <a:ext cx="379412" cy="260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sz="1600" b="1" dirty="0"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grpSp>
          <p:nvGrpSpPr>
            <p:cNvPr id="251" name="Groupe 171"/>
            <p:cNvGrpSpPr/>
            <p:nvPr/>
          </p:nvGrpSpPr>
          <p:grpSpPr>
            <a:xfrm>
              <a:off x="6713853" y="4893949"/>
              <a:ext cx="1042304" cy="1702687"/>
              <a:chOff x="6713853" y="4893949"/>
              <a:chExt cx="1042304" cy="1702687"/>
            </a:xfrm>
          </p:grpSpPr>
          <p:sp>
            <p:nvSpPr>
              <p:cNvPr id="254" name="Text Box 237"/>
              <p:cNvSpPr txBox="1">
                <a:spLocks noChangeAspect="1" noChangeArrowheads="1"/>
              </p:cNvSpPr>
              <p:nvPr/>
            </p:nvSpPr>
            <p:spPr bwMode="auto">
              <a:xfrm>
                <a:off x="6797595" y="4893949"/>
                <a:ext cx="878783" cy="3587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600" b="1" dirty="0" err="1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Dcy.a</a:t>
                </a:r>
                <a:endParaRPr lang="fr-FR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5" name="Text Box 238"/>
              <p:cNvSpPr txBox="1">
                <a:spLocks noChangeAspect="1" noChangeArrowheads="1"/>
              </p:cNvSpPr>
              <p:nvPr/>
            </p:nvSpPr>
            <p:spPr bwMode="auto">
              <a:xfrm>
                <a:off x="6737174" y="5591778"/>
                <a:ext cx="450155" cy="31908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b</a:t>
                </a:r>
                <a:endParaRPr lang="fr-FR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" name="Text Box 239"/>
              <p:cNvSpPr txBox="1">
                <a:spLocks noChangeArrowheads="1"/>
              </p:cNvSpPr>
              <p:nvPr/>
            </p:nvSpPr>
            <p:spPr bwMode="auto">
              <a:xfrm>
                <a:off x="6713853" y="6241036"/>
                <a:ext cx="489830" cy="3556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600" b="1" dirty="0" smtClean="0">
                    <a:solidFill>
                      <a:srgbClr val="0000FF"/>
                    </a:solidFill>
                    <a:latin typeface="Arial" pitchFamily="34" charset="0"/>
                    <a:cs typeface="Arial" pitchFamily="34" charset="0"/>
                  </a:rPr>
                  <a:t>a</a:t>
                </a:r>
                <a:endParaRPr lang="fr-FR" sz="16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" name="Rectangle 256"/>
              <p:cNvSpPr/>
              <p:nvPr/>
            </p:nvSpPr>
            <p:spPr>
              <a:xfrm>
                <a:off x="7087384" y="5234270"/>
                <a:ext cx="668773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rtl="1"/>
                <a:r>
                  <a:rPr lang="fr-FR" sz="1700" b="1" dirty="0" smtClean="0">
                    <a:latin typeface="Arial" pitchFamily="34" charset="0"/>
                    <a:cs typeface="Arial" pitchFamily="34" charset="0"/>
                  </a:rPr>
                  <a:t>KM1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8" name="Rectangle 257"/>
              <p:cNvSpPr/>
              <p:nvPr/>
            </p:nvSpPr>
            <p:spPr>
              <a:xfrm>
                <a:off x="7083027" y="5936774"/>
                <a:ext cx="668773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rtl="1"/>
                <a:r>
                  <a:rPr lang="fr-FR" sz="1700" b="1" dirty="0" smtClean="0">
                    <a:latin typeface="Arial" pitchFamily="34" charset="0"/>
                    <a:cs typeface="Arial" pitchFamily="34" charset="0"/>
                  </a:rPr>
                  <a:t>KM2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52" name="Rectangle 251"/>
            <p:cNvSpPr/>
            <p:nvPr/>
          </p:nvSpPr>
          <p:spPr>
            <a:xfrm>
              <a:off x="6521846" y="5235970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6522353" y="5922785"/>
              <a:ext cx="2984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4" name="Titre 1"/>
          <p:cNvSpPr txBox="1">
            <a:spLocks/>
          </p:cNvSpPr>
          <p:nvPr/>
        </p:nvSpPr>
        <p:spPr bwMode="auto">
          <a:xfrm>
            <a:off x="4844689" y="6080895"/>
            <a:ext cx="1338106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5" name="Picture 7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4543760" y="6210562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" name="ZoneTexte 136"/>
          <p:cNvSpPr txBox="1"/>
          <p:nvPr/>
        </p:nvSpPr>
        <p:spPr>
          <a:xfrm>
            <a:off x="2973068" y="5904437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138" name="Flèche vers le bas 137"/>
          <p:cNvSpPr/>
          <p:nvPr/>
        </p:nvSpPr>
        <p:spPr>
          <a:xfrm>
            <a:off x="3830324" y="6360665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3278006" y="6221205"/>
          <a:ext cx="1460938" cy="636819"/>
        </p:xfrm>
        <a:graphic>
          <a:graphicData uri="http://schemas.openxmlformats.org/presentationml/2006/ole">
            <p:oleObj spid="_x0000_s52228" name="Package" r:id="rId5" imgW="111456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00162 L 0.01059 0.00162 " pathEditMode="relative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0.00093 L 0.01094 0.000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59 0.00162 L 0.00261 0.00162 " pathEditMode="relative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093 L 0.00225 0.0009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0.00093 L 0.25989 0.00093 " pathEditMode="relative" rAng="0" ptsTypes="AA">
                                      <p:cBhvr>
                                        <p:cTn id="26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22222E-6 6.66667E-6 L 0.00781 6.66667E-6 " pathEditMode="relative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00139 0.00093 L 0.0092 0.0009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5642 0.00093 L -0.00348 0.00093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903 0.00046 L 0.00104 0.0004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0781 2.96296E-6 L 4.16667E-6 2.96296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9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9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00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0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0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1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1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2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500"/>
                            </p:stCondLst>
                            <p:childTnLst>
                              <p:par>
                                <p:cTn id="125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3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3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3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5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6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0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95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19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03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0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1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12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1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20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24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6500"/>
                            </p:stCondLst>
                            <p:childTnLst>
                              <p:par>
                                <p:cTn id="228" presetID="1" presetClass="emph" presetSubtype="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29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33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4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3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>
                                      <p:cBhvr>
                                        <p:cTn id="241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8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/>
      <p:bldP spid="91273" grpId="0" animBg="1"/>
      <p:bldP spid="91273" grpId="1" animBg="1"/>
      <p:bldP spid="121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29" grpId="0"/>
      <p:bldP spid="230" grpId="0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134" grpId="0"/>
      <p:bldP spid="137" grpId="0"/>
      <p:bldP spid="13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6715139" y="28494"/>
            <a:ext cx="235745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400" b="1" dirty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FF3300"/>
                </a:solidFill>
                <a:cs typeface="Arabic Transparent" pitchFamily="2" charset="-78"/>
              </a:rPr>
              <a:t>2 </a:t>
            </a:r>
            <a:r>
              <a:rPr lang="ar-DZ" sz="2000" b="1" dirty="0" err="1" smtClean="0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fr-FR" sz="20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اختيار التعاقب</a:t>
            </a:r>
            <a:r>
              <a:rPr lang="fr-FR" sz="24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  <a:sym typeface="Symbol"/>
              </a:rPr>
              <a:t></a:t>
            </a:r>
            <a:endParaRPr lang="fr-FR" sz="2400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7643834" y="326672"/>
            <a:ext cx="1285852" cy="50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 smtClean="0">
                <a:solidFill>
                  <a:schemeClr val="tx2"/>
                </a:solidFill>
                <a:latin typeface="+mj-lt"/>
                <a:ea typeface="+mj-ea"/>
              </a:rPr>
              <a:t>دفتر الشروط</a:t>
            </a:r>
            <a:r>
              <a:rPr lang="ar-DZ" sz="2000" b="1" u="sng" dirty="0" smtClean="0">
                <a:solidFill>
                  <a:schemeClr val="tx2"/>
                </a:solidFill>
                <a:latin typeface="+mj-lt"/>
                <a:ea typeface="+mj-ea"/>
                <a:sym typeface="Symbol"/>
              </a:rPr>
              <a:t></a:t>
            </a:r>
            <a:r>
              <a:rPr lang="fr-FR" sz="2000" b="1" u="sng" dirty="0" smtClean="0">
                <a:solidFill>
                  <a:schemeClr val="tx2"/>
                </a:solidFill>
                <a:latin typeface="+mj-lt"/>
                <a:ea typeface="+mj-ea"/>
                <a:sym typeface="Symbol"/>
              </a:rPr>
              <a:t> 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54592" y="972836"/>
            <a:ext cx="9036000" cy="2196000"/>
            <a:chOff x="0" y="857232"/>
            <a:chExt cx="9036000" cy="2196000"/>
          </a:xfrm>
        </p:grpSpPr>
        <p:sp>
          <p:nvSpPr>
            <p:cNvPr id="25" name="Rectangle 24"/>
            <p:cNvSpPr/>
            <p:nvPr/>
          </p:nvSpPr>
          <p:spPr>
            <a:xfrm>
              <a:off x="0" y="857232"/>
              <a:ext cx="9028452" cy="2196000"/>
            </a:xfrm>
            <a:prstGeom prst="rect">
              <a:avLst/>
            </a:prstGeom>
            <a:solidFill>
              <a:srgbClr val="FFD96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0" y="857232"/>
              <a:ext cx="9036000" cy="2196000"/>
            </a:xfrm>
            <a:prstGeom prst="rect">
              <a:avLst/>
            </a:prstGeom>
            <a:noFill/>
            <a:ln w="6350"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>
                <a:lnSpc>
                  <a:spcPts val="2800"/>
                </a:lnSpc>
              </a:pP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دفتر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الشروط : البساط الأول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T1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يقوم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بدفع القطع ذات الإحجام المختلفة أمام الدافعة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و الدافعة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G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.    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 rtl="1">
                <a:lnSpc>
                  <a:spcPts val="2800"/>
                </a:lnSpc>
              </a:pPr>
              <a:r>
                <a:rPr lang="ar-DZ" b="1" dirty="0">
                  <a:latin typeface="Arial" pitchFamily="34" charset="0"/>
                  <a:cs typeface="Arial" pitchFamily="34" charset="0"/>
                </a:rPr>
                <a:t>       تتم عملتين على الاختيار :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 rtl="1">
                <a:lnSpc>
                  <a:spcPts val="2800"/>
                </a:lnSpc>
              </a:pPr>
              <a:r>
                <a:rPr lang="ar-DZ" b="1" dirty="0">
                  <a:latin typeface="Arial" pitchFamily="34" charset="0"/>
                  <a:cs typeface="Arial" pitchFamily="34" charset="0"/>
                </a:rPr>
                <a:t>         ـ تدفع الدافعة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القطعة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إذا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كانت هده القطعة كبيرة ثم ترجع ، ثم يتم بعد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ذلك إخلاؤها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بواسطة البساط الثاني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fr-FR" b="1" dirty="0" smtClean="0">
                <a:latin typeface="Arial" pitchFamily="34" charset="0"/>
                <a:cs typeface="Arial" pitchFamily="34" charset="0"/>
              </a:endParaRPr>
            </a:p>
            <a:p>
              <a:pPr algn="r" rtl="1">
                <a:lnSpc>
                  <a:spcPts val="2800"/>
                </a:lnSpc>
              </a:pP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       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ـ تدفع الدافعة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G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القطعة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إذا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كانت هده القطعة صغيرة ثم ترجع ، ثم يتم بعد 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ذلك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إخلاؤها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 rtl="1">
                <a:lnSpc>
                  <a:spcPts val="2800"/>
                </a:lnSpc>
              </a:pPr>
              <a:r>
                <a:rPr lang="fr-FR" b="1" dirty="0">
                  <a:latin typeface="Arial" pitchFamily="34" charset="0"/>
                  <a:cs typeface="Arial" pitchFamily="34" charset="0"/>
                </a:rPr>
                <a:t>              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بواسطة البساط الثالث </a:t>
              </a:r>
              <a:r>
                <a:rPr lang="fr-FR" b="1" dirty="0">
                  <a:latin typeface="Arial" pitchFamily="34" charset="0"/>
                  <a:cs typeface="Arial" pitchFamily="34" charset="0"/>
                </a:rPr>
                <a:t>T3</a:t>
              </a:r>
              <a:r>
                <a:rPr lang="ar-DZ" b="1" dirty="0">
                  <a:latin typeface="Arial" pitchFamily="34" charset="0"/>
                  <a:cs typeface="Arial" pitchFamily="34" charset="0"/>
                </a:rPr>
                <a:t> وهكذا تتكرر الدورة .        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 rtl="1">
                <a:lnSpc>
                  <a:spcPts val="2800"/>
                </a:lnSpc>
              </a:pP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           * عملية الاختيار بين القطعتين تتم بواسطة الكاشف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Cp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ar-DZ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428625" y="3417935"/>
            <a:ext cx="3943349" cy="3368675"/>
            <a:chOff x="360" y="1978"/>
            <a:chExt cx="2484" cy="2122"/>
          </a:xfrm>
        </p:grpSpPr>
        <p:sp>
          <p:nvSpPr>
            <p:cNvPr id="43" name="ZoneTexte 16"/>
            <p:cNvSpPr txBox="1">
              <a:spLocks noChangeAspect="1" noChangeArrowheads="1"/>
            </p:cNvSpPr>
            <p:nvPr/>
          </p:nvSpPr>
          <p:spPr bwMode="auto">
            <a:xfrm>
              <a:off x="611" y="2138"/>
              <a:ext cx="673" cy="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G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الرافعة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17"/>
            <p:cNvSpPr txBox="1">
              <a:spLocks noChangeAspect="1" noChangeArrowheads="1"/>
            </p:cNvSpPr>
            <p:nvPr/>
          </p:nvSpPr>
          <p:spPr bwMode="auto">
            <a:xfrm>
              <a:off x="2064" y="2147"/>
              <a:ext cx="780" cy="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الرافعة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18"/>
            <p:cNvSpPr txBox="1">
              <a:spLocks noChangeAspect="1" noChangeArrowheads="1"/>
            </p:cNvSpPr>
            <p:nvPr/>
          </p:nvSpPr>
          <p:spPr bwMode="auto">
            <a:xfrm>
              <a:off x="566" y="3432"/>
              <a:ext cx="675" cy="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بساط 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19"/>
            <p:cNvSpPr txBox="1">
              <a:spLocks noChangeAspect="1" noChangeArrowheads="1"/>
            </p:cNvSpPr>
            <p:nvPr/>
          </p:nvSpPr>
          <p:spPr bwMode="auto">
            <a:xfrm>
              <a:off x="2134" y="3449"/>
              <a:ext cx="566" cy="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T3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ساط 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ZoneTexte 20"/>
            <p:cNvSpPr txBox="1">
              <a:spLocks noChangeAspect="1" noChangeArrowheads="1"/>
            </p:cNvSpPr>
            <p:nvPr/>
          </p:nvSpPr>
          <p:spPr bwMode="auto">
            <a:xfrm>
              <a:off x="360" y="3063"/>
              <a:ext cx="584" cy="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T1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بساط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17"/>
            <p:cNvSpPr>
              <a:spLocks noChangeAspect="1" noChangeArrowheads="1"/>
            </p:cNvSpPr>
            <p:nvPr/>
          </p:nvSpPr>
          <p:spPr bwMode="auto">
            <a:xfrm>
              <a:off x="385" y="2771"/>
              <a:ext cx="2203" cy="296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9" name="AutoShape 18"/>
            <p:cNvSpPr>
              <a:spLocks noChangeAspect="1" noChangeArrowheads="1"/>
            </p:cNvSpPr>
            <p:nvPr/>
          </p:nvSpPr>
          <p:spPr bwMode="auto">
            <a:xfrm>
              <a:off x="1158" y="3080"/>
              <a:ext cx="340" cy="102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" name="AutoShape 19"/>
            <p:cNvSpPr>
              <a:spLocks noChangeAspect="1" noChangeArrowheads="1"/>
            </p:cNvSpPr>
            <p:nvPr/>
          </p:nvSpPr>
          <p:spPr bwMode="auto">
            <a:xfrm>
              <a:off x="1792" y="3080"/>
              <a:ext cx="341" cy="1020"/>
            </a:xfrm>
            <a:prstGeom prst="roundRect">
              <a:avLst>
                <a:gd name="adj" fmla="val 16667"/>
              </a:avLst>
            </a:prstGeom>
            <a:solidFill>
              <a:srgbClr val="9966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" name="Ellipse 50"/>
            <p:cNvSpPr/>
            <p:nvPr/>
          </p:nvSpPr>
          <p:spPr>
            <a:xfrm>
              <a:off x="612" y="2788"/>
              <a:ext cx="262" cy="263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2" name="Ellipse 51"/>
            <p:cNvSpPr/>
            <p:nvPr/>
          </p:nvSpPr>
          <p:spPr>
            <a:xfrm>
              <a:off x="402" y="2824"/>
              <a:ext cx="189" cy="189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600" b="1">
                <a:solidFill>
                  <a:srgbClr val="FFFFFF"/>
                </a:solidFill>
                <a:cs typeface="Arial" pitchFamily="34" charset="0"/>
              </a:endParaRPr>
            </a:p>
          </p:txBody>
        </p:sp>
        <p:grpSp>
          <p:nvGrpSpPr>
            <p:cNvPr id="53" name="Groupe 22"/>
            <p:cNvGrpSpPr>
              <a:grpSpLocks noChangeAspect="1"/>
            </p:cNvGrpSpPr>
            <p:nvPr/>
          </p:nvGrpSpPr>
          <p:grpSpPr bwMode="auto">
            <a:xfrm>
              <a:off x="1152" y="1982"/>
              <a:ext cx="366" cy="778"/>
              <a:chOff x="3064250" y="1795450"/>
              <a:chExt cx="792000" cy="1704975"/>
            </a:xfrm>
          </p:grpSpPr>
          <p:sp>
            <p:nvSpPr>
              <p:cNvPr id="59" name="Rectangle 112"/>
              <p:cNvSpPr>
                <a:spLocks noChangeAspect="1" noChangeArrowheads="1"/>
              </p:cNvSpPr>
              <p:nvPr/>
            </p:nvSpPr>
            <p:spPr bwMode="auto">
              <a:xfrm rot="5400000">
                <a:off x="2640797" y="2564594"/>
                <a:ext cx="1609725" cy="71437"/>
              </a:xfrm>
              <a:prstGeom prst="rect">
                <a:avLst/>
              </a:prstGeom>
              <a:gradFill rotWithShape="1">
                <a:gsLst>
                  <a:gs pos="0">
                    <a:srgbClr val="0000FF"/>
                  </a:gs>
                  <a:gs pos="5000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60" name="Rectangle 166"/>
              <p:cNvSpPr>
                <a:spLocks noChangeAspect="1" noChangeArrowheads="1"/>
              </p:cNvSpPr>
              <p:nvPr/>
            </p:nvSpPr>
            <p:spPr bwMode="auto">
              <a:xfrm rot="5400000">
                <a:off x="3412625" y="3056800"/>
                <a:ext cx="95250" cy="792000"/>
              </a:xfrm>
              <a:prstGeom prst="rect">
                <a:avLst/>
              </a:prstGeom>
              <a:gradFill rotWithShape="1">
                <a:gsLst>
                  <a:gs pos="0">
                    <a:srgbClr val="0000FF"/>
                  </a:gs>
                  <a:gs pos="5000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</p:grpSp>
        <p:sp>
          <p:nvSpPr>
            <p:cNvPr id="54" name="Rectangle 171"/>
            <p:cNvSpPr>
              <a:spLocks noChangeAspect="1" noChangeArrowheads="1"/>
            </p:cNvSpPr>
            <p:nvPr/>
          </p:nvSpPr>
          <p:spPr bwMode="auto">
            <a:xfrm rot="5400000">
              <a:off x="973" y="2215"/>
              <a:ext cx="669" cy="197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2857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>
                <a:defRPr/>
              </a:pPr>
              <a:endParaRPr lang="en-US" b="1">
                <a:latin typeface="Calibri" pitchFamily="34" charset="0"/>
              </a:endParaRPr>
            </a:p>
          </p:txBody>
        </p:sp>
        <p:grpSp>
          <p:nvGrpSpPr>
            <p:cNvPr id="55" name="Groupe 22"/>
            <p:cNvGrpSpPr>
              <a:grpSpLocks noChangeAspect="1"/>
            </p:cNvGrpSpPr>
            <p:nvPr/>
          </p:nvGrpSpPr>
          <p:grpSpPr bwMode="auto">
            <a:xfrm>
              <a:off x="1802" y="1986"/>
              <a:ext cx="366" cy="778"/>
              <a:chOff x="3064250" y="1795450"/>
              <a:chExt cx="792000" cy="1704975"/>
            </a:xfrm>
          </p:grpSpPr>
          <p:sp>
            <p:nvSpPr>
              <p:cNvPr id="57" name="Rectangle 112"/>
              <p:cNvSpPr>
                <a:spLocks noChangeAspect="1" noChangeArrowheads="1"/>
              </p:cNvSpPr>
              <p:nvPr/>
            </p:nvSpPr>
            <p:spPr bwMode="auto">
              <a:xfrm rot="5400000">
                <a:off x="2640797" y="2564594"/>
                <a:ext cx="1609725" cy="71437"/>
              </a:xfrm>
              <a:prstGeom prst="rect">
                <a:avLst/>
              </a:prstGeom>
              <a:gradFill rotWithShape="1">
                <a:gsLst>
                  <a:gs pos="0">
                    <a:srgbClr val="0000FF"/>
                  </a:gs>
                  <a:gs pos="5000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58" name="Rectangle 166"/>
              <p:cNvSpPr>
                <a:spLocks noChangeAspect="1" noChangeArrowheads="1"/>
              </p:cNvSpPr>
              <p:nvPr/>
            </p:nvSpPr>
            <p:spPr bwMode="auto">
              <a:xfrm rot="5400000">
                <a:off x="3412625" y="3056800"/>
                <a:ext cx="95250" cy="792000"/>
              </a:xfrm>
              <a:prstGeom prst="rect">
                <a:avLst/>
              </a:prstGeom>
              <a:gradFill rotWithShape="1">
                <a:gsLst>
                  <a:gs pos="0">
                    <a:srgbClr val="0000FF"/>
                  </a:gs>
                  <a:gs pos="50000">
                    <a:srgbClr val="FFFFFF"/>
                  </a:gs>
                  <a:gs pos="100000">
                    <a:srgbClr val="0000FF"/>
                  </a:gs>
                </a:gsLst>
                <a:lin ang="5400000" scaled="1"/>
              </a:gra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</p:grpSp>
        <p:sp>
          <p:nvSpPr>
            <p:cNvPr id="56" name="Rectangle 171"/>
            <p:cNvSpPr>
              <a:spLocks noChangeAspect="1" noChangeArrowheads="1"/>
            </p:cNvSpPr>
            <p:nvPr/>
          </p:nvSpPr>
          <p:spPr bwMode="auto">
            <a:xfrm rot="5400000">
              <a:off x="1618" y="2214"/>
              <a:ext cx="669" cy="198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2857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>
                <a:defRPr/>
              </a:pPr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61" name="AutoShape 92"/>
          <p:cNvSpPr>
            <a:spLocks noChangeArrowheads="1"/>
          </p:cNvSpPr>
          <p:nvPr/>
        </p:nvSpPr>
        <p:spPr bwMode="auto">
          <a:xfrm rot="10800000">
            <a:off x="4143373" y="4751456"/>
            <a:ext cx="220663" cy="219075"/>
          </a:xfrm>
          <a:prstGeom prst="flowChartMagneticDrum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2" name="Text Box 265"/>
          <p:cNvSpPr txBox="1">
            <a:spLocks noChangeAspect="1" noChangeArrowheads="1"/>
          </p:cNvSpPr>
          <p:nvPr/>
        </p:nvSpPr>
        <p:spPr bwMode="auto">
          <a:xfrm>
            <a:off x="4221172" y="4694293"/>
            <a:ext cx="576262" cy="334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fr-FR" sz="1400" b="1" dirty="0">
                <a:latin typeface="Arial" pitchFamily="34" charset="0"/>
                <a:cs typeface="Arial" pitchFamily="34" charset="0"/>
              </a:rPr>
              <a:t>Cp</a:t>
            </a:r>
          </a:p>
        </p:txBody>
      </p:sp>
      <p:sp>
        <p:nvSpPr>
          <p:cNvPr id="68" name="Titre 1"/>
          <p:cNvSpPr txBox="1">
            <a:spLocks/>
          </p:cNvSpPr>
          <p:nvPr/>
        </p:nvSpPr>
        <p:spPr bwMode="auto">
          <a:xfrm>
            <a:off x="8202275" y="6160020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9" name="Picture 7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7660936" y="6111765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ZoneTexte 69"/>
          <p:cNvSpPr txBox="1"/>
          <p:nvPr/>
        </p:nvSpPr>
        <p:spPr>
          <a:xfrm>
            <a:off x="5890163" y="5805640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71" name="Flèche vers le bas 70"/>
          <p:cNvSpPr/>
          <p:nvPr/>
        </p:nvSpPr>
        <p:spPr>
          <a:xfrm>
            <a:off x="6747419" y="6261868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2" name="Object 3"/>
          <p:cNvGraphicFramePr>
            <a:graphicFrameLocks noChangeAspect="1"/>
          </p:cNvGraphicFramePr>
          <p:nvPr/>
        </p:nvGraphicFramePr>
        <p:xfrm>
          <a:off x="6546138" y="6023222"/>
          <a:ext cx="628653" cy="763364"/>
        </p:xfrm>
        <a:graphic>
          <a:graphicData uri="http://schemas.openxmlformats.org/presentationml/2006/ole">
            <p:oleObj spid="_x0000_s51206" name="Package" r:id="rId5" imgW="39996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1" grpId="0" animBg="1"/>
      <p:bldP spid="62" grpId="0"/>
      <p:bldP spid="68" grpId="0"/>
      <p:bldP spid="70" grpId="0"/>
      <p:bldP spid="7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7858148" y="-24607"/>
            <a:ext cx="1080000" cy="468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 rtl="1" eaLnBrk="0" hangingPunct="0">
              <a:defRPr/>
            </a:pPr>
            <a:r>
              <a:rPr lang="ar-DZ" sz="3200" u="sng" dirty="0">
                <a:solidFill>
                  <a:srgbClr val="FF0000"/>
                </a:solidFill>
                <a:latin typeface="+mj-lt"/>
                <a:ea typeface="+mj-ea"/>
                <a:cs typeface="Arabic Transparent" pitchFamily="2" charset="-78"/>
              </a:rPr>
              <a:t>التنشيط</a:t>
            </a:r>
            <a:endParaRPr lang="fr-FR" sz="3200" u="sng" dirty="0">
              <a:solidFill>
                <a:srgbClr val="FF0000"/>
              </a:solidFill>
              <a:latin typeface="+mj-lt"/>
              <a:ea typeface="+mj-ea"/>
              <a:cs typeface="Arabic Transparent" pitchFamily="2" charset="-78"/>
            </a:endParaRPr>
          </a:p>
        </p:txBody>
      </p:sp>
      <p:sp>
        <p:nvSpPr>
          <p:cNvPr id="43011" name="AutoShape 92"/>
          <p:cNvSpPr>
            <a:spLocks noChangeArrowheads="1"/>
          </p:cNvSpPr>
          <p:nvPr/>
        </p:nvSpPr>
        <p:spPr bwMode="auto">
          <a:xfrm rot="10800000">
            <a:off x="6156325" y="1787301"/>
            <a:ext cx="220663" cy="219075"/>
          </a:xfrm>
          <a:prstGeom prst="flowChartMagneticDrum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019" name="Rectangle 187"/>
          <p:cNvSpPr>
            <a:spLocks noChangeAspect="1" noChangeArrowheads="1"/>
          </p:cNvSpPr>
          <p:nvPr/>
        </p:nvSpPr>
        <p:spPr bwMode="auto">
          <a:xfrm>
            <a:off x="2049463" y="1543050"/>
            <a:ext cx="3990975" cy="536575"/>
          </a:xfrm>
          <a:prstGeom prst="rect">
            <a:avLst/>
          </a:prstGeom>
          <a:solidFill>
            <a:srgbClr val="FFCC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20" name="AutoShape 188"/>
          <p:cNvSpPr>
            <a:spLocks noChangeAspect="1" noChangeArrowheads="1"/>
          </p:cNvSpPr>
          <p:nvPr/>
        </p:nvSpPr>
        <p:spPr bwMode="auto">
          <a:xfrm>
            <a:off x="3355975" y="2109788"/>
            <a:ext cx="690563" cy="2073275"/>
          </a:xfrm>
          <a:prstGeom prst="roundRect">
            <a:avLst>
              <a:gd name="adj" fmla="val 16667"/>
            </a:avLst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3021" name="AutoShape 189"/>
          <p:cNvSpPr>
            <a:spLocks noChangeAspect="1" noChangeArrowheads="1"/>
          </p:cNvSpPr>
          <p:nvPr/>
        </p:nvSpPr>
        <p:spPr bwMode="auto">
          <a:xfrm>
            <a:off x="4505325" y="2109788"/>
            <a:ext cx="692150" cy="2073275"/>
          </a:xfrm>
          <a:prstGeom prst="roundRect">
            <a:avLst>
              <a:gd name="adj" fmla="val 16667"/>
            </a:avLst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2122488" y="1555750"/>
            <a:ext cx="474662" cy="476250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2193925" y="1552575"/>
            <a:ext cx="342900" cy="342900"/>
          </a:xfrm>
          <a:prstGeom prst="ellipse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" name="Groupe 22"/>
          <p:cNvGrpSpPr>
            <a:grpSpLocks noChangeAspect="1"/>
          </p:cNvGrpSpPr>
          <p:nvPr/>
        </p:nvGrpSpPr>
        <p:grpSpPr bwMode="auto">
          <a:xfrm>
            <a:off x="3405188" y="139700"/>
            <a:ext cx="654050" cy="1411288"/>
            <a:chOff x="3064250" y="1795450"/>
            <a:chExt cx="792000" cy="1704975"/>
          </a:xfrm>
        </p:grpSpPr>
        <p:sp>
          <p:nvSpPr>
            <p:cNvPr id="43097" name="Rectangle 112"/>
            <p:cNvSpPr>
              <a:spLocks noChangeAspect="1" noChangeArrowheads="1"/>
            </p:cNvSpPr>
            <p:nvPr/>
          </p:nvSpPr>
          <p:spPr bwMode="auto">
            <a:xfrm rot="5400000">
              <a:off x="2640797" y="2564594"/>
              <a:ext cx="1609725" cy="71437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50000">
                  <a:srgbClr val="FFFFFF"/>
                </a:gs>
                <a:gs pos="100000">
                  <a:srgbClr val="0000FF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43098" name="Rectangle 166"/>
            <p:cNvSpPr>
              <a:spLocks noChangeAspect="1" noChangeArrowheads="1"/>
            </p:cNvSpPr>
            <p:nvPr/>
          </p:nvSpPr>
          <p:spPr bwMode="auto">
            <a:xfrm rot="5400000">
              <a:off x="3412625" y="3056800"/>
              <a:ext cx="95250" cy="792000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50000">
                  <a:srgbClr val="FFFFFF"/>
                </a:gs>
                <a:gs pos="100000">
                  <a:srgbClr val="0000FF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103619" name="Rectangle 171"/>
          <p:cNvSpPr>
            <a:spLocks noChangeAspect="1" noChangeArrowheads="1"/>
          </p:cNvSpPr>
          <p:nvPr/>
        </p:nvSpPr>
        <p:spPr bwMode="auto">
          <a:xfrm rot="5400000">
            <a:off x="3114675" y="544513"/>
            <a:ext cx="1212850" cy="3556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l">
              <a:defRPr/>
            </a:pPr>
            <a:endParaRPr lang="en-US" b="1">
              <a:latin typeface="Calibri" pitchFamily="34" charset="0"/>
            </a:endParaRPr>
          </a:p>
        </p:txBody>
      </p:sp>
      <p:grpSp>
        <p:nvGrpSpPr>
          <p:cNvPr id="3" name="Groupe 22"/>
          <p:cNvGrpSpPr>
            <a:grpSpLocks noChangeAspect="1"/>
          </p:cNvGrpSpPr>
          <p:nvPr/>
        </p:nvGrpSpPr>
        <p:grpSpPr bwMode="auto">
          <a:xfrm>
            <a:off x="4581525" y="131763"/>
            <a:ext cx="655638" cy="1411287"/>
            <a:chOff x="3064250" y="1795450"/>
            <a:chExt cx="792000" cy="1704975"/>
          </a:xfrm>
        </p:grpSpPr>
        <p:sp>
          <p:nvSpPr>
            <p:cNvPr id="43095" name="Rectangle 112"/>
            <p:cNvSpPr>
              <a:spLocks noChangeAspect="1" noChangeArrowheads="1"/>
            </p:cNvSpPr>
            <p:nvPr/>
          </p:nvSpPr>
          <p:spPr bwMode="auto">
            <a:xfrm rot="5400000">
              <a:off x="2640797" y="2564594"/>
              <a:ext cx="1609725" cy="71437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50000">
                  <a:srgbClr val="FFFFFF"/>
                </a:gs>
                <a:gs pos="100000">
                  <a:srgbClr val="0000FF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43096" name="Rectangle 166"/>
            <p:cNvSpPr>
              <a:spLocks noChangeAspect="1" noChangeArrowheads="1"/>
            </p:cNvSpPr>
            <p:nvPr/>
          </p:nvSpPr>
          <p:spPr bwMode="auto">
            <a:xfrm rot="5400000">
              <a:off x="3412625" y="3056800"/>
              <a:ext cx="95250" cy="792000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50000">
                  <a:srgbClr val="FFFFFF"/>
                </a:gs>
                <a:gs pos="100000">
                  <a:srgbClr val="0000FF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103623" name="Rectangle 171"/>
          <p:cNvSpPr>
            <a:spLocks noChangeAspect="1" noChangeArrowheads="1"/>
          </p:cNvSpPr>
          <p:nvPr/>
        </p:nvSpPr>
        <p:spPr bwMode="auto">
          <a:xfrm rot="5400000">
            <a:off x="4281488" y="542925"/>
            <a:ext cx="1212850" cy="358775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19050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l">
              <a:defRPr/>
            </a:pPr>
            <a:endParaRPr lang="en-US" b="1">
              <a:latin typeface="Calibri" pitchFamily="34" charset="0"/>
            </a:endParaRPr>
          </a:p>
        </p:txBody>
      </p:sp>
      <p:sp>
        <p:nvSpPr>
          <p:cNvPr id="111" name="Text Box 265"/>
          <p:cNvSpPr txBox="1">
            <a:spLocks noChangeAspect="1" noChangeArrowheads="1"/>
          </p:cNvSpPr>
          <p:nvPr/>
        </p:nvSpPr>
        <p:spPr bwMode="auto">
          <a:xfrm>
            <a:off x="6234124" y="1730138"/>
            <a:ext cx="576262" cy="3349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fr-FR" sz="1400" b="1">
                <a:latin typeface="Arial" pitchFamily="34" charset="0"/>
                <a:cs typeface="Arial" pitchFamily="34" charset="0"/>
              </a:rPr>
              <a:t>Cp</a:t>
            </a:r>
          </a:p>
        </p:txBody>
      </p:sp>
      <p:sp>
        <p:nvSpPr>
          <p:cNvPr id="112" name="ZoneTexte 16"/>
          <p:cNvSpPr txBox="1">
            <a:spLocks noChangeAspect="1" noChangeArrowheads="1"/>
          </p:cNvSpPr>
          <p:nvPr/>
        </p:nvSpPr>
        <p:spPr bwMode="auto">
          <a:xfrm>
            <a:off x="2500298" y="428604"/>
            <a:ext cx="106837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الرافعة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ZoneTexte 17"/>
          <p:cNvSpPr txBox="1">
            <a:spLocks noChangeAspect="1" noChangeArrowheads="1"/>
          </p:cNvSpPr>
          <p:nvPr/>
        </p:nvSpPr>
        <p:spPr bwMode="auto">
          <a:xfrm>
            <a:off x="5048264" y="428604"/>
            <a:ext cx="123824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fr-F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الرافعة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ZoneTexte 18"/>
          <p:cNvSpPr txBox="1">
            <a:spLocks noChangeAspect="1" noChangeArrowheads="1"/>
          </p:cNvSpPr>
          <p:nvPr/>
        </p:nvSpPr>
        <p:spPr bwMode="auto">
          <a:xfrm>
            <a:off x="2428860" y="2509816"/>
            <a:ext cx="107157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T2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  بساط 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ZoneTexte 19"/>
          <p:cNvSpPr txBox="1">
            <a:spLocks noChangeAspect="1" noChangeArrowheads="1"/>
          </p:cNvSpPr>
          <p:nvPr/>
        </p:nvSpPr>
        <p:spPr bwMode="auto">
          <a:xfrm>
            <a:off x="5173676" y="2509816"/>
            <a:ext cx="89852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fr-FR" b="1" dirty="0" smtClean="0">
                <a:latin typeface="Arial" pitchFamily="34" charset="0"/>
                <a:cs typeface="Arial" pitchFamily="34" charset="0"/>
              </a:rPr>
              <a:t>T3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بساط 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ZoneTexte 20"/>
          <p:cNvSpPr txBox="1">
            <a:spLocks noChangeAspect="1" noChangeArrowheads="1"/>
          </p:cNvSpPr>
          <p:nvPr/>
        </p:nvSpPr>
        <p:spPr bwMode="auto">
          <a:xfrm>
            <a:off x="1142976" y="1643050"/>
            <a:ext cx="92710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T1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 بساط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WordArt 5"/>
          <p:cNvSpPr>
            <a:spLocks noChangeArrowheads="1" noChangeShapeType="1" noTextEdit="1"/>
          </p:cNvSpPr>
          <p:nvPr/>
        </p:nvSpPr>
        <p:spPr bwMode="auto">
          <a:xfrm>
            <a:off x="6143636" y="3131056"/>
            <a:ext cx="2880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</a:t>
            </a:r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الجزأ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التنفيذي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7858148" y="3500438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264" name="Line 200"/>
          <p:cNvSpPr>
            <a:spLocks noChangeAspect="1" noChangeShapeType="1"/>
          </p:cNvSpPr>
          <p:nvPr/>
        </p:nvSpPr>
        <p:spPr bwMode="auto">
          <a:xfrm flipV="1">
            <a:off x="6261302" y="4002479"/>
            <a:ext cx="0" cy="7874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65" name="Line 201"/>
          <p:cNvSpPr>
            <a:spLocks noChangeAspect="1" noChangeShapeType="1"/>
          </p:cNvSpPr>
          <p:nvPr/>
        </p:nvSpPr>
        <p:spPr bwMode="auto">
          <a:xfrm>
            <a:off x="4964532" y="4803754"/>
            <a:ext cx="0" cy="17637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66" name="Line 202"/>
          <p:cNvSpPr>
            <a:spLocks noChangeAspect="1" noChangeShapeType="1"/>
          </p:cNvSpPr>
          <p:nvPr/>
        </p:nvSpPr>
        <p:spPr bwMode="auto">
          <a:xfrm flipV="1">
            <a:off x="6353162" y="6565879"/>
            <a:ext cx="0" cy="18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67" name="Line 204"/>
          <p:cNvSpPr>
            <a:spLocks noChangeAspect="1" noChangeShapeType="1"/>
          </p:cNvSpPr>
          <p:nvPr/>
        </p:nvSpPr>
        <p:spPr bwMode="auto">
          <a:xfrm>
            <a:off x="4866012" y="4986317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68" name="Line 205"/>
          <p:cNvSpPr>
            <a:spLocks noChangeAspect="1" noChangeShapeType="1"/>
          </p:cNvSpPr>
          <p:nvPr/>
        </p:nvSpPr>
        <p:spPr bwMode="auto">
          <a:xfrm>
            <a:off x="5169320" y="5333979"/>
            <a:ext cx="206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69" name="Text Box 206"/>
          <p:cNvSpPr txBox="1">
            <a:spLocks noChangeAspect="1" noChangeArrowheads="1"/>
          </p:cNvSpPr>
          <p:nvPr/>
        </p:nvSpPr>
        <p:spPr bwMode="auto">
          <a:xfrm>
            <a:off x="4772033" y="5159354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0" name="Text Box 207"/>
          <p:cNvSpPr txBox="1">
            <a:spLocks noChangeArrowheads="1"/>
          </p:cNvSpPr>
          <p:nvPr/>
        </p:nvSpPr>
        <p:spPr bwMode="auto">
          <a:xfrm>
            <a:off x="5383631" y="5159354"/>
            <a:ext cx="1332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1" name="Line 208"/>
          <p:cNvSpPr>
            <a:spLocks noChangeAspect="1" noChangeShapeType="1"/>
          </p:cNvSpPr>
          <p:nvPr/>
        </p:nvSpPr>
        <p:spPr bwMode="auto">
          <a:xfrm>
            <a:off x="4870458" y="5691167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72" name="Line 210"/>
          <p:cNvSpPr>
            <a:spLocks noChangeAspect="1" noChangeShapeType="1"/>
          </p:cNvSpPr>
          <p:nvPr/>
        </p:nvSpPr>
        <p:spPr bwMode="auto">
          <a:xfrm>
            <a:off x="5166908" y="6035654"/>
            <a:ext cx="207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73" name="Text Box 211"/>
          <p:cNvSpPr txBox="1">
            <a:spLocks noChangeAspect="1" noChangeArrowheads="1"/>
          </p:cNvSpPr>
          <p:nvPr/>
        </p:nvSpPr>
        <p:spPr bwMode="auto">
          <a:xfrm>
            <a:off x="4771209" y="5861029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4" name="Text Box 212"/>
          <p:cNvSpPr txBox="1">
            <a:spLocks noChangeArrowheads="1"/>
          </p:cNvSpPr>
          <p:nvPr/>
        </p:nvSpPr>
        <p:spPr bwMode="auto">
          <a:xfrm>
            <a:off x="5379633" y="5862617"/>
            <a:ext cx="1332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5" name="Line 213"/>
          <p:cNvSpPr>
            <a:spLocks noChangeAspect="1" noChangeShapeType="1"/>
          </p:cNvSpPr>
          <p:nvPr/>
        </p:nvSpPr>
        <p:spPr bwMode="auto">
          <a:xfrm>
            <a:off x="4877948" y="6381729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76" name="Line 215"/>
          <p:cNvSpPr>
            <a:spLocks noChangeAspect="1" noChangeShapeType="1"/>
          </p:cNvSpPr>
          <p:nvPr/>
        </p:nvSpPr>
        <p:spPr bwMode="auto">
          <a:xfrm>
            <a:off x="6451802" y="4419991"/>
            <a:ext cx="2079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77" name="Text Box 216"/>
          <p:cNvSpPr txBox="1">
            <a:spLocks noChangeAspect="1" noChangeArrowheads="1"/>
          </p:cNvSpPr>
          <p:nvPr/>
        </p:nvSpPr>
        <p:spPr bwMode="auto">
          <a:xfrm>
            <a:off x="6050164" y="4245366"/>
            <a:ext cx="417513" cy="3635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8" name="Text Box 217"/>
          <p:cNvSpPr txBox="1">
            <a:spLocks noChangeArrowheads="1"/>
          </p:cNvSpPr>
          <p:nvPr/>
        </p:nvSpPr>
        <p:spPr bwMode="auto">
          <a:xfrm>
            <a:off x="6643900" y="4248541"/>
            <a:ext cx="1587500" cy="366713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9" name="Line 218"/>
          <p:cNvSpPr>
            <a:spLocks noChangeAspect="1" noChangeShapeType="1"/>
          </p:cNvSpPr>
          <p:nvPr/>
        </p:nvSpPr>
        <p:spPr bwMode="auto">
          <a:xfrm>
            <a:off x="4962164" y="6568642"/>
            <a:ext cx="2376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0" name="Line 219"/>
          <p:cNvSpPr>
            <a:spLocks noChangeAspect="1" noChangeShapeType="1"/>
          </p:cNvSpPr>
          <p:nvPr/>
        </p:nvSpPr>
        <p:spPr bwMode="auto">
          <a:xfrm>
            <a:off x="4964043" y="4808421"/>
            <a:ext cx="2376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1" name="Line 220"/>
          <p:cNvSpPr>
            <a:spLocks noChangeAspect="1" noChangeShapeType="1"/>
          </p:cNvSpPr>
          <p:nvPr/>
        </p:nvSpPr>
        <p:spPr bwMode="auto">
          <a:xfrm>
            <a:off x="7323464" y="4798992"/>
            <a:ext cx="0" cy="1763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2" name="Line 221"/>
          <p:cNvSpPr>
            <a:spLocks noChangeAspect="1" noChangeShapeType="1"/>
          </p:cNvSpPr>
          <p:nvPr/>
        </p:nvSpPr>
        <p:spPr bwMode="auto">
          <a:xfrm>
            <a:off x="7505250" y="5335567"/>
            <a:ext cx="206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3" name="Text Box 222"/>
          <p:cNvSpPr txBox="1">
            <a:spLocks noChangeAspect="1" noChangeArrowheads="1"/>
          </p:cNvSpPr>
          <p:nvPr/>
        </p:nvSpPr>
        <p:spPr bwMode="auto">
          <a:xfrm>
            <a:off x="7102025" y="5160942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4" name="Text Box 223"/>
          <p:cNvSpPr txBox="1">
            <a:spLocks noChangeArrowheads="1"/>
          </p:cNvSpPr>
          <p:nvPr/>
        </p:nvSpPr>
        <p:spPr bwMode="auto">
          <a:xfrm>
            <a:off x="7714800" y="5165704"/>
            <a:ext cx="1332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5" name="Line 224"/>
          <p:cNvSpPr>
            <a:spLocks noChangeAspect="1" noChangeShapeType="1"/>
          </p:cNvSpPr>
          <p:nvPr/>
        </p:nvSpPr>
        <p:spPr bwMode="auto">
          <a:xfrm>
            <a:off x="7226613" y="5678467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6" name="Line 226"/>
          <p:cNvSpPr>
            <a:spLocks noChangeAspect="1" noChangeShapeType="1"/>
          </p:cNvSpPr>
          <p:nvPr/>
        </p:nvSpPr>
        <p:spPr bwMode="auto">
          <a:xfrm>
            <a:off x="7502838" y="6037242"/>
            <a:ext cx="207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87" name="Text Box 227"/>
          <p:cNvSpPr txBox="1">
            <a:spLocks noChangeAspect="1" noChangeArrowheads="1"/>
          </p:cNvSpPr>
          <p:nvPr/>
        </p:nvSpPr>
        <p:spPr bwMode="auto">
          <a:xfrm>
            <a:off x="7101201" y="5861029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8" name="Text Box 228"/>
          <p:cNvSpPr txBox="1">
            <a:spLocks noChangeArrowheads="1"/>
          </p:cNvSpPr>
          <p:nvPr/>
        </p:nvSpPr>
        <p:spPr bwMode="auto">
          <a:xfrm>
            <a:off x="7713976" y="5865792"/>
            <a:ext cx="1332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9" name="Line 229"/>
          <p:cNvSpPr>
            <a:spLocks noChangeAspect="1" noChangeShapeType="1"/>
          </p:cNvSpPr>
          <p:nvPr/>
        </p:nvSpPr>
        <p:spPr bwMode="auto">
          <a:xfrm>
            <a:off x="7214737" y="6381729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290" name="Line 231"/>
          <p:cNvSpPr>
            <a:spLocks noChangeAspect="1" noChangeShapeType="1"/>
          </p:cNvSpPr>
          <p:nvPr/>
        </p:nvSpPr>
        <p:spPr bwMode="auto">
          <a:xfrm>
            <a:off x="7223438" y="4968854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grpSp>
        <p:nvGrpSpPr>
          <p:cNvPr id="291" name="Groupe 47"/>
          <p:cNvGrpSpPr/>
          <p:nvPr/>
        </p:nvGrpSpPr>
        <p:grpSpPr>
          <a:xfrm>
            <a:off x="4748046" y="4233025"/>
            <a:ext cx="4323112" cy="2402061"/>
            <a:chOff x="2118300" y="3670145"/>
            <a:chExt cx="4323112" cy="2402061"/>
          </a:xfrm>
        </p:grpSpPr>
        <p:sp>
          <p:nvSpPr>
            <p:cNvPr id="292" name="Rectangle 291"/>
            <p:cNvSpPr/>
            <p:nvPr/>
          </p:nvSpPr>
          <p:spPr>
            <a:xfrm>
              <a:off x="2167821" y="5288951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93" name="Groupe 46"/>
            <p:cNvGrpSpPr/>
            <p:nvPr/>
          </p:nvGrpSpPr>
          <p:grpSpPr>
            <a:xfrm>
              <a:off x="2118300" y="3670145"/>
              <a:ext cx="4323112" cy="2402061"/>
              <a:chOff x="2118300" y="468114"/>
              <a:chExt cx="4323112" cy="2402061"/>
            </a:xfrm>
          </p:grpSpPr>
          <p:sp>
            <p:nvSpPr>
              <p:cNvPr id="294" name="Text Box 203"/>
              <p:cNvSpPr txBox="1">
                <a:spLocks noChangeAspect="1" noChangeArrowheads="1"/>
              </p:cNvSpPr>
              <p:nvPr/>
            </p:nvSpPr>
            <p:spPr bwMode="auto">
              <a:xfrm>
                <a:off x="2383305" y="1080651"/>
                <a:ext cx="1377950" cy="3333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400" b="1" dirty="0">
                    <a:latin typeface="Arial" pitchFamily="34" charset="0"/>
                    <a:cs typeface="Arial" pitchFamily="34" charset="0"/>
                  </a:rPr>
                  <a:t>حضور القطعة كبيرة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5" name="Text Box 209"/>
              <p:cNvSpPr txBox="1">
                <a:spLocks noChangeAspect="1" noChangeArrowheads="1"/>
              </p:cNvSpPr>
              <p:nvPr/>
            </p:nvSpPr>
            <p:spPr bwMode="auto">
              <a:xfrm>
                <a:off x="2406584" y="1799788"/>
                <a:ext cx="1552575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SA" sz="1400" b="1" dirty="0">
                    <a:latin typeface="Arial" pitchFamily="34" charset="0"/>
                    <a:cs typeface="Arial" pitchFamily="34" charset="0"/>
                  </a:rPr>
                  <a:t>الضغط على الملتقط 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g1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6" name="Text Box 214"/>
              <p:cNvSpPr txBox="1">
                <a:spLocks noChangeAspect="1" noChangeArrowheads="1"/>
              </p:cNvSpPr>
              <p:nvPr/>
            </p:nvSpPr>
            <p:spPr bwMode="auto">
              <a:xfrm>
                <a:off x="2118300" y="2464642"/>
                <a:ext cx="1838325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SA" sz="1400" b="1" dirty="0">
                    <a:latin typeface="Arial" pitchFamily="34" charset="0"/>
                    <a:cs typeface="Arial" pitchFamily="34" charset="0"/>
                  </a:rPr>
                  <a:t>الضغط على الملتقط 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g0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7" name="Text Box 225"/>
              <p:cNvSpPr txBox="1">
                <a:spLocks noChangeAspect="1" noChangeArrowheads="1"/>
              </p:cNvSpPr>
              <p:nvPr/>
            </p:nvSpPr>
            <p:spPr bwMode="auto">
              <a:xfrm>
                <a:off x="4555072" y="1780738"/>
                <a:ext cx="1728770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SA" sz="1400" b="1" dirty="0">
                    <a:latin typeface="Arial" pitchFamily="34" charset="0"/>
                    <a:cs typeface="Arial" pitchFamily="34" charset="0"/>
                  </a:rPr>
                  <a:t>الضغط على الملتقط 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V1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8" name="Text Box 230"/>
              <p:cNvSpPr txBox="1">
                <a:spLocks noChangeAspect="1" noChangeArrowheads="1"/>
              </p:cNvSpPr>
              <p:nvPr/>
            </p:nvSpPr>
            <p:spPr bwMode="auto">
              <a:xfrm>
                <a:off x="4555072" y="2492350"/>
                <a:ext cx="1698622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SA" sz="1400" b="1" dirty="0">
                    <a:latin typeface="Arial" pitchFamily="34" charset="0"/>
                    <a:cs typeface="Arial" pitchFamily="34" charset="0"/>
                  </a:rPr>
                  <a:t>الضغط على الملتقط 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V0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9" name="Text Box 232"/>
              <p:cNvSpPr txBox="1">
                <a:spLocks noChangeAspect="1" noChangeArrowheads="1"/>
              </p:cNvSpPr>
              <p:nvPr/>
            </p:nvSpPr>
            <p:spPr bwMode="auto">
              <a:xfrm>
                <a:off x="4685248" y="1064776"/>
                <a:ext cx="1493820" cy="3349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400" b="1" dirty="0">
                    <a:latin typeface="Arial" pitchFamily="34" charset="0"/>
                    <a:cs typeface="Arial" pitchFamily="34" charset="0"/>
                  </a:rPr>
                  <a:t>حضور القطعة صغيرة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0" name="Rectangle 299"/>
              <p:cNvSpPr/>
              <p:nvPr/>
            </p:nvSpPr>
            <p:spPr>
              <a:xfrm>
                <a:off x="3983871" y="474286"/>
                <a:ext cx="1601721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700" b="1" dirty="0" smtClean="0">
                    <a:latin typeface="Arial" pitchFamily="34" charset="0"/>
                    <a:cs typeface="Arial" pitchFamily="34" charset="0"/>
                  </a:rPr>
                  <a:t>دوران المحرك الأول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1" name="Rectangle 300"/>
              <p:cNvSpPr/>
              <p:nvPr/>
            </p:nvSpPr>
            <p:spPr>
              <a:xfrm>
                <a:off x="5077296" y="1402657"/>
                <a:ext cx="1343638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700" b="1" dirty="0" smtClean="0">
                    <a:latin typeface="Arial" pitchFamily="34" charset="0"/>
                    <a:cs typeface="Arabic Transparent" pitchFamily="2" charset="-78"/>
                  </a:rPr>
                  <a:t>خروج الدافعة </a:t>
                </a:r>
                <a:r>
                  <a:rPr lang="en-US" sz="1600" b="1" dirty="0" smtClean="0">
                    <a:latin typeface="Arial" pitchFamily="34" charset="0"/>
                    <a:cs typeface="Arabic Transparent" pitchFamily="2" charset="-78"/>
                  </a:rPr>
                  <a:t>V</a:t>
                </a:r>
                <a:endParaRPr lang="fr-FR" sz="1700" b="1" baseline="30000" dirty="0">
                  <a:latin typeface="Arial" pitchFamily="34" charset="0"/>
                  <a:cs typeface="Arabic Transparent" pitchFamily="2" charset="-78"/>
                </a:endParaRPr>
              </a:p>
            </p:txBody>
          </p:sp>
          <p:sp>
            <p:nvSpPr>
              <p:cNvPr id="302" name="Rectangle 301"/>
              <p:cNvSpPr/>
              <p:nvPr/>
            </p:nvSpPr>
            <p:spPr>
              <a:xfrm>
                <a:off x="5043272" y="2097701"/>
                <a:ext cx="1398140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700" b="1" dirty="0" smtClean="0">
                    <a:latin typeface="Arial" pitchFamily="34" charset="0"/>
                    <a:cs typeface="Arabic Transparent" pitchFamily="2" charset="-78"/>
                  </a:rPr>
                  <a:t>رجوع الدافعة </a:t>
                </a:r>
                <a:r>
                  <a:rPr lang="en-US" sz="1700" b="1" dirty="0" smtClean="0">
                    <a:latin typeface="Arial" pitchFamily="34" charset="0"/>
                    <a:cs typeface="Arabic Transparent" pitchFamily="2" charset="-78"/>
                  </a:rPr>
                  <a:t> </a:t>
                </a:r>
                <a:r>
                  <a:rPr lang="en-US" sz="1600" b="1" dirty="0" smtClean="0">
                    <a:latin typeface="Arial" pitchFamily="34" charset="0"/>
                    <a:cs typeface="Arabic Transparent" pitchFamily="2" charset="-78"/>
                  </a:rPr>
                  <a:t>V</a:t>
                </a:r>
                <a:endParaRPr lang="fr-FR" sz="1700" b="1" dirty="0">
                  <a:latin typeface="Arial" pitchFamily="34" charset="0"/>
                  <a:cs typeface="Arabic Transparent" pitchFamily="2" charset="-78"/>
                </a:endParaRPr>
              </a:p>
            </p:txBody>
          </p:sp>
          <p:sp>
            <p:nvSpPr>
              <p:cNvPr id="303" name="Rectangle 302"/>
              <p:cNvSpPr/>
              <p:nvPr/>
            </p:nvSpPr>
            <p:spPr>
              <a:xfrm>
                <a:off x="3459298" y="468114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b="1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2168519" y="1379999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4514007" y="1389868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4519444" y="2065506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2706695" y="1390960"/>
                <a:ext cx="1367682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700" b="1" dirty="0" smtClean="0">
                    <a:latin typeface="Arial" pitchFamily="34" charset="0"/>
                    <a:cs typeface="Arabic Transparent" pitchFamily="2" charset="-78"/>
                  </a:rPr>
                  <a:t>خروج الدافعة </a:t>
                </a:r>
                <a:r>
                  <a:rPr lang="en-US" sz="1600" b="1" dirty="0" smtClean="0">
                    <a:latin typeface="Arial" pitchFamily="34" charset="0"/>
                    <a:cs typeface="Arial" pitchFamily="34" charset="0"/>
                  </a:rPr>
                  <a:t>G</a:t>
                </a:r>
                <a:endParaRPr lang="fr-FR" sz="1700" b="1" baseline="30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2648135" y="2092323"/>
                <a:ext cx="1422184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700" b="1" dirty="0" smtClean="0">
                    <a:latin typeface="Arial" pitchFamily="34" charset="0"/>
                    <a:cs typeface="Arabic Transparent" pitchFamily="2" charset="-78"/>
                  </a:rPr>
                  <a:t>رجوع الدافعة </a:t>
                </a:r>
                <a:r>
                  <a:rPr lang="en-US" sz="1700" b="1" dirty="0" smtClean="0">
                    <a:latin typeface="Arial" pitchFamily="34" charset="0"/>
                    <a:cs typeface="Arabic Transparent" pitchFamily="2" charset="-78"/>
                  </a:rPr>
                  <a:t> </a:t>
                </a:r>
                <a:r>
                  <a:rPr lang="en-US" sz="1600" b="1" dirty="0" smtClean="0">
                    <a:latin typeface="Arial" pitchFamily="34" charset="0"/>
                    <a:cs typeface="Arabic Transparent" pitchFamily="2" charset="-78"/>
                  </a:rPr>
                  <a:t>G</a:t>
                </a:r>
                <a:endParaRPr lang="fr-FR" sz="1700" b="1" dirty="0">
                  <a:latin typeface="Arial" pitchFamily="34" charset="0"/>
                  <a:cs typeface="Arabic Transparent" pitchFamily="2" charset="-78"/>
                </a:endParaRPr>
              </a:p>
            </p:txBody>
          </p:sp>
        </p:grpSp>
      </p:grpSp>
      <p:sp>
        <p:nvSpPr>
          <p:cNvPr id="309" name="Text Box 203"/>
          <p:cNvSpPr txBox="1">
            <a:spLocks noChangeAspect="1" noChangeArrowheads="1"/>
          </p:cNvSpPr>
          <p:nvPr/>
        </p:nvSpPr>
        <p:spPr bwMode="auto">
          <a:xfrm>
            <a:off x="5012686" y="4847561"/>
            <a:ext cx="1377950" cy="3333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حضور القطعة كبيرة</a:t>
            </a:r>
            <a:endParaRPr lang="fr-F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0" name="Text Box 232"/>
          <p:cNvSpPr txBox="1">
            <a:spLocks noChangeAspect="1" noChangeArrowheads="1"/>
          </p:cNvSpPr>
          <p:nvPr/>
        </p:nvSpPr>
        <p:spPr bwMode="auto">
          <a:xfrm>
            <a:off x="7316781" y="4826045"/>
            <a:ext cx="1493820" cy="3349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حضور القطعة صغيرة</a:t>
            </a:r>
            <a:endParaRPr lang="fr-F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7" name="WordArt 4"/>
          <p:cNvSpPr>
            <a:spLocks noChangeArrowheads="1" noChangeShapeType="1" noTextEdit="1"/>
          </p:cNvSpPr>
          <p:nvPr/>
        </p:nvSpPr>
        <p:spPr bwMode="auto">
          <a:xfrm>
            <a:off x="357158" y="3138741"/>
            <a:ext cx="2304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التحكم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358" name="ZoneTexte 357"/>
          <p:cNvSpPr txBox="1"/>
          <p:nvPr/>
        </p:nvSpPr>
        <p:spPr>
          <a:xfrm>
            <a:off x="1643042" y="3500438"/>
            <a:ext cx="1143008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359" name="Line 202"/>
          <p:cNvSpPr>
            <a:spLocks noChangeAspect="1" noChangeShapeType="1"/>
          </p:cNvSpPr>
          <p:nvPr/>
        </p:nvSpPr>
        <p:spPr bwMode="auto">
          <a:xfrm flipV="1">
            <a:off x="1719219" y="6606586"/>
            <a:ext cx="0" cy="18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0" name="Line 200"/>
          <p:cNvSpPr>
            <a:spLocks noChangeAspect="1" noChangeShapeType="1"/>
          </p:cNvSpPr>
          <p:nvPr/>
        </p:nvSpPr>
        <p:spPr bwMode="auto">
          <a:xfrm flipV="1">
            <a:off x="1748071" y="4055710"/>
            <a:ext cx="0" cy="7874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1" name="Line 201"/>
          <p:cNvSpPr>
            <a:spLocks noChangeAspect="1" noChangeShapeType="1"/>
          </p:cNvSpPr>
          <p:nvPr/>
        </p:nvSpPr>
        <p:spPr bwMode="auto">
          <a:xfrm>
            <a:off x="324487" y="4856985"/>
            <a:ext cx="0" cy="176371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2" name="Line 204"/>
          <p:cNvSpPr>
            <a:spLocks noChangeAspect="1" noChangeShapeType="1"/>
          </p:cNvSpPr>
          <p:nvPr/>
        </p:nvSpPr>
        <p:spPr bwMode="auto">
          <a:xfrm>
            <a:off x="214950" y="5039548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3" name="Line 205"/>
          <p:cNvSpPr>
            <a:spLocks noChangeAspect="1" noChangeShapeType="1"/>
          </p:cNvSpPr>
          <p:nvPr/>
        </p:nvSpPr>
        <p:spPr bwMode="auto">
          <a:xfrm>
            <a:off x="529275" y="5387210"/>
            <a:ext cx="206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4" name="Text Box 206"/>
          <p:cNvSpPr txBox="1">
            <a:spLocks noChangeAspect="1" noChangeArrowheads="1"/>
          </p:cNvSpPr>
          <p:nvPr/>
        </p:nvSpPr>
        <p:spPr bwMode="auto">
          <a:xfrm>
            <a:off x="131988" y="5212585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65" name="Text Box 207"/>
          <p:cNvSpPr txBox="1">
            <a:spLocks noChangeArrowheads="1"/>
          </p:cNvSpPr>
          <p:nvPr/>
        </p:nvSpPr>
        <p:spPr bwMode="auto">
          <a:xfrm>
            <a:off x="743586" y="5212585"/>
            <a:ext cx="684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66" name="Line 208"/>
          <p:cNvSpPr>
            <a:spLocks noChangeAspect="1" noChangeShapeType="1"/>
          </p:cNvSpPr>
          <p:nvPr/>
        </p:nvSpPr>
        <p:spPr bwMode="auto">
          <a:xfrm>
            <a:off x="230413" y="5744398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7" name="Line 210"/>
          <p:cNvSpPr>
            <a:spLocks noChangeAspect="1" noChangeShapeType="1"/>
          </p:cNvSpPr>
          <p:nvPr/>
        </p:nvSpPr>
        <p:spPr bwMode="auto">
          <a:xfrm>
            <a:off x="526863" y="6088885"/>
            <a:ext cx="207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68" name="Text Box 211"/>
          <p:cNvSpPr txBox="1">
            <a:spLocks noChangeAspect="1" noChangeArrowheads="1"/>
          </p:cNvSpPr>
          <p:nvPr/>
        </p:nvSpPr>
        <p:spPr bwMode="auto">
          <a:xfrm>
            <a:off x="131164" y="5914260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69" name="Text Box 212"/>
          <p:cNvSpPr txBox="1">
            <a:spLocks noChangeArrowheads="1"/>
          </p:cNvSpPr>
          <p:nvPr/>
        </p:nvSpPr>
        <p:spPr bwMode="auto">
          <a:xfrm>
            <a:off x="739587" y="5915848"/>
            <a:ext cx="684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0" name="Line 213"/>
          <p:cNvSpPr>
            <a:spLocks noChangeAspect="1" noChangeShapeType="1"/>
          </p:cNvSpPr>
          <p:nvPr/>
        </p:nvSpPr>
        <p:spPr bwMode="auto">
          <a:xfrm>
            <a:off x="226886" y="6434960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1" name="Line 215"/>
          <p:cNvSpPr>
            <a:spLocks noChangeAspect="1" noChangeShapeType="1"/>
          </p:cNvSpPr>
          <p:nvPr/>
        </p:nvSpPr>
        <p:spPr bwMode="auto">
          <a:xfrm>
            <a:off x="1938571" y="4473222"/>
            <a:ext cx="2079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2" name="Text Box 216"/>
          <p:cNvSpPr txBox="1">
            <a:spLocks noChangeAspect="1" noChangeArrowheads="1"/>
          </p:cNvSpPr>
          <p:nvPr/>
        </p:nvSpPr>
        <p:spPr bwMode="auto">
          <a:xfrm>
            <a:off x="1536933" y="4298597"/>
            <a:ext cx="417513" cy="3635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3" name="Text Box 217"/>
          <p:cNvSpPr txBox="1">
            <a:spLocks noChangeArrowheads="1"/>
          </p:cNvSpPr>
          <p:nvPr/>
        </p:nvSpPr>
        <p:spPr bwMode="auto">
          <a:xfrm>
            <a:off x="2149708" y="4301772"/>
            <a:ext cx="684000" cy="366713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4" name="Line 218"/>
          <p:cNvSpPr>
            <a:spLocks noChangeAspect="1" noChangeShapeType="1"/>
          </p:cNvSpPr>
          <p:nvPr/>
        </p:nvSpPr>
        <p:spPr bwMode="auto">
          <a:xfrm>
            <a:off x="312963" y="6621873"/>
            <a:ext cx="26543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5" name="Line 219"/>
          <p:cNvSpPr>
            <a:spLocks noChangeAspect="1" noChangeShapeType="1"/>
          </p:cNvSpPr>
          <p:nvPr/>
        </p:nvSpPr>
        <p:spPr bwMode="auto">
          <a:xfrm>
            <a:off x="318549" y="4850635"/>
            <a:ext cx="26543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6" name="Line 220"/>
          <p:cNvSpPr>
            <a:spLocks noChangeAspect="1" noChangeShapeType="1"/>
          </p:cNvSpPr>
          <p:nvPr/>
        </p:nvSpPr>
        <p:spPr bwMode="auto">
          <a:xfrm>
            <a:off x="2961338" y="4852223"/>
            <a:ext cx="0" cy="176371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7" name="Line 221"/>
          <p:cNvSpPr>
            <a:spLocks noChangeAspect="1" noChangeShapeType="1"/>
          </p:cNvSpPr>
          <p:nvPr/>
        </p:nvSpPr>
        <p:spPr bwMode="auto">
          <a:xfrm>
            <a:off x="3143124" y="5388798"/>
            <a:ext cx="206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78" name="Text Box 222"/>
          <p:cNvSpPr txBox="1">
            <a:spLocks noChangeAspect="1" noChangeArrowheads="1"/>
          </p:cNvSpPr>
          <p:nvPr/>
        </p:nvSpPr>
        <p:spPr bwMode="auto">
          <a:xfrm>
            <a:off x="2739899" y="5214173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9" name="Text Box 223"/>
          <p:cNvSpPr txBox="1">
            <a:spLocks noChangeArrowheads="1"/>
          </p:cNvSpPr>
          <p:nvPr/>
        </p:nvSpPr>
        <p:spPr bwMode="auto">
          <a:xfrm>
            <a:off x="3352674" y="5218935"/>
            <a:ext cx="684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80" name="Line 224"/>
          <p:cNvSpPr>
            <a:spLocks noChangeAspect="1" noChangeShapeType="1"/>
          </p:cNvSpPr>
          <p:nvPr/>
        </p:nvSpPr>
        <p:spPr bwMode="auto">
          <a:xfrm>
            <a:off x="2864487" y="5731698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81" name="Line 226"/>
          <p:cNvSpPr>
            <a:spLocks noChangeAspect="1" noChangeShapeType="1"/>
          </p:cNvSpPr>
          <p:nvPr/>
        </p:nvSpPr>
        <p:spPr bwMode="auto">
          <a:xfrm>
            <a:off x="3140712" y="6090473"/>
            <a:ext cx="2079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82" name="Text Box 227"/>
          <p:cNvSpPr txBox="1">
            <a:spLocks noChangeAspect="1" noChangeArrowheads="1"/>
          </p:cNvSpPr>
          <p:nvPr/>
        </p:nvSpPr>
        <p:spPr bwMode="auto">
          <a:xfrm>
            <a:off x="2739075" y="5914260"/>
            <a:ext cx="415925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83" name="Text Box 228"/>
          <p:cNvSpPr txBox="1">
            <a:spLocks noChangeArrowheads="1"/>
          </p:cNvSpPr>
          <p:nvPr/>
        </p:nvSpPr>
        <p:spPr bwMode="auto">
          <a:xfrm>
            <a:off x="3351850" y="5919023"/>
            <a:ext cx="684000" cy="3651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84" name="Line 229"/>
          <p:cNvSpPr>
            <a:spLocks noChangeAspect="1" noChangeShapeType="1"/>
          </p:cNvSpPr>
          <p:nvPr/>
        </p:nvSpPr>
        <p:spPr bwMode="auto">
          <a:xfrm>
            <a:off x="2852611" y="6434960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sp>
        <p:nvSpPr>
          <p:cNvPr id="385" name="Line 231"/>
          <p:cNvSpPr>
            <a:spLocks noChangeAspect="1" noChangeShapeType="1"/>
          </p:cNvSpPr>
          <p:nvPr/>
        </p:nvSpPr>
        <p:spPr bwMode="auto">
          <a:xfrm>
            <a:off x="2861312" y="5022085"/>
            <a:ext cx="18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/>
            <a:endParaRPr lang="fr-FR"/>
          </a:p>
        </p:txBody>
      </p:sp>
      <p:grpSp>
        <p:nvGrpSpPr>
          <p:cNvPr id="386" name="Groupe 47"/>
          <p:cNvGrpSpPr/>
          <p:nvPr/>
        </p:nvGrpSpPr>
        <p:grpSpPr>
          <a:xfrm>
            <a:off x="155734" y="4286256"/>
            <a:ext cx="3821081" cy="2380027"/>
            <a:chOff x="1888114" y="3670145"/>
            <a:chExt cx="3821081" cy="2380027"/>
          </a:xfrm>
        </p:grpSpPr>
        <p:sp>
          <p:nvSpPr>
            <p:cNvPr id="387" name="Rectangle 386"/>
            <p:cNvSpPr/>
            <p:nvPr/>
          </p:nvSpPr>
          <p:spPr>
            <a:xfrm>
              <a:off x="1899608" y="5288951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88" name="Groupe 46"/>
            <p:cNvGrpSpPr/>
            <p:nvPr/>
          </p:nvGrpSpPr>
          <p:grpSpPr>
            <a:xfrm>
              <a:off x="1888114" y="3670145"/>
              <a:ext cx="3821081" cy="2380027"/>
              <a:chOff x="1888114" y="468114"/>
              <a:chExt cx="3821081" cy="2380027"/>
            </a:xfrm>
          </p:grpSpPr>
          <p:sp>
            <p:nvSpPr>
              <p:cNvPr id="389" name="Text Box 203"/>
              <p:cNvSpPr txBox="1">
                <a:spLocks noChangeAspect="1" noChangeArrowheads="1"/>
              </p:cNvSpPr>
              <p:nvPr/>
            </p:nvSpPr>
            <p:spPr bwMode="auto">
              <a:xfrm>
                <a:off x="2065857" y="1080651"/>
                <a:ext cx="531809" cy="3333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Cp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0" name="Text Box 209"/>
              <p:cNvSpPr txBox="1">
                <a:spLocks noChangeAspect="1" noChangeArrowheads="1"/>
              </p:cNvSpPr>
              <p:nvPr/>
            </p:nvSpPr>
            <p:spPr bwMode="auto">
              <a:xfrm>
                <a:off x="2065857" y="1755720"/>
                <a:ext cx="428727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g1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1" name="Text Box 214"/>
              <p:cNvSpPr txBox="1">
                <a:spLocks noChangeAspect="1" noChangeArrowheads="1"/>
              </p:cNvSpPr>
              <p:nvPr/>
            </p:nvSpPr>
            <p:spPr bwMode="auto">
              <a:xfrm>
                <a:off x="1922981" y="2458887"/>
                <a:ext cx="571503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g0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2" name="Text Box 225"/>
              <p:cNvSpPr txBox="1">
                <a:spLocks noChangeAspect="1" noChangeArrowheads="1"/>
              </p:cNvSpPr>
              <p:nvPr/>
            </p:nvSpPr>
            <p:spPr bwMode="auto">
              <a:xfrm>
                <a:off x="4645499" y="1780738"/>
                <a:ext cx="503209" cy="3349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V1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3" name="Text Box 230"/>
              <p:cNvSpPr txBox="1">
                <a:spLocks noChangeAspect="1" noChangeArrowheads="1"/>
              </p:cNvSpPr>
              <p:nvPr/>
            </p:nvSpPr>
            <p:spPr bwMode="auto">
              <a:xfrm>
                <a:off x="4637527" y="2470316"/>
                <a:ext cx="511181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V0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4" name="Text Box 232"/>
              <p:cNvSpPr txBox="1">
                <a:spLocks noChangeAspect="1" noChangeArrowheads="1"/>
              </p:cNvSpPr>
              <p:nvPr/>
            </p:nvSpPr>
            <p:spPr bwMode="auto">
              <a:xfrm>
                <a:off x="4566187" y="1042742"/>
                <a:ext cx="666757" cy="3349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ctr" rtl="1"/>
                <a:r>
                  <a:rPr lang="fr-FR" sz="15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  <a:sym typeface="Symbol"/>
                  </a:rPr>
                  <a:t></a:t>
                </a:r>
                <a:r>
                  <a:rPr lang="fr-FR" sz="15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Cp</a:t>
                </a:r>
                <a:endParaRPr lang="fr-FR" sz="15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5" name="Rectangle 394"/>
              <p:cNvSpPr/>
              <p:nvPr/>
            </p:nvSpPr>
            <p:spPr>
              <a:xfrm>
                <a:off x="3873841" y="474286"/>
                <a:ext cx="644727" cy="3539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700" b="1" dirty="0" smtClean="0">
                    <a:latin typeface="Arial" pitchFamily="34" charset="0"/>
                    <a:cs typeface="Arial" pitchFamily="34" charset="0"/>
                  </a:rPr>
                  <a:t>KM1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6" name="Rectangle 395"/>
              <p:cNvSpPr/>
              <p:nvPr/>
            </p:nvSpPr>
            <p:spPr>
              <a:xfrm>
                <a:off x="5094924" y="1402657"/>
                <a:ext cx="614271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lvl="0" algn="r" rtl="1"/>
                <a:r>
                  <a:rPr lang="fr-FR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7" name="Rectangle 396"/>
              <p:cNvSpPr/>
              <p:nvPr/>
            </p:nvSpPr>
            <p:spPr>
              <a:xfrm>
                <a:off x="5137691" y="2097701"/>
                <a:ext cx="543803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8" name="Rectangle 397"/>
              <p:cNvSpPr/>
              <p:nvPr/>
            </p:nvSpPr>
            <p:spPr>
              <a:xfrm>
                <a:off x="3303532" y="468114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b="1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9" name="Rectangle 398"/>
              <p:cNvSpPr/>
              <p:nvPr/>
            </p:nvSpPr>
            <p:spPr>
              <a:xfrm>
                <a:off x="1888114" y="1379999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0" name="Rectangle 399"/>
              <p:cNvSpPr/>
              <p:nvPr/>
            </p:nvSpPr>
            <p:spPr>
              <a:xfrm>
                <a:off x="4514007" y="1389868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1" name="Rectangle 400"/>
              <p:cNvSpPr/>
              <p:nvPr/>
            </p:nvSpPr>
            <p:spPr>
              <a:xfrm>
                <a:off x="4519444" y="2065506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2" name="Rectangle 401"/>
              <p:cNvSpPr/>
              <p:nvPr/>
            </p:nvSpPr>
            <p:spPr>
              <a:xfrm>
                <a:off x="2543889" y="1390960"/>
                <a:ext cx="63991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lvl="0" algn="r" rtl="1"/>
                <a:r>
                  <a:rPr lang="fr-FR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3" name="Rectangle 402"/>
              <p:cNvSpPr/>
              <p:nvPr/>
            </p:nvSpPr>
            <p:spPr>
              <a:xfrm>
                <a:off x="2494485" y="2092323"/>
                <a:ext cx="582211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17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04" name="Text Box 203"/>
          <p:cNvSpPr txBox="1">
            <a:spLocks noChangeAspect="1" noChangeArrowheads="1"/>
          </p:cNvSpPr>
          <p:nvPr/>
        </p:nvSpPr>
        <p:spPr bwMode="auto">
          <a:xfrm>
            <a:off x="262039" y="4890811"/>
            <a:ext cx="675216" cy="3333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ctr" rtl="1"/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sz="1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5" name="Text Box 232"/>
          <p:cNvSpPr txBox="1">
            <a:spLocks noChangeAspect="1" noChangeArrowheads="1"/>
          </p:cNvSpPr>
          <p:nvPr/>
        </p:nvSpPr>
        <p:spPr bwMode="auto">
          <a:xfrm>
            <a:off x="2822790" y="4857954"/>
            <a:ext cx="614536" cy="3349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</a:t>
            </a:r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7715272" y="500042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138 L 0.14965 0.00138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4965 0.00139 L 0.14965 0.0854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8 0.00116 L 0.00018 0.085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8 0.08426 L 0.00018 0.0002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5.55112E-17 L 0.27552 5.55112E-17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500"/>
                            </p:stCondLst>
                            <p:childTnLst>
                              <p:par>
                                <p:cTn id="38" presetID="0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7535 5.55112E-17 L 0.27535 0.0944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7 -1.85185E-6 L 0.00017 0.0944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500"/>
                            </p:stCondLst>
                            <p:childTnLst>
                              <p:par>
                                <p:cTn id="43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6 0.09445 L 2.77778E-6 -1.85185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0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8" presetClass="entr" presetSubtype="12" repeatCount="7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4"/>
                                            </p:cond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000"/>
                            </p:stCondLst>
                            <p:childTnLst>
                              <p:par>
                                <p:cTn id="158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15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16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16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171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000"/>
                            </p:stCondLst>
                            <p:childTnLst>
                              <p:par>
                                <p:cTn id="17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76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80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5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9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3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4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18" presetClass="entr" presetSubtype="12" repeatCount="7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7000"/>
                            </p:stCondLst>
                            <p:childTnLst>
                              <p:par>
                                <p:cTn id="21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2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4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2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7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8500"/>
                            </p:stCondLst>
                            <p:childTnLst>
                              <p:par>
                                <p:cTn id="2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9000"/>
                            </p:stCondLst>
                            <p:childTnLst>
                              <p:par>
                                <p:cTn id="236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37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4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2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4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55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59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6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1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6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9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8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1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3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6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9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8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1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4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6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1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4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9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3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7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500"/>
                            </p:stCondLst>
                            <p:childTnLst>
                              <p:par>
                                <p:cTn id="371" presetID="18" presetClass="entr" presetSubtype="12" repeatCount="7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3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71"/>
                                            </p:cond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7000"/>
                            </p:stCondLst>
                            <p:childTnLst>
                              <p:par>
                                <p:cTn id="375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376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77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38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81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38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388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0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9000"/>
                            </p:stCondLst>
                            <p:childTnLst>
                              <p:par>
                                <p:cTn id="392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9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97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98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2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3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6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0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1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2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5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6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1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3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5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7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500"/>
                            </p:stCondLst>
                            <p:childTnLst>
                              <p:par>
                                <p:cTn id="429" presetID="18" presetClass="entr" presetSubtype="12" repeatCount="7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1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9"/>
                                            </p:cond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4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35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7" fill="hold">
                            <p:stCondLst>
                              <p:cond delay="7500"/>
                            </p:stCondLst>
                            <p:childTnLst>
                              <p:par>
                                <p:cTn id="4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4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45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8500"/>
                            </p:stCondLst>
                            <p:childTnLst>
                              <p:par>
                                <p:cTn id="4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49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9000"/>
                            </p:stCondLst>
                            <p:childTnLst>
                              <p:par>
                                <p:cTn id="453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5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55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58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59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4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3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7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8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71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72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73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4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76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8" grpId="0" animBg="1"/>
      <p:bldP spid="28" grpId="1" animBg="1"/>
      <p:bldP spid="28" grpId="2" animBg="1"/>
      <p:bldP spid="111" grpId="0"/>
      <p:bldP spid="118" grpId="0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309" grpId="0"/>
      <p:bldP spid="310" grpId="0"/>
      <p:bldP spid="357" grpId="0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404" grpId="0"/>
      <p:bldP spid="40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re 1"/>
          <p:cNvSpPr>
            <a:spLocks noGrp="1"/>
          </p:cNvSpPr>
          <p:nvPr>
            <p:ph type="title"/>
          </p:nvPr>
        </p:nvSpPr>
        <p:spPr>
          <a:xfrm>
            <a:off x="6357950" y="24871"/>
            <a:ext cx="2571768" cy="495300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1" hangingPunct="1"/>
            <a:r>
              <a:rPr lang="ar-DZ" sz="2400" b="1" dirty="0" smtClean="0">
                <a:solidFill>
                  <a:srgbClr val="FF3300"/>
                </a:solidFill>
                <a:latin typeface="Arial" pitchFamily="34" charset="0"/>
                <a:cs typeface="Arabic Transparent" pitchFamily="2" charset="-78"/>
              </a:rPr>
              <a:t>3 </a:t>
            </a:r>
            <a:r>
              <a:rPr lang="ar-DZ" sz="2400" b="1" dirty="0" err="1" smtClean="0">
                <a:solidFill>
                  <a:srgbClr val="FF3300"/>
                </a:solidFill>
                <a:latin typeface="Arial" pitchFamily="34" charset="0"/>
                <a:cs typeface="Arabic Transparent" pitchFamily="2" charset="-78"/>
              </a:rPr>
              <a:t>ـ</a:t>
            </a:r>
            <a:r>
              <a:rPr lang="ar-DZ" sz="2400" b="1" dirty="0" smtClean="0">
                <a:solidFill>
                  <a:srgbClr val="FF3300"/>
                </a:solidFill>
                <a:latin typeface="Arial" pitchFamily="34" charset="0"/>
                <a:cs typeface="Arabic Transparent" pitchFamily="2" charset="-78"/>
              </a:rPr>
              <a:t> التعاقب المتزامن: </a:t>
            </a:r>
            <a:endParaRPr lang="fr-FR" sz="2400" b="1" dirty="0" smtClean="0">
              <a:solidFill>
                <a:srgbClr val="FF33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7562280" y="497232"/>
            <a:ext cx="1296000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rmAutofit fontScale="40000" lnSpcReduction="2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5000" b="1" u="sng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دفتر </a:t>
            </a:r>
            <a:r>
              <a:rPr lang="ar-DZ" sz="5000" b="1" u="sng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rPr>
              <a:t>الشروط</a:t>
            </a:r>
            <a:r>
              <a:rPr lang="ar-DZ" sz="5000" b="1" u="sng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  <a:sym typeface="Symbol"/>
              </a:rPr>
              <a:t></a:t>
            </a:r>
            <a:r>
              <a:rPr lang="fr-FR" sz="5000" b="1" u="sng" dirty="0" smtClean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  <a:sym typeface="Symbol"/>
              </a:rPr>
              <a:t> </a:t>
            </a:r>
            <a:endParaRPr lang="fr-FR" sz="5000" b="1" u="sng" dirty="0">
              <a:solidFill>
                <a:schemeClr val="tx2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2" name="Groupe 48"/>
          <p:cNvGrpSpPr/>
          <p:nvPr/>
        </p:nvGrpSpPr>
        <p:grpSpPr>
          <a:xfrm>
            <a:off x="2571736" y="972812"/>
            <a:ext cx="6392954" cy="2446824"/>
            <a:chOff x="2571736" y="972812"/>
            <a:chExt cx="6392954" cy="2446824"/>
          </a:xfrm>
        </p:grpSpPr>
        <p:sp>
          <p:nvSpPr>
            <p:cNvPr id="46" name="Rectangle 45"/>
            <p:cNvSpPr/>
            <p:nvPr/>
          </p:nvSpPr>
          <p:spPr>
            <a:xfrm>
              <a:off x="2571736" y="985333"/>
              <a:ext cx="6386050" cy="2428892"/>
            </a:xfrm>
            <a:prstGeom prst="rect">
              <a:avLst/>
            </a:prstGeom>
            <a:solidFill>
              <a:srgbClr val="FFD96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Arabic Transparent" pitchFamily="2" charset="-78"/>
              </a:endParaRPr>
            </a:p>
          </p:txBody>
        </p:sp>
        <p:sp>
          <p:nvSpPr>
            <p:cNvPr id="44058" name="Text Box 26"/>
            <p:cNvSpPr txBox="1">
              <a:spLocks noChangeArrowheads="1"/>
            </p:cNvSpPr>
            <p:nvPr/>
          </p:nvSpPr>
          <p:spPr bwMode="auto">
            <a:xfrm>
              <a:off x="2571736" y="972812"/>
              <a:ext cx="6392954" cy="2446824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عند حضور القطعة ، يدور البساط بواسطة المحرك </a:t>
              </a:r>
              <a:r>
                <a:rPr lang="fr-FR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M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.</a:t>
              </a:r>
            </a:p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عند وصول القطعة إلى مركز التشكيل تتم العمليتين التاليتين في آن واحد :</a:t>
              </a:r>
            </a:p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       ـ خروج الدافعة </a:t>
              </a:r>
              <a:r>
                <a:rPr lang="fr-FR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V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.</a:t>
              </a:r>
              <a:endParaRPr lang="ar-DZ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       ـ خروج الدافعة </a:t>
              </a:r>
              <a:r>
                <a:rPr lang="fr-FR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G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.</a:t>
              </a:r>
              <a:endParaRPr lang="ar-DZ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بعد تشكيل القطعة إلى شكل معين يتم </a:t>
              </a:r>
              <a:r>
                <a:rPr lang="ar-DZ" b="1" dirty="0" err="1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مايلي</a:t>
              </a: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:</a:t>
              </a:r>
            </a:p>
            <a:p>
              <a:pPr algn="r" rtl="1">
                <a:spcBef>
                  <a:spcPct val="50000"/>
                </a:spcBef>
              </a:pP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  ـ ترجع 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الدافعة </a:t>
              </a:r>
              <a:r>
                <a:rPr lang="fr-FR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V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ثم </a:t>
              </a: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بعد دلك ترجع الدافعة </a:t>
              </a:r>
              <a:r>
                <a:rPr lang="fr-FR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G</a:t>
              </a:r>
              <a:r>
                <a:rPr lang="ar-DZ" b="1" dirty="0" smtClean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ثم </a:t>
              </a:r>
              <a:r>
                <a:rPr lang="ar-DZ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يواصل البساط دورانه.</a:t>
              </a:r>
              <a:r>
                <a:rPr lang="ar-DZ" dirty="0">
                  <a:latin typeface="Arial" pitchFamily="34" charset="0"/>
                  <a:cs typeface="Arabic Transparent" pitchFamily="2" charset="-78"/>
                </a:rPr>
                <a:t> </a:t>
              </a:r>
              <a:endParaRPr lang="fr-FR" dirty="0">
                <a:latin typeface="Arial" pitchFamily="34" charset="0"/>
                <a:cs typeface="Arabic Transparent" pitchFamily="2" charset="-78"/>
              </a:endParaRP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142844" y="2813073"/>
            <a:ext cx="5072098" cy="3902075"/>
            <a:chOff x="142844" y="2813073"/>
            <a:chExt cx="5072098" cy="3902075"/>
          </a:xfrm>
        </p:grpSpPr>
        <p:sp>
          <p:nvSpPr>
            <p:cNvPr id="58" name="AutoShape 267"/>
            <p:cNvSpPr>
              <a:spLocks noChangeArrowheads="1"/>
            </p:cNvSpPr>
            <p:nvPr/>
          </p:nvSpPr>
          <p:spPr bwMode="auto">
            <a:xfrm rot="5400000">
              <a:off x="3922681" y="5418161"/>
              <a:ext cx="557213" cy="90487"/>
            </a:xfrm>
            <a:custGeom>
              <a:avLst/>
              <a:gdLst>
                <a:gd name="T0" fmla="*/ 545785 w 21600"/>
                <a:gd name="T1" fmla="*/ 45244 h 21600"/>
                <a:gd name="T2" fmla="*/ 278607 w 21600"/>
                <a:gd name="T3" fmla="*/ 90487 h 21600"/>
                <a:gd name="T4" fmla="*/ 11428 w 21600"/>
                <a:gd name="T5" fmla="*/ 45244 h 21600"/>
                <a:gd name="T6" fmla="*/ 27860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43 w 21600"/>
                <a:gd name="T13" fmla="*/ 2243 h 21600"/>
                <a:gd name="T14" fmla="*/ 19357 w 21600"/>
                <a:gd name="T15" fmla="*/ 193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0909"/>
                </a:gs>
                <a:gs pos="100000">
                  <a:srgbClr val="96969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59" name="AutoShape 268"/>
            <p:cNvSpPr>
              <a:spLocks noChangeAspect="1" noChangeArrowheads="1"/>
            </p:cNvSpPr>
            <p:nvPr/>
          </p:nvSpPr>
          <p:spPr bwMode="auto">
            <a:xfrm rot="10800000">
              <a:off x="3806794" y="5094311"/>
              <a:ext cx="368300" cy="68897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FFCC00"/>
                </a:gs>
                <a:gs pos="100000">
                  <a:srgbClr val="000000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0" name="AutoShape 269"/>
            <p:cNvSpPr>
              <a:spLocks noChangeAspect="1" noChangeArrowheads="1"/>
            </p:cNvSpPr>
            <p:nvPr/>
          </p:nvSpPr>
          <p:spPr bwMode="auto">
            <a:xfrm rot="10800000">
              <a:off x="3938556" y="4818086"/>
              <a:ext cx="95250" cy="276225"/>
            </a:xfrm>
            <a:prstGeom prst="roundRect">
              <a:avLst>
                <a:gd name="adj" fmla="val 0"/>
              </a:avLst>
            </a:prstGeom>
            <a:solidFill>
              <a:srgbClr val="808080"/>
            </a:soli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61" name="AutoShape 270"/>
            <p:cNvSpPr>
              <a:spLocks noChangeAspect="1" noChangeArrowheads="1"/>
            </p:cNvSpPr>
            <p:nvPr/>
          </p:nvSpPr>
          <p:spPr bwMode="auto">
            <a:xfrm rot="16200000" flipH="1">
              <a:off x="3509138" y="5412604"/>
              <a:ext cx="558800" cy="90487"/>
            </a:xfrm>
            <a:custGeom>
              <a:avLst/>
              <a:gdLst>
                <a:gd name="T0" fmla="*/ 547339 w 21600"/>
                <a:gd name="T1" fmla="*/ 45244 h 21600"/>
                <a:gd name="T2" fmla="*/ 279400 w 21600"/>
                <a:gd name="T3" fmla="*/ 90487 h 21600"/>
                <a:gd name="T4" fmla="*/ 11461 w 21600"/>
                <a:gd name="T5" fmla="*/ 45244 h 21600"/>
                <a:gd name="T6" fmla="*/ 27940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43 w 21600"/>
                <a:gd name="T13" fmla="*/ 2243 h 21600"/>
                <a:gd name="T14" fmla="*/ 19357 w 21600"/>
                <a:gd name="T15" fmla="*/ 193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90909"/>
                </a:gs>
                <a:gs pos="100000">
                  <a:srgbClr val="969696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62" name="Group 271"/>
            <p:cNvGrpSpPr>
              <a:grpSpLocks noChangeAspect="1"/>
            </p:cNvGrpSpPr>
            <p:nvPr/>
          </p:nvGrpSpPr>
          <p:grpSpPr bwMode="auto">
            <a:xfrm rot="5400000">
              <a:off x="3742500" y="5349107"/>
              <a:ext cx="508000" cy="246062"/>
              <a:chOff x="6975" y="5151"/>
              <a:chExt cx="615" cy="256"/>
            </a:xfrm>
          </p:grpSpPr>
          <p:grpSp>
            <p:nvGrpSpPr>
              <p:cNvPr id="90" name="Group 272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94" name="Line 273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5" name="Line 274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" name="Line 275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" name="Line 276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1" name="Line 277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Line 278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Line 279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3" name="Line 280"/>
            <p:cNvSpPr>
              <a:spLocks noChangeAspect="1" noChangeShapeType="1"/>
            </p:cNvSpPr>
            <p:nvPr/>
          </p:nvSpPr>
          <p:spPr bwMode="auto">
            <a:xfrm rot="5400000">
              <a:off x="3889343" y="4946674"/>
              <a:ext cx="276225" cy="0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Line 281"/>
            <p:cNvSpPr>
              <a:spLocks noChangeAspect="1" noChangeShapeType="1"/>
            </p:cNvSpPr>
            <p:nvPr/>
          </p:nvSpPr>
          <p:spPr bwMode="auto">
            <a:xfrm rot="5400000">
              <a:off x="3939350" y="5461817"/>
              <a:ext cx="47783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282"/>
            <p:cNvSpPr>
              <a:spLocks noChangeAspect="1" noChangeShapeType="1"/>
            </p:cNvSpPr>
            <p:nvPr/>
          </p:nvSpPr>
          <p:spPr bwMode="auto">
            <a:xfrm rot="5400000">
              <a:off x="3577400" y="5457055"/>
              <a:ext cx="47783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AutoShape 283" descr="Pointillés"/>
            <p:cNvSpPr>
              <a:spLocks noChangeAspect="1"/>
            </p:cNvSpPr>
            <p:nvPr/>
          </p:nvSpPr>
          <p:spPr bwMode="auto">
            <a:xfrm rot="5400000">
              <a:off x="3927444" y="4960961"/>
              <a:ext cx="141287" cy="382587"/>
            </a:xfrm>
            <a:prstGeom prst="leftBracket">
              <a:avLst>
                <a:gd name="adj" fmla="val 22566"/>
              </a:avLst>
            </a:prstGeom>
            <a:pattFill prst="trellis">
              <a:fgClr>
                <a:srgbClr val="000000"/>
              </a:fgClr>
              <a:bgClr>
                <a:schemeClr val="accent2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AutoShape 284" descr="Pointillés"/>
            <p:cNvSpPr>
              <a:spLocks noChangeAspect="1"/>
            </p:cNvSpPr>
            <p:nvPr/>
          </p:nvSpPr>
          <p:spPr bwMode="auto">
            <a:xfrm rot="5400000" flipH="1">
              <a:off x="3924269" y="5561036"/>
              <a:ext cx="141287" cy="382587"/>
            </a:xfrm>
            <a:prstGeom prst="leftBracket">
              <a:avLst>
                <a:gd name="adj" fmla="val 22566"/>
              </a:avLst>
            </a:prstGeom>
            <a:pattFill prst="trellis">
              <a:fgClr>
                <a:srgbClr val="000000"/>
              </a:fgClr>
              <a:bgClr>
                <a:schemeClr val="accent2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Rectangle 287"/>
            <p:cNvSpPr>
              <a:spLocks noChangeAspect="1" noChangeArrowheads="1"/>
            </p:cNvSpPr>
            <p:nvPr/>
          </p:nvSpPr>
          <p:spPr bwMode="auto">
            <a:xfrm>
              <a:off x="142844" y="4470423"/>
              <a:ext cx="3990975" cy="536575"/>
            </a:xfrm>
            <a:prstGeom prst="rect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9" name="Oval 288"/>
            <p:cNvSpPr>
              <a:spLocks noChangeAspect="1" noChangeArrowheads="1"/>
            </p:cNvSpPr>
            <p:nvPr/>
          </p:nvSpPr>
          <p:spPr bwMode="auto">
            <a:xfrm>
              <a:off x="149194" y="4941911"/>
              <a:ext cx="71437" cy="71437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" name="Rectangle 289"/>
            <p:cNvSpPr>
              <a:spLocks noChangeArrowheads="1"/>
            </p:cNvSpPr>
            <p:nvPr/>
          </p:nvSpPr>
          <p:spPr bwMode="auto">
            <a:xfrm>
              <a:off x="1693831" y="4641873"/>
              <a:ext cx="144463" cy="144463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1" name="Text Box 290"/>
            <p:cNvSpPr txBox="1">
              <a:spLocks noChangeArrowheads="1"/>
            </p:cNvSpPr>
            <p:nvPr/>
          </p:nvSpPr>
          <p:spPr bwMode="auto">
            <a:xfrm>
              <a:off x="2158969" y="4556148"/>
              <a:ext cx="57626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fr-FR" sz="1600" b="1">
                  <a:solidFill>
                    <a:srgbClr val="00FF99"/>
                  </a:solidFill>
                  <a:latin typeface="Arial" pitchFamily="34" charset="0"/>
                  <a:cs typeface="Arial" pitchFamily="34" charset="0"/>
                </a:rPr>
                <a:t>Cp</a:t>
              </a:r>
            </a:p>
          </p:txBody>
        </p:sp>
        <p:sp>
          <p:nvSpPr>
            <p:cNvPr id="72" name="Rectangle 291"/>
            <p:cNvSpPr>
              <a:spLocks noChangeArrowheads="1"/>
            </p:cNvSpPr>
            <p:nvPr/>
          </p:nvSpPr>
          <p:spPr bwMode="auto">
            <a:xfrm>
              <a:off x="215869" y="4511698"/>
              <a:ext cx="504825" cy="431800"/>
            </a:xfrm>
            <a:prstGeom prst="rect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5C3D1F"/>
              </a:prstShdw>
            </a:effec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3" name="Group 292"/>
            <p:cNvGrpSpPr>
              <a:grpSpLocks/>
            </p:cNvGrpSpPr>
            <p:nvPr/>
          </p:nvGrpSpPr>
          <p:grpSpPr bwMode="auto">
            <a:xfrm>
              <a:off x="1498597" y="2865461"/>
              <a:ext cx="654056" cy="1404937"/>
              <a:chOff x="1874" y="1041"/>
              <a:chExt cx="412" cy="885"/>
            </a:xfrm>
          </p:grpSpPr>
          <p:sp>
            <p:nvSpPr>
              <p:cNvPr id="88" name="Rectangle 112"/>
              <p:cNvSpPr>
                <a:spLocks noChangeAspect="1" noChangeArrowheads="1"/>
              </p:cNvSpPr>
              <p:nvPr/>
            </p:nvSpPr>
            <p:spPr bwMode="auto">
              <a:xfrm rot="5400000">
                <a:off x="1653" y="1442"/>
                <a:ext cx="839" cy="37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89" name="Rectangle 166"/>
              <p:cNvSpPr>
                <a:spLocks noChangeArrowheads="1"/>
              </p:cNvSpPr>
              <p:nvPr/>
            </p:nvSpPr>
            <p:spPr bwMode="auto">
              <a:xfrm rot="5400000">
                <a:off x="2043" y="1684"/>
                <a:ext cx="73" cy="412"/>
              </a:xfrm>
              <a:prstGeom prst="rect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</p:grpSp>
        <p:grpSp>
          <p:nvGrpSpPr>
            <p:cNvPr id="74" name="Group 295"/>
            <p:cNvGrpSpPr>
              <a:grpSpLocks/>
            </p:cNvGrpSpPr>
            <p:nvPr/>
          </p:nvGrpSpPr>
          <p:grpSpPr bwMode="auto">
            <a:xfrm>
              <a:off x="1458899" y="5219750"/>
              <a:ext cx="706442" cy="1447810"/>
              <a:chOff x="1849" y="2397"/>
              <a:chExt cx="445" cy="912"/>
            </a:xfrm>
          </p:grpSpPr>
          <p:sp>
            <p:nvSpPr>
              <p:cNvPr id="85" name="Oval 296"/>
              <p:cNvSpPr>
                <a:spLocks noChangeAspect="1" noChangeArrowheads="1"/>
              </p:cNvSpPr>
              <p:nvPr/>
            </p:nvSpPr>
            <p:spPr bwMode="auto">
              <a:xfrm>
                <a:off x="1849" y="2520"/>
                <a:ext cx="45" cy="4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6" name="Rectangle 112"/>
              <p:cNvSpPr>
                <a:spLocks noChangeAspect="1" noChangeArrowheads="1"/>
              </p:cNvSpPr>
              <p:nvPr/>
            </p:nvSpPr>
            <p:spPr bwMode="auto">
              <a:xfrm rot="-5400000">
                <a:off x="1666" y="2871"/>
                <a:ext cx="839" cy="37"/>
              </a:xfrm>
              <a:prstGeom prst="rect">
                <a:avLst/>
              </a:prstGeom>
              <a:gradFill rotWithShape="1">
                <a:gsLst>
                  <a:gs pos="0">
                    <a:srgbClr val="8E8E8E"/>
                  </a:gs>
                  <a:gs pos="50000">
                    <a:srgbClr val="F8F8F8"/>
                  </a:gs>
                  <a:gs pos="100000">
                    <a:srgbClr val="8E8E8E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87" name="Rectangle 166"/>
              <p:cNvSpPr>
                <a:spLocks noChangeArrowheads="1"/>
              </p:cNvSpPr>
              <p:nvPr/>
            </p:nvSpPr>
            <p:spPr bwMode="auto">
              <a:xfrm rot="-5400000">
                <a:off x="2051" y="2228"/>
                <a:ext cx="73" cy="412"/>
              </a:xfrm>
              <a:prstGeom prst="rect">
                <a:avLst/>
              </a:prstGeom>
              <a:gradFill rotWithShape="1">
                <a:gsLst>
                  <a:gs pos="0">
                    <a:srgbClr val="8E8E8E"/>
                  </a:gs>
                  <a:gs pos="50000">
                    <a:srgbClr val="F8F8F8"/>
                  </a:gs>
                  <a:gs pos="100000">
                    <a:srgbClr val="8E8E8E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</p:grpSp>
        <p:sp>
          <p:nvSpPr>
            <p:cNvPr id="75" name="Rectangle 171"/>
            <p:cNvSpPr>
              <a:spLocks noChangeAspect="1" noChangeArrowheads="1"/>
            </p:cNvSpPr>
            <p:nvPr/>
          </p:nvSpPr>
          <p:spPr bwMode="auto">
            <a:xfrm rot="5400000">
              <a:off x="1208056" y="3241698"/>
              <a:ext cx="1212850" cy="355600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76" name="Rectangle 171"/>
            <p:cNvSpPr>
              <a:spLocks noChangeAspect="1" noChangeArrowheads="1"/>
            </p:cNvSpPr>
            <p:nvPr/>
          </p:nvSpPr>
          <p:spPr bwMode="auto">
            <a:xfrm rot="-5400000">
              <a:off x="1225519" y="5930923"/>
              <a:ext cx="1212850" cy="355600"/>
            </a:xfrm>
            <a:prstGeom prst="rect">
              <a:avLst/>
            </a:prstGeom>
            <a:gradFill rotWithShape="1">
              <a:gsLst>
                <a:gs pos="0">
                  <a:srgbClr val="969696"/>
                </a:gs>
                <a:gs pos="50000">
                  <a:srgbClr val="FFFFFF"/>
                </a:gs>
                <a:gs pos="100000">
                  <a:srgbClr val="969696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77" name="Rectangle 301"/>
            <p:cNvSpPr>
              <a:spLocks noChangeArrowheads="1"/>
            </p:cNvSpPr>
            <p:nvPr/>
          </p:nvSpPr>
          <p:spPr bwMode="auto">
            <a:xfrm>
              <a:off x="1582706" y="4640286"/>
              <a:ext cx="504825" cy="201612"/>
            </a:xfrm>
            <a:prstGeom prst="rect">
              <a:avLst/>
            </a:prstGeom>
            <a:solidFill>
              <a:srgbClr val="996633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5C3D1F"/>
              </a:prstShdw>
            </a:effec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8" name="ZoneTexte 18"/>
            <p:cNvSpPr txBox="1">
              <a:spLocks noChangeAspect="1" noChangeArrowheads="1"/>
            </p:cNvSpPr>
            <p:nvPr/>
          </p:nvSpPr>
          <p:spPr bwMode="auto">
            <a:xfrm>
              <a:off x="4248119" y="5348311"/>
              <a:ext cx="96682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M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المحرك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Line 304"/>
            <p:cNvSpPr>
              <a:spLocks noChangeShapeType="1"/>
            </p:cNvSpPr>
            <p:nvPr/>
          </p:nvSpPr>
          <p:spPr bwMode="auto">
            <a:xfrm flipH="1">
              <a:off x="1943069" y="4122761"/>
              <a:ext cx="576262" cy="433387"/>
            </a:xfrm>
            <a:prstGeom prst="line">
              <a:avLst/>
            </a:prstGeom>
            <a:ln w="952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Line 305"/>
            <p:cNvSpPr>
              <a:spLocks noChangeShapeType="1"/>
            </p:cNvSpPr>
            <p:nvPr/>
          </p:nvSpPr>
          <p:spPr bwMode="auto">
            <a:xfrm>
              <a:off x="2524094" y="4122761"/>
              <a:ext cx="431800" cy="0"/>
            </a:xfrm>
            <a:prstGeom prst="line">
              <a:avLst/>
            </a:prstGeom>
            <a:ln w="952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Text Box 306"/>
            <p:cNvSpPr txBox="1">
              <a:spLocks noChangeArrowheads="1"/>
            </p:cNvSpPr>
            <p:nvPr/>
          </p:nvSpPr>
          <p:spPr bwMode="auto">
            <a:xfrm>
              <a:off x="2954305" y="3903686"/>
              <a:ext cx="1223962" cy="3667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ar-DZ" b="1" dirty="0">
                  <a:solidFill>
                    <a:srgbClr val="FF3300"/>
                  </a:solidFill>
                </a:rPr>
                <a:t>مركز التشكيل</a:t>
              </a:r>
              <a:endParaRPr lang="fr-FR" b="1" dirty="0">
                <a:solidFill>
                  <a:srgbClr val="FF3300"/>
                </a:solidFill>
              </a:endParaRPr>
            </a:p>
          </p:txBody>
        </p:sp>
        <p:sp>
          <p:nvSpPr>
            <p:cNvPr id="82" name="ZoneTexte 16"/>
            <p:cNvSpPr txBox="1">
              <a:spLocks noChangeAspect="1" noChangeArrowheads="1"/>
            </p:cNvSpPr>
            <p:nvPr/>
          </p:nvSpPr>
          <p:spPr bwMode="auto">
            <a:xfrm>
              <a:off x="677805" y="5891252"/>
              <a:ext cx="928694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G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الرافعة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ZoneTexte 17"/>
            <p:cNvSpPr txBox="1">
              <a:spLocks noChangeAspect="1" noChangeArrowheads="1"/>
            </p:cNvSpPr>
            <p:nvPr/>
          </p:nvSpPr>
          <p:spPr bwMode="auto">
            <a:xfrm>
              <a:off x="677805" y="3319484"/>
              <a:ext cx="100013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V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الرافعة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ZoneTexte 20"/>
            <p:cNvSpPr txBox="1">
              <a:spLocks noChangeAspect="1" noChangeArrowheads="1"/>
            </p:cNvSpPr>
            <p:nvPr/>
          </p:nvSpPr>
          <p:spPr bwMode="auto">
            <a:xfrm>
              <a:off x="556218" y="5000636"/>
              <a:ext cx="92710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بساط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3" name="Titre 1"/>
          <p:cNvSpPr txBox="1">
            <a:spLocks/>
          </p:cNvSpPr>
          <p:nvPr/>
        </p:nvSpPr>
        <p:spPr bwMode="auto">
          <a:xfrm>
            <a:off x="8189212" y="6212272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4" name="Picture 7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7647873" y="6164017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ZoneTexte 104"/>
          <p:cNvSpPr txBox="1"/>
          <p:nvPr/>
        </p:nvSpPr>
        <p:spPr>
          <a:xfrm>
            <a:off x="5877100" y="5857892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106" name="Flèche vers le bas 105"/>
          <p:cNvSpPr/>
          <p:nvPr/>
        </p:nvSpPr>
        <p:spPr>
          <a:xfrm>
            <a:off x="6734356" y="6314120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7" name="Object 2"/>
          <p:cNvGraphicFramePr>
            <a:graphicFrameLocks noChangeAspect="1"/>
          </p:cNvGraphicFramePr>
          <p:nvPr/>
        </p:nvGraphicFramePr>
        <p:xfrm>
          <a:off x="6494703" y="6022012"/>
          <a:ext cx="704853" cy="835988"/>
        </p:xfrm>
        <a:graphic>
          <a:graphicData uri="http://schemas.openxmlformats.org/presentationml/2006/ole">
            <p:oleObj spid="_x0000_s49156" name="Package" r:id="rId5" imgW="40968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103" grpId="0"/>
      <p:bldP spid="105" grpId="0"/>
      <p:bldP spid="10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7500958" y="2381"/>
            <a:ext cx="1500198" cy="57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4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063" name="AutoShape 81"/>
          <p:cNvSpPr>
            <a:spLocks noChangeArrowheads="1"/>
          </p:cNvSpPr>
          <p:nvPr/>
        </p:nvSpPr>
        <p:spPr bwMode="auto">
          <a:xfrm rot="5400000">
            <a:off x="6119812" y="2662238"/>
            <a:ext cx="557213" cy="90488"/>
          </a:xfrm>
          <a:custGeom>
            <a:avLst/>
            <a:gdLst>
              <a:gd name="T0" fmla="*/ 545785 w 21600"/>
              <a:gd name="T1" fmla="*/ 45244 h 21600"/>
              <a:gd name="T2" fmla="*/ 278607 w 21600"/>
              <a:gd name="T3" fmla="*/ 90488 h 21600"/>
              <a:gd name="T4" fmla="*/ 11428 w 21600"/>
              <a:gd name="T5" fmla="*/ 45244 h 21600"/>
              <a:gd name="T6" fmla="*/ 27860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243 w 21600"/>
              <a:gd name="T13" fmla="*/ 2243 h 21600"/>
              <a:gd name="T14" fmla="*/ 19357 w 21600"/>
              <a:gd name="T15" fmla="*/ 1935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886" y="21600"/>
                </a:lnTo>
                <a:lnTo>
                  <a:pt x="20714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90909"/>
              </a:gs>
              <a:gs pos="100000">
                <a:srgbClr val="969696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45064" name="AutoShape 82"/>
          <p:cNvSpPr>
            <a:spLocks noChangeAspect="1" noChangeArrowheads="1"/>
          </p:cNvSpPr>
          <p:nvPr/>
        </p:nvSpPr>
        <p:spPr bwMode="auto">
          <a:xfrm rot="10800000">
            <a:off x="6003925" y="2338388"/>
            <a:ext cx="368300" cy="688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0000"/>
              </a:gs>
              <a:gs pos="50000">
                <a:srgbClr val="FFCC00"/>
              </a:gs>
              <a:gs pos="100000">
                <a:srgbClr val="000000"/>
              </a:gs>
            </a:gsLst>
            <a:lin ang="0" scaled="1"/>
          </a:gra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45065" name="AutoShape 83"/>
          <p:cNvSpPr>
            <a:spLocks noChangeAspect="1" noChangeArrowheads="1"/>
          </p:cNvSpPr>
          <p:nvPr/>
        </p:nvSpPr>
        <p:spPr bwMode="auto">
          <a:xfrm rot="10800000">
            <a:off x="6135688" y="2062163"/>
            <a:ext cx="95250" cy="276225"/>
          </a:xfrm>
          <a:prstGeom prst="roundRect">
            <a:avLst>
              <a:gd name="adj" fmla="val 0"/>
            </a:avLst>
          </a:prstGeom>
          <a:solidFill>
            <a:srgbClr val="808080"/>
          </a:soli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80808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45066" name="AutoShape 84"/>
          <p:cNvSpPr>
            <a:spLocks noChangeAspect="1" noChangeArrowheads="1"/>
          </p:cNvSpPr>
          <p:nvPr/>
        </p:nvSpPr>
        <p:spPr bwMode="auto">
          <a:xfrm rot="16200000" flipH="1">
            <a:off x="5706269" y="2656681"/>
            <a:ext cx="558800" cy="90488"/>
          </a:xfrm>
          <a:custGeom>
            <a:avLst/>
            <a:gdLst>
              <a:gd name="T0" fmla="*/ 547339 w 21600"/>
              <a:gd name="T1" fmla="*/ 45244 h 21600"/>
              <a:gd name="T2" fmla="*/ 279400 w 21600"/>
              <a:gd name="T3" fmla="*/ 90488 h 21600"/>
              <a:gd name="T4" fmla="*/ 11461 w 21600"/>
              <a:gd name="T5" fmla="*/ 45244 h 21600"/>
              <a:gd name="T6" fmla="*/ 2794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243 w 21600"/>
              <a:gd name="T13" fmla="*/ 2243 h 21600"/>
              <a:gd name="T14" fmla="*/ 19357 w 21600"/>
              <a:gd name="T15" fmla="*/ 1935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886" y="21600"/>
                </a:lnTo>
                <a:lnTo>
                  <a:pt x="20714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90909"/>
              </a:gs>
              <a:gs pos="100000">
                <a:srgbClr val="969696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2" name="Group 85"/>
          <p:cNvGrpSpPr>
            <a:grpSpLocks noChangeAspect="1"/>
          </p:cNvGrpSpPr>
          <p:nvPr/>
        </p:nvGrpSpPr>
        <p:grpSpPr bwMode="auto">
          <a:xfrm rot="5400000">
            <a:off x="5939632" y="2593181"/>
            <a:ext cx="508000" cy="246063"/>
            <a:chOff x="6975" y="5151"/>
            <a:chExt cx="615" cy="256"/>
          </a:xfrm>
        </p:grpSpPr>
        <p:grpSp>
          <p:nvGrpSpPr>
            <p:cNvPr id="3" name="Group 86"/>
            <p:cNvGrpSpPr>
              <a:grpSpLocks noChangeAspect="1"/>
            </p:cNvGrpSpPr>
            <p:nvPr/>
          </p:nvGrpSpPr>
          <p:grpSpPr bwMode="auto">
            <a:xfrm>
              <a:off x="6975" y="5151"/>
              <a:ext cx="607" cy="196"/>
              <a:chOff x="6975" y="5151"/>
              <a:chExt cx="607" cy="196"/>
            </a:xfrm>
          </p:grpSpPr>
          <p:sp>
            <p:nvSpPr>
              <p:cNvPr id="45195" name="Line 87"/>
              <p:cNvSpPr>
                <a:spLocks noChangeAspect="1" noChangeShapeType="1"/>
              </p:cNvSpPr>
              <p:nvPr/>
            </p:nvSpPr>
            <p:spPr bwMode="auto">
              <a:xfrm>
                <a:off x="6975" y="5151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96" name="Line 88"/>
              <p:cNvSpPr>
                <a:spLocks noChangeAspect="1" noChangeShapeType="1"/>
              </p:cNvSpPr>
              <p:nvPr/>
            </p:nvSpPr>
            <p:spPr bwMode="auto">
              <a:xfrm>
                <a:off x="6975" y="5215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97" name="Line 89"/>
              <p:cNvSpPr>
                <a:spLocks noChangeAspect="1" noChangeShapeType="1"/>
              </p:cNvSpPr>
              <p:nvPr/>
            </p:nvSpPr>
            <p:spPr bwMode="auto">
              <a:xfrm>
                <a:off x="6975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98" name="Line 90"/>
              <p:cNvSpPr>
                <a:spLocks noChangeAspect="1" noChangeShapeType="1"/>
              </p:cNvSpPr>
              <p:nvPr/>
            </p:nvSpPr>
            <p:spPr bwMode="auto">
              <a:xfrm>
                <a:off x="6975" y="534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5192" name="Line 91"/>
            <p:cNvSpPr>
              <a:spLocks noChangeAspect="1" noChangeShapeType="1"/>
            </p:cNvSpPr>
            <p:nvPr/>
          </p:nvSpPr>
          <p:spPr bwMode="auto">
            <a:xfrm>
              <a:off x="6983" y="5279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93" name="Line 92"/>
            <p:cNvSpPr>
              <a:spLocks noChangeAspect="1" noChangeShapeType="1"/>
            </p:cNvSpPr>
            <p:nvPr/>
          </p:nvSpPr>
          <p:spPr bwMode="auto">
            <a:xfrm>
              <a:off x="6983" y="5343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94" name="Line 93"/>
            <p:cNvSpPr>
              <a:spLocks noChangeAspect="1" noChangeShapeType="1"/>
            </p:cNvSpPr>
            <p:nvPr/>
          </p:nvSpPr>
          <p:spPr bwMode="auto">
            <a:xfrm>
              <a:off x="6983" y="5407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5068" name="Line 94"/>
          <p:cNvSpPr>
            <a:spLocks noChangeAspect="1" noChangeShapeType="1"/>
          </p:cNvSpPr>
          <p:nvPr/>
        </p:nvSpPr>
        <p:spPr bwMode="auto">
          <a:xfrm rot="5400000">
            <a:off x="6087269" y="2189957"/>
            <a:ext cx="276225" cy="1587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69" name="Line 95"/>
          <p:cNvSpPr>
            <a:spLocks noChangeAspect="1" noChangeShapeType="1"/>
          </p:cNvSpPr>
          <p:nvPr/>
        </p:nvSpPr>
        <p:spPr bwMode="auto">
          <a:xfrm rot="5400000">
            <a:off x="6137275" y="2705100"/>
            <a:ext cx="477838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70" name="Line 96"/>
          <p:cNvSpPr>
            <a:spLocks noChangeAspect="1" noChangeShapeType="1"/>
          </p:cNvSpPr>
          <p:nvPr/>
        </p:nvSpPr>
        <p:spPr bwMode="auto">
          <a:xfrm rot="5400000">
            <a:off x="5775325" y="2700338"/>
            <a:ext cx="477837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71" name="AutoShape 97" descr="Pointillés"/>
          <p:cNvSpPr>
            <a:spLocks noChangeAspect="1"/>
          </p:cNvSpPr>
          <p:nvPr/>
        </p:nvSpPr>
        <p:spPr bwMode="auto">
          <a:xfrm rot="5400000">
            <a:off x="6124575" y="2205038"/>
            <a:ext cx="141287" cy="382588"/>
          </a:xfrm>
          <a:prstGeom prst="leftBracket">
            <a:avLst>
              <a:gd name="adj" fmla="val 22566"/>
            </a:avLst>
          </a:prstGeom>
          <a:pattFill prst="trellis">
            <a:fgClr>
              <a:srgbClr val="000000"/>
            </a:fgClr>
            <a:bgClr>
              <a:schemeClr val="accent2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72" name="AutoShape 98" descr="Pointillés"/>
          <p:cNvSpPr>
            <a:spLocks noChangeAspect="1"/>
          </p:cNvSpPr>
          <p:nvPr/>
        </p:nvSpPr>
        <p:spPr bwMode="auto">
          <a:xfrm rot="5400000" flipH="1">
            <a:off x="6121400" y="2805113"/>
            <a:ext cx="141287" cy="382588"/>
          </a:xfrm>
          <a:prstGeom prst="leftBracket">
            <a:avLst>
              <a:gd name="adj" fmla="val 22566"/>
            </a:avLst>
          </a:prstGeom>
          <a:pattFill prst="trellis">
            <a:fgClr>
              <a:srgbClr val="000000"/>
            </a:fgClr>
            <a:bgClr>
              <a:schemeClr val="accent2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5075" name="Rectangle 101"/>
          <p:cNvSpPr>
            <a:spLocks noChangeAspect="1" noChangeArrowheads="1"/>
          </p:cNvSpPr>
          <p:nvPr/>
        </p:nvSpPr>
        <p:spPr bwMode="auto">
          <a:xfrm>
            <a:off x="2339975" y="1714500"/>
            <a:ext cx="3990975" cy="536575"/>
          </a:xfrm>
          <a:prstGeom prst="rect">
            <a:avLst/>
          </a:prstGeom>
          <a:solidFill>
            <a:srgbClr val="0099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2262" name="Oval 102"/>
          <p:cNvSpPr>
            <a:spLocks noChangeAspect="1" noChangeArrowheads="1"/>
          </p:cNvSpPr>
          <p:nvPr/>
        </p:nvSpPr>
        <p:spPr bwMode="auto">
          <a:xfrm>
            <a:off x="2346325" y="2185988"/>
            <a:ext cx="71438" cy="71437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077" name="Rectangle 103"/>
          <p:cNvSpPr>
            <a:spLocks noChangeArrowheads="1"/>
          </p:cNvSpPr>
          <p:nvPr/>
        </p:nvSpPr>
        <p:spPr bwMode="auto">
          <a:xfrm>
            <a:off x="3890963" y="1885950"/>
            <a:ext cx="144462" cy="144463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078" name="Text Box 104"/>
          <p:cNvSpPr txBox="1">
            <a:spLocks noChangeArrowheads="1"/>
          </p:cNvSpPr>
          <p:nvPr/>
        </p:nvSpPr>
        <p:spPr bwMode="auto">
          <a:xfrm>
            <a:off x="4356100" y="1800225"/>
            <a:ext cx="576263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400" b="1" dirty="0">
                <a:solidFill>
                  <a:srgbClr val="00FF99"/>
                </a:solidFill>
                <a:latin typeface="Arial" pitchFamily="34" charset="0"/>
                <a:cs typeface="Arial" pitchFamily="34" charset="0"/>
              </a:rPr>
              <a:t>Cp</a:t>
            </a:r>
          </a:p>
        </p:txBody>
      </p:sp>
      <p:sp>
        <p:nvSpPr>
          <p:cNvPr id="92265" name="Rectangle 105"/>
          <p:cNvSpPr>
            <a:spLocks noChangeArrowheads="1"/>
          </p:cNvSpPr>
          <p:nvPr/>
        </p:nvSpPr>
        <p:spPr bwMode="auto">
          <a:xfrm>
            <a:off x="2413000" y="1755775"/>
            <a:ext cx="504825" cy="4318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3D1F"/>
            </a:prstShdw>
          </a:effec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 106"/>
          <p:cNvGrpSpPr>
            <a:grpSpLocks/>
          </p:cNvGrpSpPr>
          <p:nvPr/>
        </p:nvGrpSpPr>
        <p:grpSpPr bwMode="auto">
          <a:xfrm>
            <a:off x="3695700" y="109538"/>
            <a:ext cx="654050" cy="1404937"/>
            <a:chOff x="1874" y="1041"/>
            <a:chExt cx="412" cy="885"/>
          </a:xfrm>
        </p:grpSpPr>
        <p:sp>
          <p:nvSpPr>
            <p:cNvPr id="45189" name="Rectangle 112"/>
            <p:cNvSpPr>
              <a:spLocks noChangeAspect="1" noChangeArrowheads="1"/>
            </p:cNvSpPr>
            <p:nvPr/>
          </p:nvSpPr>
          <p:spPr bwMode="auto">
            <a:xfrm rot="5400000">
              <a:off x="1653" y="1442"/>
              <a:ext cx="839" cy="37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45190" name="Rectangle 166"/>
            <p:cNvSpPr>
              <a:spLocks noChangeArrowheads="1"/>
            </p:cNvSpPr>
            <p:nvPr/>
          </p:nvSpPr>
          <p:spPr bwMode="auto">
            <a:xfrm rot="5400000">
              <a:off x="2043" y="1684"/>
              <a:ext cx="73" cy="412"/>
            </a:xfrm>
            <a:prstGeom prst="rect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</p:grpSp>
      <p:grpSp>
        <p:nvGrpSpPr>
          <p:cNvPr id="6" name="Group 109"/>
          <p:cNvGrpSpPr>
            <a:grpSpLocks/>
          </p:cNvGrpSpPr>
          <p:nvPr/>
        </p:nvGrpSpPr>
        <p:grpSpPr bwMode="auto">
          <a:xfrm>
            <a:off x="3656013" y="2463800"/>
            <a:ext cx="706437" cy="1447800"/>
            <a:chOff x="1849" y="2397"/>
            <a:chExt cx="445" cy="912"/>
          </a:xfrm>
        </p:grpSpPr>
        <p:sp>
          <p:nvSpPr>
            <p:cNvPr id="45186" name="Oval 110"/>
            <p:cNvSpPr>
              <a:spLocks noChangeAspect="1" noChangeArrowheads="1"/>
            </p:cNvSpPr>
            <p:nvPr/>
          </p:nvSpPr>
          <p:spPr bwMode="auto">
            <a:xfrm>
              <a:off x="1849" y="2520"/>
              <a:ext cx="45" cy="45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5187" name="Rectangle 112"/>
            <p:cNvSpPr>
              <a:spLocks noChangeAspect="1" noChangeArrowheads="1"/>
            </p:cNvSpPr>
            <p:nvPr/>
          </p:nvSpPr>
          <p:spPr bwMode="auto">
            <a:xfrm rot="-5400000">
              <a:off x="1666" y="2871"/>
              <a:ext cx="839" cy="37"/>
            </a:xfrm>
            <a:prstGeom prst="rect">
              <a:avLst/>
            </a:prstGeom>
            <a:gradFill rotWithShape="1">
              <a:gsLst>
                <a:gs pos="0">
                  <a:srgbClr val="8E8E8E"/>
                </a:gs>
                <a:gs pos="50000">
                  <a:srgbClr val="F8F8F8"/>
                </a:gs>
                <a:gs pos="100000">
                  <a:srgbClr val="8E8E8E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45188" name="Rectangle 166"/>
            <p:cNvSpPr>
              <a:spLocks noChangeArrowheads="1"/>
            </p:cNvSpPr>
            <p:nvPr/>
          </p:nvSpPr>
          <p:spPr bwMode="auto">
            <a:xfrm rot="-5400000">
              <a:off x="2051" y="2228"/>
              <a:ext cx="73" cy="412"/>
            </a:xfrm>
            <a:prstGeom prst="rect">
              <a:avLst/>
            </a:prstGeom>
            <a:gradFill rotWithShape="1">
              <a:gsLst>
                <a:gs pos="0">
                  <a:srgbClr val="8E8E8E"/>
                </a:gs>
                <a:gs pos="50000">
                  <a:srgbClr val="F8F8F8"/>
                </a:gs>
                <a:gs pos="100000">
                  <a:srgbClr val="8E8E8E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45082" name="Rectangle 171"/>
          <p:cNvSpPr>
            <a:spLocks noChangeAspect="1" noChangeArrowheads="1"/>
          </p:cNvSpPr>
          <p:nvPr/>
        </p:nvSpPr>
        <p:spPr bwMode="auto">
          <a:xfrm rot="5400000">
            <a:off x="3405188" y="485775"/>
            <a:ext cx="1212850" cy="355600"/>
          </a:xfrm>
          <a:prstGeom prst="rect">
            <a:avLst/>
          </a:prstGeom>
          <a:gradFill rotWithShape="1">
            <a:gsLst>
              <a:gs pos="0">
                <a:srgbClr val="767676"/>
              </a:gs>
              <a:gs pos="50000">
                <a:srgbClr val="FFFFFF"/>
              </a:gs>
              <a:gs pos="100000">
                <a:srgbClr val="767676"/>
              </a:gs>
            </a:gsLst>
            <a:lin ang="5400000" scaled="1"/>
          </a:gra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l"/>
            <a:endParaRPr lang="en-US" b="1">
              <a:latin typeface="Calibri" pitchFamily="34" charset="0"/>
            </a:endParaRPr>
          </a:p>
        </p:txBody>
      </p:sp>
      <p:sp>
        <p:nvSpPr>
          <p:cNvPr id="45083" name="Rectangle 171"/>
          <p:cNvSpPr>
            <a:spLocks noChangeAspect="1" noChangeArrowheads="1"/>
          </p:cNvSpPr>
          <p:nvPr/>
        </p:nvSpPr>
        <p:spPr bwMode="auto">
          <a:xfrm rot="-5400000">
            <a:off x="3422650" y="3175000"/>
            <a:ext cx="1212850" cy="355600"/>
          </a:xfrm>
          <a:prstGeom prst="rect">
            <a:avLst/>
          </a:prstGeom>
          <a:gradFill rotWithShape="1">
            <a:gsLst>
              <a:gs pos="0">
                <a:srgbClr val="969696"/>
              </a:gs>
              <a:gs pos="50000">
                <a:srgbClr val="FFFFFF"/>
              </a:gs>
              <a:gs pos="100000">
                <a:srgbClr val="969696"/>
              </a:gs>
            </a:gsLst>
            <a:lin ang="5400000" scaled="1"/>
          </a:gra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pPr algn="l"/>
            <a:endParaRPr lang="en-US" b="1">
              <a:latin typeface="Calibri" pitchFamily="34" charset="0"/>
            </a:endParaRPr>
          </a:p>
        </p:txBody>
      </p:sp>
      <p:sp>
        <p:nvSpPr>
          <p:cNvPr id="92275" name="Rectangle 115"/>
          <p:cNvSpPr>
            <a:spLocks noChangeArrowheads="1"/>
          </p:cNvSpPr>
          <p:nvPr/>
        </p:nvSpPr>
        <p:spPr bwMode="auto">
          <a:xfrm>
            <a:off x="3779838" y="1884363"/>
            <a:ext cx="504825" cy="201612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3D1F"/>
            </a:prst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45087" name="Line 118"/>
          <p:cNvSpPr>
            <a:spLocks noChangeShapeType="1"/>
          </p:cNvSpPr>
          <p:nvPr/>
        </p:nvSpPr>
        <p:spPr bwMode="auto">
          <a:xfrm flipH="1">
            <a:off x="4140200" y="1366838"/>
            <a:ext cx="576263" cy="433387"/>
          </a:xfrm>
          <a:prstGeom prst="line">
            <a:avLst/>
          </a:prstGeom>
          <a:ln w="12700"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8" name="Line 119"/>
          <p:cNvSpPr>
            <a:spLocks noChangeShapeType="1"/>
          </p:cNvSpPr>
          <p:nvPr/>
        </p:nvSpPr>
        <p:spPr bwMode="auto">
          <a:xfrm>
            <a:off x="4721225" y="1366838"/>
            <a:ext cx="431800" cy="1587"/>
          </a:xfrm>
          <a:prstGeom prst="line">
            <a:avLst/>
          </a:prstGeom>
          <a:ln w="12700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5089" name="Text Box 120"/>
          <p:cNvSpPr txBox="1">
            <a:spLocks noChangeArrowheads="1"/>
          </p:cNvSpPr>
          <p:nvPr/>
        </p:nvSpPr>
        <p:spPr bwMode="auto">
          <a:xfrm>
            <a:off x="5133987" y="1147763"/>
            <a:ext cx="12239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ar-DZ" b="1">
                <a:solidFill>
                  <a:srgbClr val="FF3300"/>
                </a:solidFill>
                <a:cs typeface="Arabic Transparent" pitchFamily="2" charset="-78"/>
              </a:rPr>
              <a:t>مركز التشكيل</a:t>
            </a:r>
            <a:endParaRPr lang="fr-FR" b="1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64" name="ZoneTexte 16"/>
          <p:cNvSpPr txBox="1">
            <a:spLocks noChangeAspect="1" noChangeArrowheads="1"/>
          </p:cNvSpPr>
          <p:nvPr/>
        </p:nvSpPr>
        <p:spPr bwMode="auto">
          <a:xfrm>
            <a:off x="4184316" y="2928934"/>
            <a:ext cx="92869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الرافعة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ZoneTexte 17"/>
          <p:cNvSpPr txBox="1">
            <a:spLocks noChangeAspect="1" noChangeArrowheads="1"/>
          </p:cNvSpPr>
          <p:nvPr/>
        </p:nvSpPr>
        <p:spPr bwMode="auto">
          <a:xfrm>
            <a:off x="4211612" y="571480"/>
            <a:ext cx="100013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fr-F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الرافعة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ZoneTexte 20"/>
          <p:cNvSpPr txBox="1">
            <a:spLocks noChangeAspect="1" noChangeArrowheads="1"/>
          </p:cNvSpPr>
          <p:nvPr/>
        </p:nvSpPr>
        <p:spPr bwMode="auto">
          <a:xfrm>
            <a:off x="6313808" y="1857364"/>
            <a:ext cx="92710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 بساط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9" name="WordArt 5"/>
          <p:cNvSpPr>
            <a:spLocks noChangeArrowheads="1" noChangeShapeType="1" noTextEdit="1"/>
          </p:cNvSpPr>
          <p:nvPr/>
        </p:nvSpPr>
        <p:spPr bwMode="auto">
          <a:xfrm>
            <a:off x="6143636" y="3212438"/>
            <a:ext cx="2880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</a:t>
            </a:r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الجزأ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التنفيذي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170" name="ZoneTexte 18"/>
          <p:cNvSpPr txBox="1">
            <a:spLocks noChangeAspect="1" noChangeArrowheads="1"/>
          </p:cNvSpPr>
          <p:nvPr/>
        </p:nvSpPr>
        <p:spPr bwMode="auto">
          <a:xfrm>
            <a:off x="6398894" y="2488164"/>
            <a:ext cx="96682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fr-FR" b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المحرك 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ZoneTexte 170"/>
          <p:cNvSpPr txBox="1"/>
          <p:nvPr/>
        </p:nvSpPr>
        <p:spPr>
          <a:xfrm>
            <a:off x="7715272" y="3500438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340" name="Line 218"/>
          <p:cNvSpPr>
            <a:spLocks noChangeShapeType="1"/>
          </p:cNvSpPr>
          <p:nvPr/>
        </p:nvSpPr>
        <p:spPr bwMode="auto">
          <a:xfrm>
            <a:off x="6874845" y="4278294"/>
            <a:ext cx="0" cy="172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1" name="Line 190"/>
          <p:cNvSpPr>
            <a:spLocks noChangeShapeType="1"/>
          </p:cNvSpPr>
          <p:nvPr/>
        </p:nvSpPr>
        <p:spPr bwMode="auto">
          <a:xfrm>
            <a:off x="5725495" y="6066586"/>
            <a:ext cx="1588" cy="72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2" name="Line 191"/>
          <p:cNvSpPr>
            <a:spLocks noChangeAspect="1" noChangeShapeType="1"/>
          </p:cNvSpPr>
          <p:nvPr/>
        </p:nvSpPr>
        <p:spPr bwMode="auto">
          <a:xfrm>
            <a:off x="5754070" y="3526214"/>
            <a:ext cx="0" cy="68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43" name="Rectangle 192"/>
          <p:cNvSpPr>
            <a:spLocks noChangeAspect="1" noChangeArrowheads="1"/>
          </p:cNvSpPr>
          <p:nvPr/>
        </p:nvSpPr>
        <p:spPr bwMode="auto">
          <a:xfrm>
            <a:off x="5569092" y="3680545"/>
            <a:ext cx="361950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344" name="Line 194"/>
          <p:cNvSpPr>
            <a:spLocks noChangeAspect="1" noChangeShapeType="1"/>
          </p:cNvSpPr>
          <p:nvPr/>
        </p:nvSpPr>
        <p:spPr bwMode="auto">
          <a:xfrm>
            <a:off x="5663487" y="4074351"/>
            <a:ext cx="1825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45" name="Group 195"/>
          <p:cNvGrpSpPr>
            <a:grpSpLocks noChangeAspect="1"/>
          </p:cNvGrpSpPr>
          <p:nvPr/>
        </p:nvGrpSpPr>
        <p:grpSpPr bwMode="auto">
          <a:xfrm>
            <a:off x="4286248" y="6009344"/>
            <a:ext cx="2844000" cy="50485"/>
            <a:chOff x="2807" y="7934"/>
            <a:chExt cx="4071" cy="64"/>
          </a:xfrm>
        </p:grpSpPr>
        <p:sp>
          <p:nvSpPr>
            <p:cNvPr id="346" name="Line 196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7" name="Line 197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48" name="Line 198"/>
          <p:cNvSpPr>
            <a:spLocks noChangeAspect="1" noChangeShapeType="1"/>
          </p:cNvSpPr>
          <p:nvPr/>
        </p:nvSpPr>
        <p:spPr bwMode="auto">
          <a:xfrm>
            <a:off x="5594992" y="5150393"/>
            <a:ext cx="1381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49" name="Group 199"/>
          <p:cNvGrpSpPr>
            <a:grpSpLocks noChangeAspect="1"/>
          </p:cNvGrpSpPr>
          <p:nvPr/>
        </p:nvGrpSpPr>
        <p:grpSpPr bwMode="auto">
          <a:xfrm>
            <a:off x="4312619" y="4221974"/>
            <a:ext cx="2844000" cy="49528"/>
            <a:chOff x="2807" y="7934"/>
            <a:chExt cx="4071" cy="64"/>
          </a:xfrm>
        </p:grpSpPr>
        <p:sp>
          <p:nvSpPr>
            <p:cNvPr id="350" name="Line 200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1" name="Line 201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52" name="Line 202"/>
          <p:cNvSpPr>
            <a:spLocks noChangeShapeType="1"/>
          </p:cNvSpPr>
          <p:nvPr/>
        </p:nvSpPr>
        <p:spPr bwMode="auto">
          <a:xfrm>
            <a:off x="4657108" y="4278294"/>
            <a:ext cx="0" cy="172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3" name="Text Box 203"/>
          <p:cNvSpPr txBox="1">
            <a:spLocks noChangeAspect="1" noChangeArrowheads="1"/>
          </p:cNvSpPr>
          <p:nvPr/>
        </p:nvSpPr>
        <p:spPr bwMode="auto">
          <a:xfrm>
            <a:off x="4487245" y="4435932"/>
            <a:ext cx="327025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54" name="Text Box 204"/>
          <p:cNvSpPr txBox="1">
            <a:spLocks noChangeAspect="1" noChangeArrowheads="1"/>
          </p:cNvSpPr>
          <p:nvPr/>
        </p:nvSpPr>
        <p:spPr bwMode="auto">
          <a:xfrm>
            <a:off x="4932181" y="4444717"/>
            <a:ext cx="1493837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55" name="Line 205"/>
          <p:cNvSpPr>
            <a:spLocks noChangeAspect="1" noChangeShapeType="1"/>
          </p:cNvSpPr>
          <p:nvPr/>
        </p:nvSpPr>
        <p:spPr bwMode="auto">
          <a:xfrm>
            <a:off x="4812683" y="4593095"/>
            <a:ext cx="1206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6" name="Text Box 207"/>
          <p:cNvSpPr txBox="1">
            <a:spLocks noChangeAspect="1" noChangeArrowheads="1"/>
          </p:cNvSpPr>
          <p:nvPr/>
        </p:nvSpPr>
        <p:spPr bwMode="auto">
          <a:xfrm>
            <a:off x="4482895" y="5025721"/>
            <a:ext cx="328612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57" name="Text Box 208"/>
          <p:cNvSpPr txBox="1">
            <a:spLocks noChangeAspect="1" noChangeArrowheads="1"/>
          </p:cNvSpPr>
          <p:nvPr/>
        </p:nvSpPr>
        <p:spPr bwMode="auto">
          <a:xfrm>
            <a:off x="4921892" y="5031331"/>
            <a:ext cx="1508125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58" name="Line 209"/>
          <p:cNvSpPr>
            <a:spLocks noChangeAspect="1" noChangeShapeType="1"/>
          </p:cNvSpPr>
          <p:nvPr/>
        </p:nvSpPr>
        <p:spPr bwMode="auto">
          <a:xfrm>
            <a:off x="4808332" y="5181296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" name="Text Box 210"/>
          <p:cNvSpPr txBox="1">
            <a:spLocks noChangeAspect="1" noChangeArrowheads="1"/>
          </p:cNvSpPr>
          <p:nvPr/>
        </p:nvSpPr>
        <p:spPr bwMode="auto">
          <a:xfrm>
            <a:off x="6706054" y="5020038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60" name="Text Box 211"/>
          <p:cNvSpPr txBox="1">
            <a:spLocks noChangeAspect="1" noChangeArrowheads="1"/>
          </p:cNvSpPr>
          <p:nvPr/>
        </p:nvSpPr>
        <p:spPr bwMode="auto">
          <a:xfrm>
            <a:off x="7151798" y="5020038"/>
            <a:ext cx="1508125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61" name="Line 212"/>
          <p:cNvSpPr>
            <a:spLocks noChangeAspect="1" noChangeShapeType="1"/>
          </p:cNvSpPr>
          <p:nvPr/>
        </p:nvSpPr>
        <p:spPr bwMode="auto">
          <a:xfrm>
            <a:off x="7031492" y="5175613"/>
            <a:ext cx="1222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2" name="Line 213"/>
          <p:cNvSpPr>
            <a:spLocks noChangeAspect="1" noChangeShapeType="1"/>
          </p:cNvSpPr>
          <p:nvPr/>
        </p:nvSpPr>
        <p:spPr bwMode="auto">
          <a:xfrm>
            <a:off x="6806233" y="4872376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3" name="Text Box 219"/>
          <p:cNvSpPr txBox="1">
            <a:spLocks noChangeAspect="1" noChangeArrowheads="1"/>
          </p:cNvSpPr>
          <p:nvPr/>
        </p:nvSpPr>
        <p:spPr bwMode="auto">
          <a:xfrm>
            <a:off x="6704983" y="4436223"/>
            <a:ext cx="327025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64" name="Text Box 220"/>
          <p:cNvSpPr txBox="1">
            <a:spLocks noChangeAspect="1" noChangeArrowheads="1"/>
          </p:cNvSpPr>
          <p:nvPr/>
        </p:nvSpPr>
        <p:spPr bwMode="auto">
          <a:xfrm>
            <a:off x="7150726" y="4437811"/>
            <a:ext cx="1493838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65" name="Line 221"/>
          <p:cNvSpPr>
            <a:spLocks noChangeAspect="1" noChangeShapeType="1"/>
          </p:cNvSpPr>
          <p:nvPr/>
        </p:nvSpPr>
        <p:spPr bwMode="auto">
          <a:xfrm>
            <a:off x="7030420" y="4591798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6" name="Line 292"/>
          <p:cNvSpPr>
            <a:spLocks noChangeAspect="1" noChangeShapeType="1"/>
          </p:cNvSpPr>
          <p:nvPr/>
        </p:nvSpPr>
        <p:spPr bwMode="auto">
          <a:xfrm>
            <a:off x="4590847" y="4875320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7" name="Line 293"/>
          <p:cNvSpPr>
            <a:spLocks noChangeAspect="1" noChangeShapeType="1"/>
          </p:cNvSpPr>
          <p:nvPr/>
        </p:nvSpPr>
        <p:spPr bwMode="auto">
          <a:xfrm>
            <a:off x="5664531" y="6213198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8" name="Line 295"/>
          <p:cNvSpPr>
            <a:spLocks noChangeAspect="1" noChangeShapeType="1"/>
          </p:cNvSpPr>
          <p:nvPr/>
        </p:nvSpPr>
        <p:spPr bwMode="auto">
          <a:xfrm>
            <a:off x="6689215" y="6479158"/>
            <a:ext cx="1381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69" name="Text Box 296"/>
          <p:cNvSpPr txBox="1">
            <a:spLocks noChangeAspect="1" noChangeArrowheads="1"/>
          </p:cNvSpPr>
          <p:nvPr/>
        </p:nvSpPr>
        <p:spPr bwMode="auto">
          <a:xfrm>
            <a:off x="5571508" y="6354485"/>
            <a:ext cx="328612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 sz="1600" b="1">
              <a:cs typeface="Arabic Transparent" pitchFamily="2" charset="-78"/>
            </a:endParaRPr>
          </a:p>
        </p:txBody>
      </p:sp>
      <p:sp>
        <p:nvSpPr>
          <p:cNvPr id="370" name="Text Box 297"/>
          <p:cNvSpPr txBox="1">
            <a:spLocks noChangeAspect="1" noChangeArrowheads="1"/>
          </p:cNvSpPr>
          <p:nvPr/>
        </p:nvSpPr>
        <p:spPr bwMode="auto">
          <a:xfrm>
            <a:off x="6016115" y="6360095"/>
            <a:ext cx="1508125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71" name="Line 298"/>
          <p:cNvSpPr>
            <a:spLocks noChangeAspect="1" noChangeShapeType="1"/>
          </p:cNvSpPr>
          <p:nvPr/>
        </p:nvSpPr>
        <p:spPr bwMode="auto">
          <a:xfrm>
            <a:off x="5896945" y="6510060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2" name="Text Box 300"/>
          <p:cNvSpPr txBox="1">
            <a:spLocks noChangeAspect="1" noChangeArrowheads="1"/>
          </p:cNvSpPr>
          <p:nvPr/>
        </p:nvSpPr>
        <p:spPr bwMode="auto">
          <a:xfrm>
            <a:off x="4494007" y="5624092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3" name="Text Box 301"/>
          <p:cNvSpPr txBox="1">
            <a:spLocks noChangeAspect="1" noChangeArrowheads="1"/>
          </p:cNvSpPr>
          <p:nvPr/>
        </p:nvSpPr>
        <p:spPr bwMode="auto">
          <a:xfrm>
            <a:off x="6719274" y="5615738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74" name="Line 303"/>
          <p:cNvSpPr>
            <a:spLocks noChangeAspect="1" noChangeShapeType="1"/>
          </p:cNvSpPr>
          <p:nvPr/>
        </p:nvSpPr>
        <p:spPr bwMode="auto">
          <a:xfrm>
            <a:off x="4585670" y="5475339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5" name="Line 304"/>
          <p:cNvSpPr>
            <a:spLocks noChangeAspect="1" noChangeShapeType="1"/>
          </p:cNvSpPr>
          <p:nvPr/>
        </p:nvSpPr>
        <p:spPr bwMode="auto">
          <a:xfrm>
            <a:off x="6801057" y="5470986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76" name="Groupe 209"/>
          <p:cNvGrpSpPr/>
          <p:nvPr/>
        </p:nvGrpSpPr>
        <p:grpSpPr>
          <a:xfrm>
            <a:off x="4429124" y="3653574"/>
            <a:ext cx="4184233" cy="3017380"/>
            <a:chOff x="2490359" y="242534"/>
            <a:chExt cx="4184233" cy="3017380"/>
          </a:xfrm>
        </p:grpSpPr>
        <p:sp>
          <p:nvSpPr>
            <p:cNvPr id="377" name="Text Box 206"/>
            <p:cNvSpPr txBox="1">
              <a:spLocks noChangeAspect="1" noChangeArrowheads="1"/>
            </p:cNvSpPr>
            <p:nvPr/>
          </p:nvSpPr>
          <p:spPr bwMode="auto">
            <a:xfrm>
              <a:off x="3843352" y="490527"/>
              <a:ext cx="2392363" cy="3222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ar-DZ" sz="1600" b="1" dirty="0">
                  <a:latin typeface="Arial" pitchFamily="34" charset="0"/>
                  <a:cs typeface="Arial" pitchFamily="34" charset="0"/>
                </a:rPr>
                <a:t>حضور القطعة في مركز التشكيل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8" name="Text Box 214"/>
            <p:cNvSpPr txBox="1">
              <a:spLocks noChangeAspect="1" noChangeArrowheads="1"/>
            </p:cNvSpPr>
            <p:nvPr/>
          </p:nvSpPr>
          <p:spPr bwMode="auto">
            <a:xfrm>
              <a:off x="5174394" y="1584255"/>
              <a:ext cx="150019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latin typeface="Arial" pitchFamily="34" charset="0"/>
                  <a:cs typeface="Arabic Transparent" pitchFamily="2" charset="-78"/>
                </a:rPr>
                <a:t>رجوع</a:t>
              </a:r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 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G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79" name="Text Box 215"/>
            <p:cNvSpPr txBox="1">
              <a:spLocks noChangeAspect="1" noChangeArrowheads="1"/>
            </p:cNvSpPr>
            <p:nvPr/>
          </p:nvSpPr>
          <p:spPr bwMode="auto">
            <a:xfrm>
              <a:off x="2490359" y="1321850"/>
              <a:ext cx="1722460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300" b="1" dirty="0">
                  <a:latin typeface="Times New Roman" pitchFamily="18" charset="0"/>
                  <a:cs typeface="Arabic Transparent" pitchFamily="2" charset="-78"/>
                </a:rPr>
                <a:t>الضغط على </a:t>
              </a:r>
              <a:r>
                <a:rPr lang="ar-SA" sz="1300" b="1" dirty="0" smtClean="0">
                  <a:latin typeface="Times New Roman" pitchFamily="18" charset="0"/>
                  <a:cs typeface="Arabic Transparent" pitchFamily="2" charset="-78"/>
                </a:rPr>
                <a:t>الملتقط</a:t>
              </a:r>
              <a:r>
                <a:rPr lang="ar-DZ" sz="13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fr-FR" sz="1300" b="1" dirty="0" smtClean="0">
                  <a:latin typeface="Arial" pitchFamily="34" charset="0"/>
                  <a:cs typeface="Arabic Transparent" pitchFamily="2" charset="-78"/>
                </a:rPr>
                <a:t>V1</a:t>
              </a:r>
            </a:p>
            <a:p>
              <a:pPr algn="r" rtl="1"/>
              <a:endParaRPr lang="fr-FR" sz="13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cs typeface="Arabic Transparent" pitchFamily="2" charset="-78"/>
              </a:endParaRPr>
            </a:p>
          </p:txBody>
        </p:sp>
        <p:sp>
          <p:nvSpPr>
            <p:cNvPr id="380" name="Text Box 216"/>
            <p:cNvSpPr txBox="1">
              <a:spLocks noChangeAspect="1" noChangeArrowheads="1"/>
            </p:cNvSpPr>
            <p:nvPr/>
          </p:nvSpPr>
          <p:spPr bwMode="auto">
            <a:xfrm>
              <a:off x="4790200" y="1318028"/>
              <a:ext cx="1643075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300" b="1" dirty="0">
                  <a:latin typeface="Times New Roman" pitchFamily="18" charset="0"/>
                  <a:cs typeface="Arabic Transparent" pitchFamily="2" charset="-78"/>
                </a:rPr>
                <a:t>الضغط على </a:t>
              </a:r>
              <a:r>
                <a:rPr lang="ar-SA" sz="1300" b="1" dirty="0" smtClean="0">
                  <a:latin typeface="Times New Roman" pitchFamily="18" charset="0"/>
                  <a:cs typeface="Arabic Transparent" pitchFamily="2" charset="-78"/>
                </a:rPr>
                <a:t>الملتقط</a:t>
              </a:r>
              <a:r>
                <a:rPr lang="ar-DZ" sz="13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fr-FR" sz="1300" b="1" dirty="0" smtClean="0">
                  <a:latin typeface="Arial" pitchFamily="34" charset="0"/>
                  <a:cs typeface="Arabic Transparent" pitchFamily="2" charset="-78"/>
                </a:rPr>
                <a:t>g1</a:t>
              </a:r>
              <a:r>
                <a:rPr lang="ar-SA" sz="13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3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cs typeface="Arabic Transparent" pitchFamily="2" charset="-78"/>
              </a:endParaRPr>
            </a:p>
          </p:txBody>
        </p:sp>
        <p:sp>
          <p:nvSpPr>
            <p:cNvPr id="381" name="Text Box 217"/>
            <p:cNvSpPr txBox="1">
              <a:spLocks noChangeAspect="1" noChangeArrowheads="1"/>
            </p:cNvSpPr>
            <p:nvPr/>
          </p:nvSpPr>
          <p:spPr bwMode="auto">
            <a:xfrm>
              <a:off x="3030368" y="1606662"/>
              <a:ext cx="13273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latin typeface="Arial" pitchFamily="34" charset="0"/>
                  <a:cs typeface="Arabic Transparent" pitchFamily="2" charset="-78"/>
                </a:rPr>
                <a:t>رجوع</a:t>
              </a:r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 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V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82" name="Text Box 222"/>
            <p:cNvSpPr txBox="1">
              <a:spLocks noChangeAspect="1" noChangeArrowheads="1"/>
            </p:cNvSpPr>
            <p:nvPr/>
          </p:nvSpPr>
          <p:spPr bwMode="auto">
            <a:xfrm>
              <a:off x="5227298" y="1000855"/>
              <a:ext cx="14255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خروج 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G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ct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83" name="Text Box 223"/>
            <p:cNvSpPr txBox="1">
              <a:spLocks noChangeAspect="1" noChangeArrowheads="1"/>
            </p:cNvSpPr>
            <p:nvPr/>
          </p:nvSpPr>
          <p:spPr bwMode="auto">
            <a:xfrm>
              <a:off x="3000364" y="1017802"/>
              <a:ext cx="138183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خروج 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V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84" name="Text Box 294"/>
            <p:cNvSpPr txBox="1">
              <a:spLocks noChangeAspect="1" noChangeArrowheads="1"/>
            </p:cNvSpPr>
            <p:nvPr/>
          </p:nvSpPr>
          <p:spPr bwMode="auto">
            <a:xfrm>
              <a:off x="3601402" y="2658167"/>
              <a:ext cx="1663700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400" b="1" dirty="0">
                  <a:latin typeface="Arial" pitchFamily="34" charset="0"/>
                  <a:cs typeface="Arial" pitchFamily="34" charset="0"/>
                </a:rPr>
                <a:t>الضغط على </a:t>
              </a:r>
              <a:r>
                <a:rPr lang="ar-SA" sz="1400" b="1" dirty="0" smtClean="0">
                  <a:latin typeface="Arial" pitchFamily="34" charset="0"/>
                  <a:cs typeface="Arial" pitchFamily="34" charset="0"/>
                </a:rPr>
                <a:t>الملتقط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K </a:t>
              </a:r>
              <a:r>
                <a:rPr lang="ar-SA" sz="1400" b="1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5" name="Text Box 299"/>
            <p:cNvSpPr txBox="1">
              <a:spLocks noChangeAspect="1" noChangeArrowheads="1"/>
            </p:cNvSpPr>
            <p:nvPr/>
          </p:nvSpPr>
          <p:spPr bwMode="auto">
            <a:xfrm>
              <a:off x="4060948" y="2923364"/>
              <a:ext cx="130809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r>
                <a:rPr lang="fr-FR" sz="1600" b="1" dirty="0">
                  <a:latin typeface="Times New Roman" pitchFamily="18" charset="0"/>
                  <a:cs typeface="Arabic Transparent" pitchFamily="2" charset="-78"/>
                </a:rPr>
                <a:t> </a:t>
              </a:r>
            </a:p>
            <a:p>
              <a:pPr algn="r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386" name="Text Box 305"/>
            <p:cNvSpPr txBox="1">
              <a:spLocks noChangeAspect="1" noChangeArrowheads="1"/>
            </p:cNvSpPr>
            <p:nvPr/>
          </p:nvSpPr>
          <p:spPr bwMode="auto">
            <a:xfrm>
              <a:off x="4607752" y="1894000"/>
              <a:ext cx="1797826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300" b="1" dirty="0">
                  <a:latin typeface="Arial" pitchFamily="34" charset="0"/>
                  <a:cs typeface="Arabic Transparent" pitchFamily="2" charset="-78"/>
                </a:rPr>
                <a:t>الضغط على الملتقط </a:t>
              </a:r>
              <a:r>
                <a:rPr lang="fr-FR" sz="1300" b="1" dirty="0" smtClean="0">
                  <a:latin typeface="Arial" pitchFamily="34" charset="0"/>
                  <a:cs typeface="Arabic Transparent" pitchFamily="2" charset="-78"/>
                </a:rPr>
                <a:t>g0</a:t>
              </a:r>
              <a:endParaRPr lang="fr-FR" sz="13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87" name="Text Box 307"/>
            <p:cNvSpPr txBox="1">
              <a:spLocks noChangeAspect="1" noChangeArrowheads="1"/>
            </p:cNvSpPr>
            <p:nvPr/>
          </p:nvSpPr>
          <p:spPr bwMode="auto">
            <a:xfrm>
              <a:off x="2606522" y="1914577"/>
              <a:ext cx="1618570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300" b="1" dirty="0">
                  <a:latin typeface="Arial" pitchFamily="34" charset="0"/>
                  <a:cs typeface="Arabic Transparent" pitchFamily="2" charset="-78"/>
                </a:rPr>
                <a:t>الضغط على الملتقط </a:t>
              </a:r>
              <a:r>
                <a:rPr lang="ar-DZ" sz="1300" b="1" dirty="0" smtClean="0">
                  <a:latin typeface="Arial" pitchFamily="34" charset="0"/>
                  <a:cs typeface="Arabic Transparent" pitchFamily="2" charset="-78"/>
                </a:rPr>
                <a:t> </a:t>
              </a:r>
              <a:r>
                <a:rPr lang="fr-FR" sz="1300" b="1" dirty="0" smtClean="0">
                  <a:latin typeface="Arial" pitchFamily="34" charset="0"/>
                  <a:cs typeface="Arabic Transparent" pitchFamily="2" charset="-78"/>
                </a:rPr>
                <a:t>V0</a:t>
              </a:r>
            </a:p>
            <a:p>
              <a:pPr algn="r" rtl="1"/>
              <a:endParaRPr lang="fr-FR" sz="13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88" name="Text Box 308"/>
            <p:cNvSpPr txBox="1">
              <a:spLocks noChangeArrowheads="1"/>
            </p:cNvSpPr>
            <p:nvPr/>
          </p:nvSpPr>
          <p:spPr bwMode="auto">
            <a:xfrm>
              <a:off x="3584273" y="2954347"/>
              <a:ext cx="431800" cy="3048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/>
                <a:t>10</a:t>
              </a:r>
              <a:endParaRPr lang="fr-FR" sz="1400" b="1" dirty="0"/>
            </a:p>
          </p:txBody>
        </p:sp>
        <p:sp>
          <p:nvSpPr>
            <p:cNvPr id="389" name="Rectangle 388"/>
            <p:cNvSpPr/>
            <p:nvPr/>
          </p:nvSpPr>
          <p:spPr>
            <a:xfrm>
              <a:off x="3649718" y="242534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0" name="Rectangle 389"/>
            <p:cNvSpPr/>
            <p:nvPr/>
          </p:nvSpPr>
          <p:spPr>
            <a:xfrm>
              <a:off x="2535158" y="995186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2531259" y="158525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2" name="Rectangle 391"/>
            <p:cNvSpPr/>
            <p:nvPr/>
          </p:nvSpPr>
          <p:spPr>
            <a:xfrm>
              <a:off x="4766067" y="98845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4756601" y="157463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4" name="Rectangle 393"/>
            <p:cNvSpPr/>
            <p:nvPr/>
          </p:nvSpPr>
          <p:spPr>
            <a:xfrm>
              <a:off x="2543564" y="2180445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5" name="Rectangle 394"/>
            <p:cNvSpPr/>
            <p:nvPr/>
          </p:nvSpPr>
          <p:spPr>
            <a:xfrm>
              <a:off x="4765697" y="2178431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96" name="Text Box 206"/>
          <p:cNvSpPr txBox="1">
            <a:spLocks noChangeAspect="1" noChangeArrowheads="1"/>
          </p:cNvSpPr>
          <p:nvPr/>
        </p:nvSpPr>
        <p:spPr bwMode="auto">
          <a:xfrm>
            <a:off x="5783428" y="3899798"/>
            <a:ext cx="2392363" cy="3222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حضور القطعة في مركز التشكيل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7" name="WordArt 4"/>
          <p:cNvSpPr>
            <a:spLocks noChangeArrowheads="1" noChangeShapeType="1" noTextEdit="1"/>
          </p:cNvSpPr>
          <p:nvPr/>
        </p:nvSpPr>
        <p:spPr bwMode="auto">
          <a:xfrm>
            <a:off x="357158" y="3138741"/>
            <a:ext cx="2304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التحكم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398" name="ZoneTexte 397"/>
          <p:cNvSpPr txBox="1"/>
          <p:nvPr/>
        </p:nvSpPr>
        <p:spPr>
          <a:xfrm>
            <a:off x="2143108" y="3452938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399" name="Line 218"/>
          <p:cNvSpPr>
            <a:spLocks noChangeShapeType="1"/>
          </p:cNvSpPr>
          <p:nvPr/>
        </p:nvSpPr>
        <p:spPr bwMode="auto">
          <a:xfrm>
            <a:off x="2660002" y="4282394"/>
            <a:ext cx="0" cy="172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0" name="Line 190"/>
          <p:cNvSpPr>
            <a:spLocks noChangeShapeType="1"/>
          </p:cNvSpPr>
          <p:nvPr/>
        </p:nvSpPr>
        <p:spPr bwMode="auto">
          <a:xfrm>
            <a:off x="1510652" y="6070686"/>
            <a:ext cx="1588" cy="72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1" name="Line 191"/>
          <p:cNvSpPr>
            <a:spLocks noChangeAspect="1" noChangeShapeType="1"/>
          </p:cNvSpPr>
          <p:nvPr/>
        </p:nvSpPr>
        <p:spPr bwMode="auto">
          <a:xfrm>
            <a:off x="1539227" y="3524376"/>
            <a:ext cx="0" cy="68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02" name="Rectangle 192"/>
          <p:cNvSpPr>
            <a:spLocks noChangeAspect="1" noChangeArrowheads="1"/>
          </p:cNvSpPr>
          <p:nvPr/>
        </p:nvSpPr>
        <p:spPr bwMode="auto">
          <a:xfrm>
            <a:off x="1354249" y="3684645"/>
            <a:ext cx="361950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403" name="Line 194"/>
          <p:cNvSpPr>
            <a:spLocks noChangeAspect="1" noChangeShapeType="1"/>
          </p:cNvSpPr>
          <p:nvPr/>
        </p:nvSpPr>
        <p:spPr bwMode="auto">
          <a:xfrm>
            <a:off x="1448644" y="4078451"/>
            <a:ext cx="1825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04" name="Group 195"/>
          <p:cNvGrpSpPr>
            <a:grpSpLocks noChangeAspect="1"/>
          </p:cNvGrpSpPr>
          <p:nvPr/>
        </p:nvGrpSpPr>
        <p:grpSpPr bwMode="auto">
          <a:xfrm>
            <a:off x="71405" y="6007506"/>
            <a:ext cx="2844000" cy="50485"/>
            <a:chOff x="2807" y="7934"/>
            <a:chExt cx="4071" cy="64"/>
          </a:xfrm>
        </p:grpSpPr>
        <p:sp>
          <p:nvSpPr>
            <p:cNvPr id="405" name="Line 196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6" name="Line 197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07" name="Group 199"/>
          <p:cNvGrpSpPr>
            <a:grpSpLocks noChangeAspect="1"/>
          </p:cNvGrpSpPr>
          <p:nvPr/>
        </p:nvGrpSpPr>
        <p:grpSpPr bwMode="auto">
          <a:xfrm>
            <a:off x="97776" y="4220136"/>
            <a:ext cx="2844000" cy="49528"/>
            <a:chOff x="2807" y="7934"/>
            <a:chExt cx="4071" cy="64"/>
          </a:xfrm>
        </p:grpSpPr>
        <p:sp>
          <p:nvSpPr>
            <p:cNvPr id="408" name="Line 200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9" name="Line 201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10" name="Line 202"/>
          <p:cNvSpPr>
            <a:spLocks noChangeShapeType="1"/>
          </p:cNvSpPr>
          <p:nvPr/>
        </p:nvSpPr>
        <p:spPr bwMode="auto">
          <a:xfrm>
            <a:off x="442265" y="4282394"/>
            <a:ext cx="0" cy="172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11" name="Text Box 203"/>
          <p:cNvSpPr txBox="1">
            <a:spLocks noChangeAspect="1" noChangeArrowheads="1"/>
          </p:cNvSpPr>
          <p:nvPr/>
        </p:nvSpPr>
        <p:spPr bwMode="auto">
          <a:xfrm>
            <a:off x="272402" y="4440032"/>
            <a:ext cx="327025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12" name="Text Box 204"/>
          <p:cNvSpPr txBox="1">
            <a:spLocks noChangeAspect="1" noChangeArrowheads="1"/>
          </p:cNvSpPr>
          <p:nvPr/>
        </p:nvSpPr>
        <p:spPr bwMode="auto">
          <a:xfrm>
            <a:off x="717338" y="4448817"/>
            <a:ext cx="770419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413" name="Line 205"/>
          <p:cNvSpPr>
            <a:spLocks noChangeAspect="1" noChangeShapeType="1"/>
          </p:cNvSpPr>
          <p:nvPr/>
        </p:nvSpPr>
        <p:spPr bwMode="auto">
          <a:xfrm>
            <a:off x="597840" y="4597195"/>
            <a:ext cx="1206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14" name="Text Box 207"/>
          <p:cNvSpPr txBox="1">
            <a:spLocks noChangeAspect="1" noChangeArrowheads="1"/>
          </p:cNvSpPr>
          <p:nvPr/>
        </p:nvSpPr>
        <p:spPr bwMode="auto">
          <a:xfrm>
            <a:off x="268052" y="5029821"/>
            <a:ext cx="328612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15" name="Text Box 208"/>
          <p:cNvSpPr txBox="1">
            <a:spLocks noChangeAspect="1" noChangeArrowheads="1"/>
          </p:cNvSpPr>
          <p:nvPr/>
        </p:nvSpPr>
        <p:spPr bwMode="auto">
          <a:xfrm>
            <a:off x="707050" y="5035431"/>
            <a:ext cx="777788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416" name="Line 209"/>
          <p:cNvSpPr>
            <a:spLocks noChangeAspect="1" noChangeShapeType="1"/>
          </p:cNvSpPr>
          <p:nvPr/>
        </p:nvSpPr>
        <p:spPr bwMode="auto">
          <a:xfrm>
            <a:off x="593489" y="5185396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17" name="Text Box 210"/>
          <p:cNvSpPr txBox="1">
            <a:spLocks noChangeAspect="1" noChangeArrowheads="1"/>
          </p:cNvSpPr>
          <p:nvPr/>
        </p:nvSpPr>
        <p:spPr bwMode="auto">
          <a:xfrm>
            <a:off x="2491211" y="5024138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18" name="Text Box 211"/>
          <p:cNvSpPr txBox="1">
            <a:spLocks noChangeAspect="1" noChangeArrowheads="1"/>
          </p:cNvSpPr>
          <p:nvPr/>
        </p:nvSpPr>
        <p:spPr bwMode="auto">
          <a:xfrm>
            <a:off x="2936956" y="5024138"/>
            <a:ext cx="777788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419" name="Line 212"/>
          <p:cNvSpPr>
            <a:spLocks noChangeAspect="1" noChangeShapeType="1"/>
          </p:cNvSpPr>
          <p:nvPr/>
        </p:nvSpPr>
        <p:spPr bwMode="auto">
          <a:xfrm>
            <a:off x="2816649" y="5179713"/>
            <a:ext cx="1222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0" name="Line 213"/>
          <p:cNvSpPr>
            <a:spLocks noChangeAspect="1" noChangeShapeType="1"/>
          </p:cNvSpPr>
          <p:nvPr/>
        </p:nvSpPr>
        <p:spPr bwMode="auto">
          <a:xfrm>
            <a:off x="2591390" y="4876476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1" name="Text Box 219"/>
          <p:cNvSpPr txBox="1">
            <a:spLocks noChangeAspect="1" noChangeArrowheads="1"/>
          </p:cNvSpPr>
          <p:nvPr/>
        </p:nvSpPr>
        <p:spPr bwMode="auto">
          <a:xfrm>
            <a:off x="2490140" y="4440323"/>
            <a:ext cx="327025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22" name="Text Box 220"/>
          <p:cNvSpPr txBox="1">
            <a:spLocks noChangeAspect="1" noChangeArrowheads="1"/>
          </p:cNvSpPr>
          <p:nvPr/>
        </p:nvSpPr>
        <p:spPr bwMode="auto">
          <a:xfrm>
            <a:off x="2935883" y="4441911"/>
            <a:ext cx="770420" cy="28575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423" name="Line 221"/>
          <p:cNvSpPr>
            <a:spLocks noChangeAspect="1" noChangeShapeType="1"/>
          </p:cNvSpPr>
          <p:nvPr/>
        </p:nvSpPr>
        <p:spPr bwMode="auto">
          <a:xfrm>
            <a:off x="2815577" y="4595898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4" name="Line 292"/>
          <p:cNvSpPr>
            <a:spLocks noChangeAspect="1" noChangeShapeType="1"/>
          </p:cNvSpPr>
          <p:nvPr/>
        </p:nvSpPr>
        <p:spPr bwMode="auto">
          <a:xfrm>
            <a:off x="376004" y="4879420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5" name="Line 293"/>
          <p:cNvSpPr>
            <a:spLocks noChangeAspect="1" noChangeShapeType="1"/>
          </p:cNvSpPr>
          <p:nvPr/>
        </p:nvSpPr>
        <p:spPr bwMode="auto">
          <a:xfrm>
            <a:off x="1449688" y="6217298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6" name="Text Box 296"/>
          <p:cNvSpPr txBox="1">
            <a:spLocks noChangeAspect="1" noChangeArrowheads="1"/>
          </p:cNvSpPr>
          <p:nvPr/>
        </p:nvSpPr>
        <p:spPr bwMode="auto">
          <a:xfrm>
            <a:off x="1356665" y="6358585"/>
            <a:ext cx="328612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 sz="1600" b="1">
              <a:cs typeface="Arabic Transparent" pitchFamily="2" charset="-78"/>
            </a:endParaRPr>
          </a:p>
        </p:txBody>
      </p:sp>
      <p:sp>
        <p:nvSpPr>
          <p:cNvPr id="427" name="Text Box 297"/>
          <p:cNvSpPr txBox="1">
            <a:spLocks noChangeAspect="1" noChangeArrowheads="1"/>
          </p:cNvSpPr>
          <p:nvPr/>
        </p:nvSpPr>
        <p:spPr bwMode="auto">
          <a:xfrm>
            <a:off x="1801272" y="6364195"/>
            <a:ext cx="770463" cy="287338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428" name="Line 298"/>
          <p:cNvSpPr>
            <a:spLocks noChangeAspect="1" noChangeShapeType="1"/>
          </p:cNvSpPr>
          <p:nvPr/>
        </p:nvSpPr>
        <p:spPr bwMode="auto">
          <a:xfrm>
            <a:off x="1682102" y="6514160"/>
            <a:ext cx="12223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29" name="Text Box 300"/>
          <p:cNvSpPr txBox="1">
            <a:spLocks noChangeAspect="1" noChangeArrowheads="1"/>
          </p:cNvSpPr>
          <p:nvPr/>
        </p:nvSpPr>
        <p:spPr bwMode="auto">
          <a:xfrm>
            <a:off x="279164" y="5628192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30" name="Text Box 301"/>
          <p:cNvSpPr txBox="1">
            <a:spLocks noChangeAspect="1" noChangeArrowheads="1"/>
          </p:cNvSpPr>
          <p:nvPr/>
        </p:nvSpPr>
        <p:spPr bwMode="auto">
          <a:xfrm>
            <a:off x="2504431" y="5619838"/>
            <a:ext cx="328613" cy="287337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431" name="Line 303"/>
          <p:cNvSpPr>
            <a:spLocks noChangeAspect="1" noChangeShapeType="1"/>
          </p:cNvSpPr>
          <p:nvPr/>
        </p:nvSpPr>
        <p:spPr bwMode="auto">
          <a:xfrm>
            <a:off x="370827" y="5479439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32" name="Line 304"/>
          <p:cNvSpPr>
            <a:spLocks noChangeAspect="1" noChangeShapeType="1"/>
          </p:cNvSpPr>
          <p:nvPr/>
        </p:nvSpPr>
        <p:spPr bwMode="auto">
          <a:xfrm>
            <a:off x="2586214" y="5475086"/>
            <a:ext cx="1397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33" name="Groupe 209"/>
          <p:cNvGrpSpPr/>
          <p:nvPr/>
        </p:nvGrpSpPr>
        <p:grpSpPr>
          <a:xfrm>
            <a:off x="255181" y="3657674"/>
            <a:ext cx="3316686" cy="3017380"/>
            <a:chOff x="2531259" y="242534"/>
            <a:chExt cx="3316686" cy="3017380"/>
          </a:xfrm>
        </p:grpSpPr>
        <p:sp>
          <p:nvSpPr>
            <p:cNvPr id="434" name="Text Box 206"/>
            <p:cNvSpPr txBox="1">
              <a:spLocks noChangeAspect="1" noChangeArrowheads="1"/>
            </p:cNvSpPr>
            <p:nvPr/>
          </p:nvSpPr>
          <p:spPr bwMode="auto">
            <a:xfrm>
              <a:off x="3938625" y="497753"/>
              <a:ext cx="647271" cy="3222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Cp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5" name="Text Box 214"/>
            <p:cNvSpPr txBox="1">
              <a:spLocks noChangeAspect="1" noChangeArrowheads="1"/>
            </p:cNvSpPr>
            <p:nvPr/>
          </p:nvSpPr>
          <p:spPr bwMode="auto">
            <a:xfrm>
              <a:off x="5174394" y="1584255"/>
              <a:ext cx="653131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endParaRPr lang="fr-FR" sz="1400" b="1" dirty="0" smtClean="0">
                <a:latin typeface="Arial" pitchFamily="34" charset="0"/>
                <a:cs typeface="Arial" pitchFamily="34" charset="0"/>
              </a:endParaRPr>
            </a:p>
            <a:p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6" name="Text Box 215"/>
            <p:cNvSpPr txBox="1">
              <a:spLocks noChangeAspect="1" noChangeArrowheads="1"/>
            </p:cNvSpPr>
            <p:nvPr/>
          </p:nvSpPr>
          <p:spPr bwMode="auto">
            <a:xfrm>
              <a:off x="2550780" y="1315274"/>
              <a:ext cx="58586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300" b="1" dirty="0" smtClean="0">
                  <a:latin typeface="Arial" pitchFamily="34" charset="0"/>
                  <a:cs typeface="Arial" pitchFamily="34" charset="0"/>
                </a:rPr>
                <a:t>V1</a:t>
              </a:r>
            </a:p>
            <a:p>
              <a:pPr algn="r" rtl="1"/>
              <a:endParaRPr lang="fr-FR" sz="13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cs typeface="Arabic Transparent" pitchFamily="2" charset="-78"/>
              </a:endParaRPr>
            </a:p>
          </p:txBody>
        </p:sp>
        <p:sp>
          <p:nvSpPr>
            <p:cNvPr id="437" name="Text Box 216"/>
            <p:cNvSpPr txBox="1">
              <a:spLocks noChangeAspect="1" noChangeArrowheads="1"/>
            </p:cNvSpPr>
            <p:nvPr/>
          </p:nvSpPr>
          <p:spPr bwMode="auto">
            <a:xfrm>
              <a:off x="4842965" y="1318028"/>
              <a:ext cx="515931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300" b="1" dirty="0" smtClean="0">
                  <a:latin typeface="Arial" pitchFamily="34" charset="0"/>
                  <a:cs typeface="Arial" pitchFamily="34" charset="0"/>
                </a:rPr>
                <a:t>g1</a:t>
              </a:r>
              <a:r>
                <a:rPr lang="ar-SA" sz="13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3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300" b="1" dirty="0">
                <a:cs typeface="Arabic Transparent" pitchFamily="2" charset="-78"/>
              </a:endParaRPr>
            </a:p>
          </p:txBody>
        </p:sp>
        <p:sp>
          <p:nvSpPr>
            <p:cNvPr id="438" name="Text Box 217"/>
            <p:cNvSpPr txBox="1">
              <a:spLocks noChangeAspect="1" noChangeArrowheads="1"/>
            </p:cNvSpPr>
            <p:nvPr/>
          </p:nvSpPr>
          <p:spPr bwMode="auto">
            <a:xfrm>
              <a:off x="3030368" y="1606662"/>
              <a:ext cx="57786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7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9" name="Text Box 222"/>
            <p:cNvSpPr txBox="1">
              <a:spLocks noChangeAspect="1" noChangeArrowheads="1"/>
            </p:cNvSpPr>
            <p:nvPr/>
          </p:nvSpPr>
          <p:spPr bwMode="auto">
            <a:xfrm>
              <a:off x="5227298" y="1000855"/>
              <a:ext cx="620647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/>
              <a:r>
                <a:rPr lang="fr-FR" sz="17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7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0" name="Text Box 223"/>
            <p:cNvSpPr txBox="1">
              <a:spLocks noChangeAspect="1" noChangeArrowheads="1"/>
            </p:cNvSpPr>
            <p:nvPr/>
          </p:nvSpPr>
          <p:spPr bwMode="auto">
            <a:xfrm>
              <a:off x="3000364" y="1017802"/>
              <a:ext cx="704441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l"/>
              <a:r>
                <a:rPr lang="fr-FR" sz="17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" name="Text Box 294"/>
            <p:cNvSpPr txBox="1">
              <a:spLocks noChangeAspect="1" noChangeArrowheads="1"/>
            </p:cNvSpPr>
            <p:nvPr/>
          </p:nvSpPr>
          <p:spPr bwMode="auto">
            <a:xfrm>
              <a:off x="3568351" y="2658167"/>
              <a:ext cx="603469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K </a:t>
              </a:r>
              <a:r>
                <a:rPr lang="ar-SA" sz="1400" b="1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2" name="Text Box 299"/>
            <p:cNvSpPr txBox="1">
              <a:spLocks noChangeAspect="1" noChangeArrowheads="1"/>
            </p:cNvSpPr>
            <p:nvPr/>
          </p:nvSpPr>
          <p:spPr bwMode="auto">
            <a:xfrm>
              <a:off x="4060948" y="2923364"/>
              <a:ext cx="50111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</a:t>
              </a:r>
            </a:p>
            <a:p>
              <a:pPr algn="r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443" name="Text Box 305"/>
            <p:cNvSpPr txBox="1">
              <a:spLocks noChangeAspect="1" noChangeArrowheads="1"/>
            </p:cNvSpPr>
            <p:nvPr/>
          </p:nvSpPr>
          <p:spPr bwMode="auto">
            <a:xfrm>
              <a:off x="4761716" y="1917752"/>
              <a:ext cx="564523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300" b="1" dirty="0" smtClean="0">
                  <a:latin typeface="Arial" pitchFamily="34" charset="0"/>
                  <a:cs typeface="Arial" pitchFamily="34" charset="0"/>
                </a:rPr>
                <a:t>g0</a:t>
              </a:r>
              <a:endParaRPr lang="fr-FR" sz="13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4" name="Text Box 307"/>
            <p:cNvSpPr txBox="1">
              <a:spLocks noChangeAspect="1" noChangeArrowheads="1"/>
            </p:cNvSpPr>
            <p:nvPr/>
          </p:nvSpPr>
          <p:spPr bwMode="auto">
            <a:xfrm>
              <a:off x="2594848" y="1914577"/>
              <a:ext cx="550531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300" b="1" dirty="0" smtClean="0">
                  <a:latin typeface="Arial" pitchFamily="34" charset="0"/>
                  <a:cs typeface="Arial" pitchFamily="34" charset="0"/>
                </a:rPr>
                <a:t>V0</a:t>
              </a:r>
            </a:p>
            <a:p>
              <a:pPr algn="r" rtl="1"/>
              <a:endParaRPr lang="fr-FR" sz="13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5" name="Text Box 308"/>
            <p:cNvSpPr txBox="1">
              <a:spLocks noChangeArrowheads="1"/>
            </p:cNvSpPr>
            <p:nvPr/>
          </p:nvSpPr>
          <p:spPr bwMode="auto">
            <a:xfrm>
              <a:off x="3584273" y="2954347"/>
              <a:ext cx="431800" cy="3048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400" b="1" dirty="0"/>
                <a:t>10</a:t>
              </a:r>
              <a:endParaRPr lang="fr-FR" sz="1400" b="1" dirty="0"/>
            </a:p>
          </p:txBody>
        </p:sp>
        <p:sp>
          <p:nvSpPr>
            <p:cNvPr id="446" name="Rectangle 445"/>
            <p:cNvSpPr/>
            <p:nvPr/>
          </p:nvSpPr>
          <p:spPr>
            <a:xfrm>
              <a:off x="3649718" y="242534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7" name="Rectangle 446"/>
            <p:cNvSpPr/>
            <p:nvPr/>
          </p:nvSpPr>
          <p:spPr>
            <a:xfrm>
              <a:off x="2535158" y="995186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8" name="Rectangle 447"/>
            <p:cNvSpPr/>
            <p:nvPr/>
          </p:nvSpPr>
          <p:spPr>
            <a:xfrm>
              <a:off x="2531259" y="158525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9" name="Rectangle 448"/>
            <p:cNvSpPr/>
            <p:nvPr/>
          </p:nvSpPr>
          <p:spPr>
            <a:xfrm>
              <a:off x="4766067" y="98845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0" name="Rectangle 449"/>
            <p:cNvSpPr/>
            <p:nvPr/>
          </p:nvSpPr>
          <p:spPr>
            <a:xfrm>
              <a:off x="4756601" y="157463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" name="Rectangle 450"/>
            <p:cNvSpPr/>
            <p:nvPr/>
          </p:nvSpPr>
          <p:spPr>
            <a:xfrm>
              <a:off x="2543564" y="2180445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8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2" name="Rectangle 451"/>
            <p:cNvSpPr/>
            <p:nvPr/>
          </p:nvSpPr>
          <p:spPr>
            <a:xfrm>
              <a:off x="4765697" y="2178431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3" name="Text Box 206"/>
          <p:cNvSpPr txBox="1">
            <a:spLocks noChangeAspect="1" noChangeArrowheads="1"/>
          </p:cNvSpPr>
          <p:nvPr/>
        </p:nvSpPr>
        <p:spPr bwMode="auto">
          <a:xfrm>
            <a:off x="1664711" y="3912197"/>
            <a:ext cx="500066" cy="32226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ZoneTexte 159"/>
          <p:cNvSpPr txBox="1"/>
          <p:nvPr/>
        </p:nvSpPr>
        <p:spPr>
          <a:xfrm>
            <a:off x="7572396" y="428604"/>
            <a:ext cx="135732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6.66667E-6 L 0.14966 6.66667E-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92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0162 L 0.15139 0.00162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92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1.11111E-6 L 0.00052 0.052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3.33333E-6 L 0.00052 -0.0525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"/>
                                        <p:tgtEl>
                                          <p:spTgt spid="92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"/>
                                        <p:tgtEl>
                                          <p:spTgt spid="922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9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1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0.05046 L 0.00052 -0.0020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100"/>
                            </p:stCondLst>
                            <p:childTnLst>
                              <p:par>
                                <p:cTn id="3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9 -0.05162 L 0.00069 0.0006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10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5.55556E-7 8.51852E-6 L 0.2441 8.51852E-6 " pathEditMode="relative" ptsTypes="AA">
                                      <p:cBhvr>
                                        <p:cTn id="39" dur="3000" fill="hold"/>
                                        <p:tgtEl>
                                          <p:spTgt spid="92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9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5191 0.00162 L 0.38819 0.00162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92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1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6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8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6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8" presetClass="entr" presetSubtype="12" repeatCount="8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9"/>
                                            </p:cond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4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9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3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7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1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8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86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0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4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8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3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7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8500"/>
                            </p:stCondLst>
                            <p:childTnLst>
                              <p:par>
                                <p:cTn id="211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12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5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16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50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6000"/>
                            </p:stCondLst>
                            <p:childTnLst>
                              <p:par>
                                <p:cTn id="2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2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6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6500"/>
                            </p:stCondLst>
                            <p:childTnLst>
                              <p:par>
                                <p:cTn id="229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30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34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6" dur="50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4000"/>
                            </p:stCondLst>
                            <p:childTnLst>
                              <p:par>
                                <p:cTn id="23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39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34500"/>
                            </p:stCondLst>
                            <p:childTnLst>
                              <p:par>
                                <p:cTn id="243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244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6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36500"/>
                            </p:stCondLst>
                            <p:childTnLst>
                              <p:par>
                                <p:cTn id="248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49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53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4000"/>
                            </p:stCondLst>
                            <p:childTnLst>
                              <p:par>
                                <p:cTn id="25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2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4500"/>
                            </p:stCondLst>
                            <p:childTnLst>
                              <p:par>
                                <p:cTn id="266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6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71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8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8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4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3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6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9" dur="5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8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1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4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0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6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9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5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1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4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3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6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9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2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5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8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2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3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4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8" presetClass="entr" presetSubtype="12" repeatCount="8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7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5"/>
                                            </p:cond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9500"/>
                            </p:stCondLst>
                            <p:childTnLst>
                              <p:par>
                                <p:cTn id="3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0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91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5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96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7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9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3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7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1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2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6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20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2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24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9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1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3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5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7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38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39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42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4" dur="5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47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48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9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51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2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26500"/>
                            </p:stCondLst>
                            <p:childTnLst>
                              <p:par>
                                <p:cTn id="45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56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8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60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2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34000"/>
                            </p:stCondLst>
                            <p:childTnLst>
                              <p:par>
                                <p:cTn id="46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5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7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34500"/>
                            </p:stCondLst>
                            <p:childTnLst>
                              <p:par>
                                <p:cTn id="469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70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71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2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3" fill="hold">
                            <p:stCondLst>
                              <p:cond delay="36500"/>
                            </p:stCondLst>
                            <p:childTnLst>
                              <p:par>
                                <p:cTn id="474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75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76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8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79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80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1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44000"/>
                            </p:stCondLst>
                            <p:childTnLst>
                              <p:par>
                                <p:cTn id="4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4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85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6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8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89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0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44500"/>
                            </p:stCondLst>
                            <p:childTnLst>
                              <p:par>
                                <p:cTn id="492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93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94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97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98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9" dur="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" grpId="0" animBg="1"/>
      <p:bldP spid="92262" grpId="1" animBg="1"/>
      <p:bldP spid="92265" grpId="0" animBg="1"/>
      <p:bldP spid="92265" grpId="1" animBg="1"/>
      <p:bldP spid="92275" grpId="0" animBg="1"/>
      <p:bldP spid="92275" grpId="1" animBg="1"/>
      <p:bldP spid="169" grpId="0"/>
      <p:bldP spid="340" grpId="0" animBg="1"/>
      <p:bldP spid="341" grpId="0" animBg="1"/>
      <p:bldP spid="342" grpId="0" animBg="1"/>
      <p:bldP spid="343" grpId="0" animBg="1"/>
      <p:bldP spid="344" grpId="0" animBg="1"/>
      <p:bldP spid="348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96" grpId="0"/>
      <p:bldP spid="397" grpId="0"/>
      <p:bldP spid="398" grpId="0"/>
      <p:bldP spid="399" grpId="0" animBg="1"/>
      <p:bldP spid="400" grpId="0" animBg="1"/>
      <p:bldP spid="401" grpId="0" animBg="1"/>
      <p:bldP spid="402" grpId="0" animBg="1"/>
      <p:bldP spid="403" grpId="0" animBg="1"/>
      <p:bldP spid="410" grpId="0" animBg="1"/>
      <p:bldP spid="411" grpId="0" animBg="1"/>
      <p:bldP spid="412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animBg="1"/>
      <p:bldP spid="430" grpId="0" animBg="1"/>
      <p:bldP spid="431" grpId="0" animBg="1"/>
      <p:bldP spid="432" grpId="0" animBg="1"/>
      <p:bldP spid="45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re 1"/>
          <p:cNvSpPr>
            <a:spLocks noGrp="1"/>
          </p:cNvSpPr>
          <p:nvPr>
            <p:ph type="title"/>
          </p:nvPr>
        </p:nvSpPr>
        <p:spPr>
          <a:xfrm>
            <a:off x="6572264" y="71414"/>
            <a:ext cx="2516191" cy="42701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1" hangingPunct="1"/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 4 </a:t>
            </a:r>
            <a:r>
              <a:rPr lang="ar-DZ" sz="2400" b="1" dirty="0" err="1" smtClean="0">
                <a:solidFill>
                  <a:srgbClr val="FF3300"/>
                </a:solidFill>
                <a:cs typeface="Arabic Transparent" pitchFamily="2" charset="-78"/>
              </a:rPr>
              <a:t>ـ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 إعادة التعاقب</a:t>
            </a:r>
            <a:r>
              <a:rPr lang="fr-FR" sz="24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  <a:sym typeface="Symbol"/>
              </a:rPr>
              <a:t>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endParaRPr lang="fr-FR" sz="2400" b="1" dirty="0" smtClean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7358082" y="500042"/>
            <a:ext cx="1624364" cy="396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4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دفتر </a:t>
            </a:r>
            <a:r>
              <a:rPr lang="ar-DZ" sz="24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الشروط</a:t>
            </a:r>
            <a:r>
              <a:rPr lang="ar-DZ" sz="24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  <a:sym typeface="Symbol"/>
              </a:rPr>
              <a:t></a:t>
            </a:r>
            <a:endParaRPr lang="fr-FR" sz="24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1" name="Groupe 60"/>
          <p:cNvGrpSpPr/>
          <p:nvPr/>
        </p:nvGrpSpPr>
        <p:grpSpPr>
          <a:xfrm>
            <a:off x="253156" y="1000108"/>
            <a:ext cx="8748000" cy="1699358"/>
            <a:chOff x="0" y="697510"/>
            <a:chExt cx="8748000" cy="1699358"/>
          </a:xfrm>
        </p:grpSpPr>
        <p:sp>
          <p:nvSpPr>
            <p:cNvPr id="56" name="Rectangle 55"/>
            <p:cNvSpPr/>
            <p:nvPr/>
          </p:nvSpPr>
          <p:spPr>
            <a:xfrm>
              <a:off x="0" y="697510"/>
              <a:ext cx="8748000" cy="1692000"/>
            </a:xfrm>
            <a:prstGeom prst="rect">
              <a:avLst/>
            </a:prstGeom>
            <a:solidFill>
              <a:srgbClr val="FFD96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Arabic Transparent" pitchFamily="2" charset="-78"/>
              </a:endParaRPr>
            </a:p>
          </p:txBody>
        </p:sp>
        <p:sp>
          <p:nvSpPr>
            <p:cNvPr id="47120" name="Rectangle 16"/>
            <p:cNvSpPr>
              <a:spLocks noChangeArrowheads="1"/>
            </p:cNvSpPr>
            <p:nvPr/>
          </p:nvSpPr>
          <p:spPr bwMode="auto">
            <a:xfrm>
              <a:off x="0" y="714356"/>
              <a:ext cx="8739237" cy="1682512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 eaLnBrk="0" hangingPunct="0">
                <a:lnSpc>
                  <a:spcPts val="3100"/>
                </a:lnSpc>
              </a:pP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عند حضور القطعة 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الأولى،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يدور البساط بواسطة المحرك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M1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إلى أن تصل القطعة إلى مركز الدفع لتخرج ساق الرافعة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V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لتدفع القطعة إلى البساط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T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.</a:t>
              </a:r>
              <a:endParaRPr lang="fr-FR" dirty="0">
                <a:ea typeface="Times New Roman" pitchFamily="18" charset="0"/>
                <a:cs typeface="Arabic Transparent" pitchFamily="2" charset="-78"/>
              </a:endParaRPr>
            </a:p>
            <a:p>
              <a:pPr algn="r" rtl="1" eaLnBrk="0" hangingPunct="0">
                <a:lnSpc>
                  <a:spcPts val="3100"/>
                </a:lnSpc>
              </a:pP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يتكرر العمل حتى الحصول على 3 قطع 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على البساط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T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حيث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يتم بعد ذلك </a:t>
              </a:r>
              <a:r>
                <a:rPr lang="ar-DZ" b="1" dirty="0" err="1">
                  <a:ea typeface="Times New Roman" pitchFamily="18" charset="0"/>
                  <a:cs typeface="Arabic Transparent" pitchFamily="2" charset="-78"/>
                </a:rPr>
                <a:t>مايلي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:</a:t>
              </a:r>
              <a:endParaRPr lang="fr-FR" dirty="0">
                <a:cs typeface="Arabic Transparent" pitchFamily="2" charset="-78"/>
              </a:endParaRPr>
            </a:p>
            <a:p>
              <a:pPr algn="r" rtl="1" eaLnBrk="0" hangingPunct="0">
                <a:lnSpc>
                  <a:spcPts val="3100"/>
                </a:lnSpc>
              </a:pPr>
              <a:r>
                <a:rPr lang="ar-DZ" b="1" dirty="0">
                  <a:cs typeface="Arabic Transparent" pitchFamily="2" charset="-78"/>
                </a:rPr>
                <a:t>            ـ </a:t>
              </a:r>
              <a:r>
                <a:rPr lang="ar-DZ" b="1" dirty="0" smtClean="0">
                  <a:cs typeface="Arabic Transparent" pitchFamily="2" charset="-78"/>
                </a:rPr>
                <a:t>يدور </a:t>
              </a:r>
              <a:r>
                <a:rPr lang="ar-DZ" b="1" dirty="0">
                  <a:cs typeface="Arabic Transparent" pitchFamily="2" charset="-78"/>
                </a:rPr>
                <a:t>المحرك </a:t>
              </a:r>
              <a:r>
                <a:rPr lang="fr-FR" b="1" dirty="0" smtClean="0">
                  <a:cs typeface="Arabic Transparent" pitchFamily="2" charset="-78"/>
                </a:rPr>
                <a:t>M2</a:t>
              </a:r>
              <a:r>
                <a:rPr lang="ar-DZ" b="1" dirty="0" smtClean="0">
                  <a:cs typeface="Arabic Transparent" pitchFamily="2" charset="-78"/>
                </a:rPr>
                <a:t> لتصريف </a:t>
              </a:r>
              <a:r>
                <a:rPr lang="ar-DZ" b="1" dirty="0">
                  <a:cs typeface="Arabic Transparent" pitchFamily="2" charset="-78"/>
                </a:rPr>
                <a:t>القطع إلى مركز آخر</a:t>
              </a:r>
              <a:r>
                <a:rPr lang="ar-DZ" b="1" dirty="0" smtClean="0">
                  <a:cs typeface="Arabic Transparent" pitchFamily="2" charset="-78"/>
                </a:rPr>
                <a:t>.</a:t>
              </a:r>
              <a:endParaRPr lang="fr-FR" dirty="0">
                <a:cs typeface="Arabic Transparent" pitchFamily="2" charset="-78"/>
              </a:endParaRPr>
            </a:p>
          </p:txBody>
        </p:sp>
      </p:grpSp>
      <p:grpSp>
        <p:nvGrpSpPr>
          <p:cNvPr id="66" name="Groupe 65"/>
          <p:cNvGrpSpPr/>
          <p:nvPr/>
        </p:nvGrpSpPr>
        <p:grpSpPr>
          <a:xfrm>
            <a:off x="250825" y="2849259"/>
            <a:ext cx="5147937" cy="3981469"/>
            <a:chOff x="250825" y="2849259"/>
            <a:chExt cx="5147937" cy="3981469"/>
          </a:xfrm>
        </p:grpSpPr>
        <p:grpSp>
          <p:nvGrpSpPr>
            <p:cNvPr id="62" name="Groupe 61"/>
            <p:cNvGrpSpPr/>
            <p:nvPr/>
          </p:nvGrpSpPr>
          <p:grpSpPr>
            <a:xfrm>
              <a:off x="250825" y="2849259"/>
              <a:ext cx="4046538" cy="3981469"/>
              <a:chOff x="250825" y="2636838"/>
              <a:chExt cx="4046538" cy="3981469"/>
            </a:xfrm>
          </p:grpSpPr>
          <p:grpSp>
            <p:nvGrpSpPr>
              <p:cNvPr id="4" name="Group 17"/>
              <p:cNvGrpSpPr>
                <a:grpSpLocks noChangeAspect="1"/>
              </p:cNvGrpSpPr>
              <p:nvPr/>
            </p:nvGrpSpPr>
            <p:grpSpPr bwMode="auto">
              <a:xfrm rot="5400000">
                <a:off x="3552825" y="4672013"/>
                <a:ext cx="1014413" cy="474663"/>
                <a:chOff x="6296" y="2446"/>
                <a:chExt cx="2082" cy="974"/>
              </a:xfrm>
            </p:grpSpPr>
            <p:sp>
              <p:nvSpPr>
                <p:cNvPr id="46119" name="AutoShape 18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212" y="2148"/>
                  <a:ext cx="755" cy="1415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006E8A"/>
                    </a:gs>
                    <a:gs pos="50000">
                      <a:srgbClr val="00CCFF"/>
                    </a:gs>
                    <a:gs pos="100000">
                      <a:srgbClr val="006E8A"/>
                    </a:gs>
                  </a:gsLst>
                  <a:lin ang="0" scaled="1"/>
                </a:gradFill>
                <a:ln w="9525">
                  <a:round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00CCFF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46120" name="AutoShape 19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6500" y="2583"/>
                  <a:ext cx="197" cy="56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808080"/>
                </a:solidFill>
                <a:ln w="9525">
                  <a:round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80808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46121" name="AutoShape 20"/>
                <p:cNvSpPr>
                  <a:spLocks noChangeAspect="1" noChangeArrowheads="1"/>
                </p:cNvSpPr>
                <p:nvPr/>
              </p:nvSpPr>
              <p:spPr bwMode="auto">
                <a:xfrm rot="10800000" flipH="1">
                  <a:off x="7035" y="3233"/>
                  <a:ext cx="1149" cy="187"/>
                </a:xfrm>
                <a:custGeom>
                  <a:avLst/>
                  <a:gdLst>
                    <a:gd name="T0" fmla="*/ 1125 w 21600"/>
                    <a:gd name="T1" fmla="*/ 94 h 21600"/>
                    <a:gd name="T2" fmla="*/ 575 w 21600"/>
                    <a:gd name="T3" fmla="*/ 187 h 21600"/>
                    <a:gd name="T4" fmla="*/ 24 w 21600"/>
                    <a:gd name="T5" fmla="*/ 94 h 21600"/>
                    <a:gd name="T6" fmla="*/ 575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237 w 21600"/>
                    <a:gd name="T13" fmla="*/ 2195 h 21600"/>
                    <a:gd name="T14" fmla="*/ 19363 w 21600"/>
                    <a:gd name="T15" fmla="*/ 1940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86" y="21600"/>
                      </a:lnTo>
                      <a:lnTo>
                        <a:pt x="2071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C0C0C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C0C0C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grpSp>
              <p:nvGrpSpPr>
                <p:cNvPr id="5" name="Group 21"/>
                <p:cNvGrpSpPr>
                  <a:grpSpLocks noChangeAspect="1"/>
                </p:cNvGrpSpPr>
                <p:nvPr/>
              </p:nvGrpSpPr>
              <p:grpSpPr bwMode="auto">
                <a:xfrm>
                  <a:off x="7046" y="2604"/>
                  <a:ext cx="1042" cy="508"/>
                  <a:chOff x="6975" y="5151"/>
                  <a:chExt cx="615" cy="256"/>
                </a:xfrm>
              </p:grpSpPr>
              <p:grpSp>
                <p:nvGrpSpPr>
                  <p:cNvPr id="6" name="Group 2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975" y="5151"/>
                    <a:ext cx="607" cy="196"/>
                    <a:chOff x="6975" y="5151"/>
                    <a:chExt cx="607" cy="196"/>
                  </a:xfrm>
                </p:grpSpPr>
                <p:sp>
                  <p:nvSpPr>
                    <p:cNvPr id="46132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151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33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15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34" name="Line 2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79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35" name="Line 2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347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46129" name="Line 2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30" name="Line 2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343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31" name="Line 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40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6123" name="Line 30"/>
                <p:cNvSpPr>
                  <a:spLocks noChangeAspect="1" noChangeShapeType="1"/>
                </p:cNvSpPr>
                <p:nvPr/>
              </p:nvSpPr>
              <p:spPr bwMode="auto">
                <a:xfrm>
                  <a:off x="6296" y="2780"/>
                  <a:ext cx="566" cy="0"/>
                </a:xfrm>
                <a:prstGeom prst="line">
                  <a:avLst/>
                </a:prstGeom>
                <a:noFill/>
                <a:ln w="1587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24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7147" y="2472"/>
                  <a:ext cx="98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25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7136" y="3214"/>
                  <a:ext cx="98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26" name="AutoShape 33" descr="Pointillés"/>
                <p:cNvSpPr>
                  <a:spLocks noChangeAspect="1"/>
                </p:cNvSpPr>
                <p:nvPr/>
              </p:nvSpPr>
              <p:spPr bwMode="auto">
                <a:xfrm>
                  <a:off x="6856" y="2446"/>
                  <a:ext cx="289" cy="785"/>
                </a:xfrm>
                <a:prstGeom prst="leftBracket">
                  <a:avLst>
                    <a:gd name="adj" fmla="val 22636"/>
                  </a:avLst>
                </a:prstGeom>
                <a:pattFill prst="trellis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27" name="AutoShape 34" descr="Pointillés"/>
                <p:cNvSpPr>
                  <a:spLocks noChangeAspect="1"/>
                </p:cNvSpPr>
                <p:nvPr/>
              </p:nvSpPr>
              <p:spPr bwMode="auto">
                <a:xfrm flipH="1">
                  <a:off x="8089" y="2452"/>
                  <a:ext cx="289" cy="785"/>
                </a:xfrm>
                <a:prstGeom prst="leftBracket">
                  <a:avLst>
                    <a:gd name="adj" fmla="val 22636"/>
                  </a:avLst>
                </a:prstGeom>
                <a:pattFill prst="trellis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7" name="Group 35"/>
              <p:cNvGrpSpPr>
                <a:grpSpLocks noChangeAspect="1"/>
              </p:cNvGrpSpPr>
              <p:nvPr/>
            </p:nvGrpSpPr>
            <p:grpSpPr bwMode="auto">
              <a:xfrm>
                <a:off x="2124075" y="6143644"/>
                <a:ext cx="1014413" cy="474663"/>
                <a:chOff x="6296" y="2446"/>
                <a:chExt cx="2082" cy="974"/>
              </a:xfrm>
            </p:grpSpPr>
            <p:sp>
              <p:nvSpPr>
                <p:cNvPr id="46102" name="AutoShape 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212" y="2148"/>
                  <a:ext cx="755" cy="1415"/>
                </a:xfrm>
                <a:prstGeom prst="roundRect">
                  <a:avLst>
                    <a:gd name="adj" fmla="val 16667"/>
                  </a:avLst>
                </a:prstGeom>
                <a:gradFill rotWithShape="1">
                  <a:gsLst>
                    <a:gs pos="0">
                      <a:srgbClr val="006E8A"/>
                    </a:gs>
                    <a:gs pos="50000">
                      <a:srgbClr val="00CCFF"/>
                    </a:gs>
                    <a:gs pos="100000">
                      <a:srgbClr val="006E8A"/>
                    </a:gs>
                  </a:gsLst>
                  <a:lin ang="0" scaled="1"/>
                </a:gradFill>
                <a:ln w="9525">
                  <a:round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00CCFF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46103" name="AutoShape 37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6500" y="2583"/>
                  <a:ext cx="197" cy="56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808080"/>
                </a:solidFill>
                <a:ln w="9525">
                  <a:round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80808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sp>
              <p:nvSpPr>
                <p:cNvPr id="46104" name="AutoShape 38"/>
                <p:cNvSpPr>
                  <a:spLocks noChangeAspect="1" noChangeArrowheads="1"/>
                </p:cNvSpPr>
                <p:nvPr/>
              </p:nvSpPr>
              <p:spPr bwMode="auto">
                <a:xfrm rot="10800000" flipH="1">
                  <a:off x="7035" y="3233"/>
                  <a:ext cx="1149" cy="187"/>
                </a:xfrm>
                <a:custGeom>
                  <a:avLst/>
                  <a:gdLst>
                    <a:gd name="T0" fmla="*/ 1125 w 21600"/>
                    <a:gd name="T1" fmla="*/ 94 h 21600"/>
                    <a:gd name="T2" fmla="*/ 575 w 21600"/>
                    <a:gd name="T3" fmla="*/ 187 h 21600"/>
                    <a:gd name="T4" fmla="*/ 24 w 21600"/>
                    <a:gd name="T5" fmla="*/ 94 h 21600"/>
                    <a:gd name="T6" fmla="*/ 575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237 w 21600"/>
                    <a:gd name="T13" fmla="*/ 2195 h 21600"/>
                    <a:gd name="T14" fmla="*/ 19363 w 21600"/>
                    <a:gd name="T15" fmla="*/ 1940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886" y="21600"/>
                      </a:lnTo>
                      <a:lnTo>
                        <a:pt x="20714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C0C0C"/>
                    </a:gs>
                    <a:gs pos="100000">
                      <a:srgbClr val="C0C0C0"/>
                    </a:gs>
                  </a:gsLst>
                  <a:lin ang="5400000" scaled="1"/>
                </a:gradFill>
                <a:ln w="9525">
                  <a:miter lim="800000"/>
                  <a:headEnd/>
                  <a:tailEnd/>
                </a:ln>
                <a:scene3d>
                  <a:camera prst="legacyObliqueFront"/>
                  <a:lightRig rig="legacyFlat3" dir="b"/>
                </a:scene3d>
                <a:sp3d extrusionH="430200" prstMaterial="legacyMatte">
                  <a:bevelT w="13500" h="13500" prst="angle"/>
                  <a:bevelB w="13500" h="13500" prst="angle"/>
                  <a:extrusionClr>
                    <a:srgbClr val="C0C0C0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fr-FR"/>
                </a:p>
              </p:txBody>
            </p:sp>
            <p:grpSp>
              <p:nvGrpSpPr>
                <p:cNvPr id="8" name="Group 39"/>
                <p:cNvGrpSpPr>
                  <a:grpSpLocks noChangeAspect="1"/>
                </p:cNvGrpSpPr>
                <p:nvPr/>
              </p:nvGrpSpPr>
              <p:grpSpPr bwMode="auto">
                <a:xfrm>
                  <a:off x="7046" y="2604"/>
                  <a:ext cx="1042" cy="508"/>
                  <a:chOff x="6975" y="5151"/>
                  <a:chExt cx="615" cy="256"/>
                </a:xfrm>
              </p:grpSpPr>
              <p:grpSp>
                <p:nvGrpSpPr>
                  <p:cNvPr id="9" name="Group 4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975" y="5151"/>
                    <a:ext cx="607" cy="196"/>
                    <a:chOff x="6975" y="5151"/>
                    <a:chExt cx="607" cy="196"/>
                  </a:xfrm>
                </p:grpSpPr>
                <p:sp>
                  <p:nvSpPr>
                    <p:cNvPr id="46115" name="Line 4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151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16" name="Line 4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15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17" name="Line 4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279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46118" name="Line 4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75" y="5347"/>
                      <a:ext cx="60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46112" name="Line 4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13" name="Line 4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343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14" name="Line 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83" y="540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6106" name="Line 48"/>
                <p:cNvSpPr>
                  <a:spLocks noChangeAspect="1" noChangeShapeType="1"/>
                </p:cNvSpPr>
                <p:nvPr/>
              </p:nvSpPr>
              <p:spPr bwMode="auto">
                <a:xfrm>
                  <a:off x="6296" y="2780"/>
                  <a:ext cx="566" cy="0"/>
                </a:xfrm>
                <a:prstGeom prst="line">
                  <a:avLst/>
                </a:prstGeom>
                <a:noFill/>
                <a:ln w="1587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07" name="Line 49"/>
                <p:cNvSpPr>
                  <a:spLocks noChangeAspect="1" noChangeShapeType="1"/>
                </p:cNvSpPr>
                <p:nvPr/>
              </p:nvSpPr>
              <p:spPr bwMode="auto">
                <a:xfrm>
                  <a:off x="7147" y="2472"/>
                  <a:ext cx="98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08" name="Line 50"/>
                <p:cNvSpPr>
                  <a:spLocks noChangeAspect="1" noChangeShapeType="1"/>
                </p:cNvSpPr>
                <p:nvPr/>
              </p:nvSpPr>
              <p:spPr bwMode="auto">
                <a:xfrm>
                  <a:off x="7136" y="3214"/>
                  <a:ext cx="980" cy="0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09" name="AutoShape 51" descr="Pointillés"/>
                <p:cNvSpPr>
                  <a:spLocks noChangeAspect="1"/>
                </p:cNvSpPr>
                <p:nvPr/>
              </p:nvSpPr>
              <p:spPr bwMode="auto">
                <a:xfrm>
                  <a:off x="6856" y="2446"/>
                  <a:ext cx="289" cy="785"/>
                </a:xfrm>
                <a:prstGeom prst="leftBracket">
                  <a:avLst>
                    <a:gd name="adj" fmla="val 22636"/>
                  </a:avLst>
                </a:prstGeom>
                <a:pattFill prst="trellis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10" name="AutoShape 52" descr="Pointillés"/>
                <p:cNvSpPr>
                  <a:spLocks noChangeAspect="1"/>
                </p:cNvSpPr>
                <p:nvPr/>
              </p:nvSpPr>
              <p:spPr bwMode="auto">
                <a:xfrm flipH="1">
                  <a:off x="8089" y="2452"/>
                  <a:ext cx="289" cy="785"/>
                </a:xfrm>
                <a:prstGeom prst="leftBracket">
                  <a:avLst>
                    <a:gd name="adj" fmla="val 22636"/>
                  </a:avLst>
                </a:prstGeom>
                <a:pattFill prst="trellis">
                  <a:fgClr>
                    <a:srgbClr val="000000"/>
                  </a:fgClr>
                  <a:bgClr>
                    <a:srgbClr val="0000FF"/>
                  </a:bgClr>
                </a:patt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6088" name="ZoneTexte 16"/>
              <p:cNvSpPr txBox="1">
                <a:spLocks noChangeAspect="1" noChangeArrowheads="1"/>
              </p:cNvSpPr>
              <p:nvPr/>
            </p:nvSpPr>
            <p:spPr bwMode="auto">
              <a:xfrm>
                <a:off x="857250" y="2924176"/>
                <a:ext cx="955675" cy="36988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fr-FR" b="1" dirty="0" smtClean="0"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الرافعة 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89" name="ZoneTexte 18"/>
              <p:cNvSpPr txBox="1">
                <a:spLocks noChangeAspect="1" noChangeArrowheads="1"/>
              </p:cNvSpPr>
              <p:nvPr/>
            </p:nvSpPr>
            <p:spPr bwMode="auto">
              <a:xfrm>
                <a:off x="571472" y="5214938"/>
                <a:ext cx="1027428" cy="3693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بساط </a:t>
                </a:r>
                <a:r>
                  <a:rPr lang="fr-FR" b="1" dirty="0" smtClean="0">
                    <a:latin typeface="Arial" pitchFamily="34" charset="0"/>
                    <a:cs typeface="Arial" pitchFamily="34" charset="0"/>
                  </a:rPr>
                  <a:t>  T</a:t>
                </a:r>
                <a:r>
                  <a:rPr lang="ar-DZ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090" name="Rectangle 55"/>
              <p:cNvSpPr>
                <a:spLocks noChangeAspect="1" noChangeArrowheads="1"/>
              </p:cNvSpPr>
              <p:nvPr/>
            </p:nvSpPr>
            <p:spPr bwMode="auto">
              <a:xfrm>
                <a:off x="250825" y="4064001"/>
                <a:ext cx="3990975" cy="536575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1" name="AutoShape 56"/>
              <p:cNvSpPr>
                <a:spLocks noChangeAspect="1" noChangeArrowheads="1"/>
              </p:cNvSpPr>
              <p:nvPr/>
            </p:nvSpPr>
            <p:spPr bwMode="auto">
              <a:xfrm>
                <a:off x="1625580" y="4630738"/>
                <a:ext cx="635513" cy="1908000"/>
              </a:xfrm>
              <a:prstGeom prst="roundRect">
                <a:avLst>
                  <a:gd name="adj" fmla="val 16667"/>
                </a:avLst>
              </a:prstGeom>
              <a:solidFill>
                <a:srgbClr val="99663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2" name="Oval 57"/>
              <p:cNvSpPr>
                <a:spLocks noChangeAspect="1" noChangeArrowheads="1"/>
              </p:cNvSpPr>
              <p:nvPr/>
            </p:nvSpPr>
            <p:spPr bwMode="auto">
              <a:xfrm>
                <a:off x="257175" y="4535488"/>
                <a:ext cx="71438" cy="7143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3" name="Oval 58"/>
              <p:cNvSpPr>
                <a:spLocks noChangeAspect="1" noChangeArrowheads="1"/>
              </p:cNvSpPr>
              <p:nvPr/>
            </p:nvSpPr>
            <p:spPr bwMode="auto">
              <a:xfrm>
                <a:off x="1566863" y="4797426"/>
                <a:ext cx="71438" cy="7143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6094" name="Rectangle 59"/>
              <p:cNvSpPr>
                <a:spLocks noChangeArrowheads="1"/>
              </p:cNvSpPr>
              <p:nvPr/>
            </p:nvSpPr>
            <p:spPr bwMode="auto">
              <a:xfrm>
                <a:off x="1844675" y="4221163"/>
                <a:ext cx="144463" cy="144463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" name="Ellipse 9"/>
              <p:cNvSpPr/>
              <p:nvPr/>
            </p:nvSpPr>
            <p:spPr bwMode="auto">
              <a:xfrm>
                <a:off x="323850" y="4076701"/>
                <a:ext cx="474663" cy="47625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600" b="1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46096" name="Ellipse 9"/>
              <p:cNvSpPr>
                <a:spLocks noChangeArrowheads="1"/>
              </p:cNvSpPr>
              <p:nvPr/>
            </p:nvSpPr>
            <p:spPr bwMode="auto">
              <a:xfrm>
                <a:off x="323850" y="4076701"/>
                <a:ext cx="474663" cy="476250"/>
              </a:xfrm>
              <a:prstGeom prst="ellipse">
                <a:avLst/>
              </a:prstGeom>
              <a:solidFill>
                <a:srgbClr val="99FFCC"/>
              </a:solidFill>
              <a:ln w="25400" algn="ctr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en-US" sz="1600" b="1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sp>
            <p:nvSpPr>
              <p:cNvPr id="46097" name="Text Box 62"/>
              <p:cNvSpPr txBox="1">
                <a:spLocks noChangeArrowheads="1"/>
              </p:cNvSpPr>
              <p:nvPr/>
            </p:nvSpPr>
            <p:spPr bwMode="auto">
              <a:xfrm>
                <a:off x="2051050" y="4113213"/>
                <a:ext cx="576263" cy="36988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fr-FR" b="1" dirty="0">
                    <a:solidFill>
                      <a:schemeClr val="bg1"/>
                    </a:solidFill>
                  </a:rPr>
                  <a:t>Cp</a:t>
                </a:r>
              </a:p>
            </p:txBody>
          </p:sp>
          <p:grpSp>
            <p:nvGrpSpPr>
              <p:cNvPr id="11" name="Groupe 22"/>
              <p:cNvGrpSpPr>
                <a:grpSpLocks noChangeAspect="1"/>
              </p:cNvGrpSpPr>
              <p:nvPr/>
            </p:nvGrpSpPr>
            <p:grpSpPr bwMode="auto">
              <a:xfrm>
                <a:off x="1606550" y="2660651"/>
                <a:ext cx="654050" cy="1411288"/>
                <a:chOff x="3064250" y="1795450"/>
                <a:chExt cx="792000" cy="1704975"/>
              </a:xfrm>
            </p:grpSpPr>
            <p:sp>
              <p:nvSpPr>
                <p:cNvPr id="47168" name="Rectangle 11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641291" y="2564427"/>
                  <a:ext cx="1609082" cy="71127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00"/>
                    </a:gs>
                    <a:gs pos="50000">
                      <a:schemeClr val="bg2"/>
                    </a:gs>
                    <a:gs pos="100000">
                      <a:srgbClr val="CCCC00"/>
                    </a:gs>
                  </a:gsLst>
                  <a:lin ang="5400000" scaled="1"/>
                </a:gradFill>
                <a:ln w="9525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/>
                <a:lstStyle/>
                <a:p>
                  <a:pPr algn="l">
                    <a:defRPr/>
                  </a:pPr>
                  <a:endParaRPr lang="en-US" b="1">
                    <a:latin typeface="Calibri" pitchFamily="34" charset="0"/>
                  </a:endParaRPr>
                </a:p>
              </p:txBody>
            </p:sp>
            <p:sp>
              <p:nvSpPr>
                <p:cNvPr id="47169" name="Rectangle 16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3412303" y="3056478"/>
                  <a:ext cx="95893" cy="792000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00"/>
                    </a:gs>
                    <a:gs pos="50000">
                      <a:schemeClr val="bg2"/>
                    </a:gs>
                    <a:gs pos="100000">
                      <a:srgbClr val="CCCC00"/>
                    </a:gs>
                  </a:gsLst>
                  <a:lin ang="5400000" scaled="1"/>
                </a:gradFill>
                <a:ln w="9525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/>
                <a:lstStyle/>
                <a:p>
                  <a:pPr algn="l">
                    <a:defRPr/>
                  </a:pPr>
                  <a:endParaRPr lang="en-US" b="1">
                    <a:latin typeface="Calibri" pitchFamily="34" charset="0"/>
                  </a:endParaRPr>
                </a:p>
              </p:txBody>
            </p:sp>
          </p:grpSp>
          <p:sp>
            <p:nvSpPr>
              <p:cNvPr id="46099" name="Rectangle 171"/>
              <p:cNvSpPr>
                <a:spLocks noChangeAspect="1" noChangeArrowheads="1"/>
              </p:cNvSpPr>
              <p:nvPr/>
            </p:nvSpPr>
            <p:spPr bwMode="auto">
              <a:xfrm rot="5400000">
                <a:off x="1316038" y="3065463"/>
                <a:ext cx="1212850" cy="355600"/>
              </a:xfrm>
              <a:prstGeom prst="rect">
                <a:avLst/>
              </a:prstGeom>
              <a:gradFill rotWithShape="1">
                <a:gsLst>
                  <a:gs pos="0">
                    <a:srgbClr val="006600"/>
                  </a:gs>
                  <a:gs pos="50000">
                    <a:srgbClr val="CCCC00"/>
                  </a:gs>
                  <a:gs pos="100000">
                    <a:srgbClr val="006600"/>
                  </a:gs>
                </a:gsLst>
                <a:lin ang="5400000" scaled="1"/>
              </a:gradFill>
              <a:ln w="9525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/>
                <a:endParaRPr lang="en-US" b="1">
                  <a:latin typeface="Calibri" pitchFamily="34" charset="0"/>
                </a:endParaRPr>
              </a:p>
            </p:txBody>
          </p:sp>
        </p:grpSp>
        <p:sp>
          <p:nvSpPr>
            <p:cNvPr id="63" name="ZoneTexte 18"/>
            <p:cNvSpPr txBox="1">
              <a:spLocks noChangeAspect="1" noChangeArrowheads="1"/>
            </p:cNvSpPr>
            <p:nvPr/>
          </p:nvSpPr>
          <p:spPr bwMode="auto">
            <a:xfrm>
              <a:off x="4255754" y="5044778"/>
              <a:ext cx="114300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M1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المحرك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ZoneTexte 18"/>
            <p:cNvSpPr txBox="1">
              <a:spLocks noChangeAspect="1" noChangeArrowheads="1"/>
            </p:cNvSpPr>
            <p:nvPr/>
          </p:nvSpPr>
          <p:spPr bwMode="auto">
            <a:xfrm>
              <a:off x="2343774" y="6014416"/>
              <a:ext cx="1214446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M2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المحرك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ZoneTexte 18"/>
            <p:cNvSpPr txBox="1">
              <a:spLocks noChangeAspect="1" noChangeArrowheads="1"/>
            </p:cNvSpPr>
            <p:nvPr/>
          </p:nvSpPr>
          <p:spPr bwMode="auto">
            <a:xfrm>
              <a:off x="3286116" y="3881535"/>
              <a:ext cx="928694" cy="646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T2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 بساط  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1" name="Titre 1"/>
          <p:cNvSpPr txBox="1">
            <a:spLocks/>
          </p:cNvSpPr>
          <p:nvPr/>
        </p:nvSpPr>
        <p:spPr bwMode="auto">
          <a:xfrm>
            <a:off x="8189212" y="6212272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2" name="Picture 7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7647873" y="6164017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ZoneTexte 72"/>
          <p:cNvSpPr txBox="1"/>
          <p:nvPr/>
        </p:nvSpPr>
        <p:spPr>
          <a:xfrm>
            <a:off x="5877100" y="5857892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74" name="Flèche vers le bas 73"/>
          <p:cNvSpPr/>
          <p:nvPr/>
        </p:nvSpPr>
        <p:spPr>
          <a:xfrm>
            <a:off x="6734356" y="6314120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5" name="Object 2"/>
          <p:cNvGraphicFramePr>
            <a:graphicFrameLocks noChangeAspect="1"/>
          </p:cNvGraphicFramePr>
          <p:nvPr/>
        </p:nvGraphicFramePr>
        <p:xfrm>
          <a:off x="6566141" y="6022012"/>
          <a:ext cx="704853" cy="835988"/>
        </p:xfrm>
        <a:graphic>
          <a:graphicData uri="http://schemas.openxmlformats.org/presentationml/2006/ole">
            <p:oleObj spid="_x0000_s47107" name="Package" r:id="rId5" imgW="409680" imgH="4856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71" grpId="0"/>
      <p:bldP spid="73" grpId="0"/>
      <p:bldP spid="7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7572396" y="142852"/>
            <a:ext cx="1407957" cy="57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4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7358082" y="785794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136" name="Group 5"/>
          <p:cNvGrpSpPr>
            <a:grpSpLocks noChangeAspect="1"/>
          </p:cNvGrpSpPr>
          <p:nvPr/>
        </p:nvGrpSpPr>
        <p:grpSpPr bwMode="auto">
          <a:xfrm rot="5400000">
            <a:off x="5253037" y="2120901"/>
            <a:ext cx="1014413" cy="474662"/>
            <a:chOff x="6296" y="2446"/>
            <a:chExt cx="2082" cy="974"/>
          </a:xfrm>
        </p:grpSpPr>
        <p:sp>
          <p:nvSpPr>
            <p:cNvPr id="137" name="AutoShape 6"/>
            <p:cNvSpPr>
              <a:spLocks noChangeAspect="1" noChangeArrowheads="1"/>
            </p:cNvSpPr>
            <p:nvPr/>
          </p:nvSpPr>
          <p:spPr bwMode="auto">
            <a:xfrm rot="5400000">
              <a:off x="7212" y="2148"/>
              <a:ext cx="755" cy="141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E8A"/>
                </a:gs>
                <a:gs pos="50000">
                  <a:srgbClr val="00CCFF"/>
                </a:gs>
                <a:gs pos="100000">
                  <a:srgbClr val="006E8A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138" name="AutoShape 7"/>
            <p:cNvSpPr>
              <a:spLocks noChangeAspect="1" noChangeArrowheads="1"/>
            </p:cNvSpPr>
            <p:nvPr/>
          </p:nvSpPr>
          <p:spPr bwMode="auto">
            <a:xfrm rot="5400000">
              <a:off x="6500" y="2583"/>
              <a:ext cx="197" cy="566"/>
            </a:xfrm>
            <a:prstGeom prst="roundRect">
              <a:avLst>
                <a:gd name="adj" fmla="val 0"/>
              </a:avLst>
            </a:prstGeom>
            <a:solidFill>
              <a:srgbClr val="808080"/>
            </a:soli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139" name="AutoShape 8"/>
            <p:cNvSpPr>
              <a:spLocks noChangeAspect="1" noChangeArrowheads="1"/>
            </p:cNvSpPr>
            <p:nvPr/>
          </p:nvSpPr>
          <p:spPr bwMode="auto">
            <a:xfrm rot="10800000" flipH="1">
              <a:off x="7035" y="3233"/>
              <a:ext cx="1149" cy="187"/>
            </a:xfrm>
            <a:custGeom>
              <a:avLst/>
              <a:gdLst>
                <a:gd name="T0" fmla="*/ 1125 w 21600"/>
                <a:gd name="T1" fmla="*/ 94 h 21600"/>
                <a:gd name="T2" fmla="*/ 575 w 21600"/>
                <a:gd name="T3" fmla="*/ 187 h 21600"/>
                <a:gd name="T4" fmla="*/ 24 w 21600"/>
                <a:gd name="T5" fmla="*/ 94 h 21600"/>
                <a:gd name="T6" fmla="*/ 57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37 w 21600"/>
                <a:gd name="T13" fmla="*/ 2195 h 21600"/>
                <a:gd name="T14" fmla="*/ 19363 w 21600"/>
                <a:gd name="T15" fmla="*/ 194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C0C0C"/>
                </a:gs>
                <a:gs pos="100000">
                  <a:srgbClr val="C0C0C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140" name="Group 9"/>
            <p:cNvGrpSpPr>
              <a:grpSpLocks noChangeAspect="1"/>
            </p:cNvGrpSpPr>
            <p:nvPr/>
          </p:nvGrpSpPr>
          <p:grpSpPr bwMode="auto">
            <a:xfrm>
              <a:off x="7046" y="2604"/>
              <a:ext cx="1042" cy="508"/>
              <a:chOff x="6975" y="5151"/>
              <a:chExt cx="615" cy="256"/>
            </a:xfrm>
          </p:grpSpPr>
          <p:grpSp>
            <p:nvGrpSpPr>
              <p:cNvPr id="147" name="Group 10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151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4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" name="Line 14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48" name="Line 15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Line 16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0" name="Line 17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1" name="Line 18"/>
            <p:cNvSpPr>
              <a:spLocks noChangeAspect="1" noChangeShapeType="1"/>
            </p:cNvSpPr>
            <p:nvPr/>
          </p:nvSpPr>
          <p:spPr bwMode="auto">
            <a:xfrm>
              <a:off x="6296" y="2780"/>
              <a:ext cx="566" cy="0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Line 19"/>
            <p:cNvSpPr>
              <a:spLocks noChangeAspect="1" noChangeShapeType="1"/>
            </p:cNvSpPr>
            <p:nvPr/>
          </p:nvSpPr>
          <p:spPr bwMode="auto">
            <a:xfrm>
              <a:off x="7147" y="2472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Line 20"/>
            <p:cNvSpPr>
              <a:spLocks noChangeAspect="1" noChangeShapeType="1"/>
            </p:cNvSpPr>
            <p:nvPr/>
          </p:nvSpPr>
          <p:spPr bwMode="auto">
            <a:xfrm>
              <a:off x="7136" y="3214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AutoShape 21" descr="Pointillés"/>
            <p:cNvSpPr>
              <a:spLocks noChangeAspect="1"/>
            </p:cNvSpPr>
            <p:nvPr/>
          </p:nvSpPr>
          <p:spPr bwMode="auto">
            <a:xfrm>
              <a:off x="6856" y="2446"/>
              <a:ext cx="289" cy="785"/>
            </a:xfrm>
            <a:prstGeom prst="leftBracket">
              <a:avLst>
                <a:gd name="adj" fmla="val 22636"/>
              </a:avLst>
            </a:prstGeom>
            <a:pattFill prst="trellis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AutoShape 22" descr="Pointillés"/>
            <p:cNvSpPr>
              <a:spLocks noChangeAspect="1"/>
            </p:cNvSpPr>
            <p:nvPr/>
          </p:nvSpPr>
          <p:spPr bwMode="auto">
            <a:xfrm flipH="1">
              <a:off x="8089" y="2452"/>
              <a:ext cx="289" cy="785"/>
            </a:xfrm>
            <a:prstGeom prst="leftBracket">
              <a:avLst>
                <a:gd name="adj" fmla="val 22636"/>
              </a:avLst>
            </a:prstGeom>
            <a:pattFill prst="trellis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7" name="Group 23"/>
          <p:cNvGrpSpPr>
            <a:grpSpLocks noChangeAspect="1"/>
          </p:cNvGrpSpPr>
          <p:nvPr/>
        </p:nvGrpSpPr>
        <p:grpSpPr bwMode="auto">
          <a:xfrm>
            <a:off x="4157663" y="3702050"/>
            <a:ext cx="1014412" cy="474663"/>
            <a:chOff x="6296" y="2446"/>
            <a:chExt cx="2082" cy="974"/>
          </a:xfrm>
        </p:grpSpPr>
        <p:sp>
          <p:nvSpPr>
            <p:cNvPr id="158" name="AutoShape 24"/>
            <p:cNvSpPr>
              <a:spLocks noChangeAspect="1" noChangeArrowheads="1"/>
            </p:cNvSpPr>
            <p:nvPr/>
          </p:nvSpPr>
          <p:spPr bwMode="auto">
            <a:xfrm rot="5400000">
              <a:off x="7212" y="2148"/>
              <a:ext cx="755" cy="141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006E8A"/>
                </a:gs>
                <a:gs pos="50000">
                  <a:srgbClr val="00CCFF"/>
                </a:gs>
                <a:gs pos="100000">
                  <a:srgbClr val="006E8A"/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159" name="AutoShape 25"/>
            <p:cNvSpPr>
              <a:spLocks noChangeAspect="1" noChangeArrowheads="1"/>
            </p:cNvSpPr>
            <p:nvPr/>
          </p:nvSpPr>
          <p:spPr bwMode="auto">
            <a:xfrm rot="5400000">
              <a:off x="6500" y="2583"/>
              <a:ext cx="197" cy="566"/>
            </a:xfrm>
            <a:prstGeom prst="roundRect">
              <a:avLst>
                <a:gd name="adj" fmla="val 0"/>
              </a:avLst>
            </a:prstGeom>
            <a:solidFill>
              <a:srgbClr val="808080"/>
            </a:solidFill>
            <a:ln w="9525">
              <a:round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80808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sp>
          <p:nvSpPr>
            <p:cNvPr id="160" name="AutoShape 26"/>
            <p:cNvSpPr>
              <a:spLocks noChangeAspect="1" noChangeArrowheads="1"/>
            </p:cNvSpPr>
            <p:nvPr/>
          </p:nvSpPr>
          <p:spPr bwMode="auto">
            <a:xfrm rot="10800000" flipH="1">
              <a:off x="7035" y="3233"/>
              <a:ext cx="1149" cy="187"/>
            </a:xfrm>
            <a:custGeom>
              <a:avLst/>
              <a:gdLst>
                <a:gd name="T0" fmla="*/ 1125 w 21600"/>
                <a:gd name="T1" fmla="*/ 94 h 21600"/>
                <a:gd name="T2" fmla="*/ 575 w 21600"/>
                <a:gd name="T3" fmla="*/ 187 h 21600"/>
                <a:gd name="T4" fmla="*/ 24 w 21600"/>
                <a:gd name="T5" fmla="*/ 94 h 21600"/>
                <a:gd name="T6" fmla="*/ 57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237 w 21600"/>
                <a:gd name="T13" fmla="*/ 2195 h 21600"/>
                <a:gd name="T14" fmla="*/ 19363 w 21600"/>
                <a:gd name="T15" fmla="*/ 1940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886" y="21600"/>
                  </a:lnTo>
                  <a:lnTo>
                    <a:pt x="20714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C0C0C"/>
                </a:gs>
                <a:gs pos="100000">
                  <a:srgbClr val="C0C0C0"/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scene3d>
              <a:camera prst="legacyObliqueFron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>
              <a:flatTx/>
            </a:bodyPr>
            <a:lstStyle/>
            <a:p>
              <a:endParaRPr lang="fr-FR"/>
            </a:p>
          </p:txBody>
        </p:sp>
        <p:grpSp>
          <p:nvGrpSpPr>
            <p:cNvPr id="161" name="Group 27"/>
            <p:cNvGrpSpPr>
              <a:grpSpLocks noChangeAspect="1"/>
            </p:cNvGrpSpPr>
            <p:nvPr/>
          </p:nvGrpSpPr>
          <p:grpSpPr bwMode="auto">
            <a:xfrm>
              <a:off x="7046" y="2604"/>
              <a:ext cx="1042" cy="508"/>
              <a:chOff x="6975" y="5151"/>
              <a:chExt cx="615" cy="256"/>
            </a:xfrm>
          </p:grpSpPr>
          <p:grpSp>
            <p:nvGrpSpPr>
              <p:cNvPr id="245" name="Group 28"/>
              <p:cNvGrpSpPr>
                <a:grpSpLocks noChangeAspect="1"/>
              </p:cNvGrpSpPr>
              <p:nvPr/>
            </p:nvGrpSpPr>
            <p:grpSpPr bwMode="auto">
              <a:xfrm>
                <a:off x="6975" y="5151"/>
                <a:ext cx="607" cy="196"/>
                <a:chOff x="6975" y="5151"/>
                <a:chExt cx="607" cy="196"/>
              </a:xfrm>
            </p:grpSpPr>
            <p:sp>
              <p:nvSpPr>
                <p:cNvPr id="249" name="Line 29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151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0" name="Line 30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15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1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2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6975" y="534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46" name="Line 33"/>
              <p:cNvSpPr>
                <a:spLocks noChangeAspect="1" noChangeShapeType="1"/>
              </p:cNvSpPr>
              <p:nvPr/>
            </p:nvSpPr>
            <p:spPr bwMode="auto">
              <a:xfrm>
                <a:off x="6983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Line 34"/>
              <p:cNvSpPr>
                <a:spLocks noChangeAspect="1" noChangeShapeType="1"/>
              </p:cNvSpPr>
              <p:nvPr/>
            </p:nvSpPr>
            <p:spPr bwMode="auto">
              <a:xfrm>
                <a:off x="6983" y="5343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Line 35"/>
              <p:cNvSpPr>
                <a:spLocks noChangeAspect="1" noChangeShapeType="1"/>
              </p:cNvSpPr>
              <p:nvPr/>
            </p:nvSpPr>
            <p:spPr bwMode="auto">
              <a:xfrm>
                <a:off x="6983" y="540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62" name="Line 36"/>
            <p:cNvSpPr>
              <a:spLocks noChangeAspect="1" noChangeShapeType="1"/>
            </p:cNvSpPr>
            <p:nvPr/>
          </p:nvSpPr>
          <p:spPr bwMode="auto">
            <a:xfrm>
              <a:off x="6296" y="2780"/>
              <a:ext cx="566" cy="0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Line 37"/>
            <p:cNvSpPr>
              <a:spLocks noChangeAspect="1" noChangeShapeType="1"/>
            </p:cNvSpPr>
            <p:nvPr/>
          </p:nvSpPr>
          <p:spPr bwMode="auto">
            <a:xfrm>
              <a:off x="7147" y="2472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Line 38"/>
            <p:cNvSpPr>
              <a:spLocks noChangeAspect="1" noChangeShapeType="1"/>
            </p:cNvSpPr>
            <p:nvPr/>
          </p:nvSpPr>
          <p:spPr bwMode="auto">
            <a:xfrm>
              <a:off x="7136" y="3214"/>
              <a:ext cx="98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AutoShape 39" descr="Pointillés"/>
            <p:cNvSpPr>
              <a:spLocks noChangeAspect="1"/>
            </p:cNvSpPr>
            <p:nvPr/>
          </p:nvSpPr>
          <p:spPr bwMode="auto">
            <a:xfrm>
              <a:off x="6856" y="2446"/>
              <a:ext cx="289" cy="785"/>
            </a:xfrm>
            <a:prstGeom prst="leftBracket">
              <a:avLst>
                <a:gd name="adj" fmla="val 22636"/>
              </a:avLst>
            </a:prstGeom>
            <a:pattFill prst="trellis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AutoShape 40" descr="Pointillés"/>
            <p:cNvSpPr>
              <a:spLocks noChangeAspect="1"/>
            </p:cNvSpPr>
            <p:nvPr/>
          </p:nvSpPr>
          <p:spPr bwMode="auto">
            <a:xfrm flipH="1">
              <a:off x="8089" y="2452"/>
              <a:ext cx="289" cy="785"/>
            </a:xfrm>
            <a:prstGeom prst="leftBracket">
              <a:avLst>
                <a:gd name="adj" fmla="val 22636"/>
              </a:avLst>
            </a:prstGeom>
            <a:pattFill prst="trellis">
              <a:fgClr>
                <a:srgbClr val="000000"/>
              </a:fgClr>
              <a:bgClr>
                <a:srgbClr val="0000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53" name="ZoneTexte 16"/>
          <p:cNvSpPr txBox="1">
            <a:spLocks noChangeAspect="1" noChangeArrowheads="1"/>
          </p:cNvSpPr>
          <p:nvPr/>
        </p:nvSpPr>
        <p:spPr bwMode="auto">
          <a:xfrm>
            <a:off x="3084513" y="431800"/>
            <a:ext cx="4318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/>
            <a:r>
              <a:rPr lang="fr-FR" b="1"/>
              <a:t>V</a:t>
            </a:r>
          </a:p>
        </p:txBody>
      </p:sp>
      <p:sp>
        <p:nvSpPr>
          <p:cNvPr id="254" name="ZoneTexte 18"/>
          <p:cNvSpPr txBox="1">
            <a:spLocks noChangeAspect="1" noChangeArrowheads="1"/>
          </p:cNvSpPr>
          <p:nvPr/>
        </p:nvSpPr>
        <p:spPr bwMode="auto">
          <a:xfrm>
            <a:off x="4284663" y="2420938"/>
            <a:ext cx="5762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/>
            <a:r>
              <a:rPr lang="fr-FR" b="1"/>
              <a:t>T1</a:t>
            </a:r>
          </a:p>
        </p:txBody>
      </p:sp>
      <p:sp>
        <p:nvSpPr>
          <p:cNvPr id="255" name="Rectangle 43"/>
          <p:cNvSpPr>
            <a:spLocks noChangeAspect="1" noChangeArrowheads="1"/>
          </p:cNvSpPr>
          <p:nvPr/>
        </p:nvSpPr>
        <p:spPr bwMode="auto">
          <a:xfrm>
            <a:off x="1951038" y="1517650"/>
            <a:ext cx="3990975" cy="536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6" name="AutoShape 44"/>
          <p:cNvSpPr>
            <a:spLocks noChangeAspect="1" noChangeArrowheads="1"/>
          </p:cNvSpPr>
          <p:nvPr/>
        </p:nvSpPr>
        <p:spPr bwMode="auto">
          <a:xfrm>
            <a:off x="2954338" y="2087563"/>
            <a:ext cx="1368425" cy="2073275"/>
          </a:xfrm>
          <a:prstGeom prst="roundRect">
            <a:avLst>
              <a:gd name="adj" fmla="val 16667"/>
            </a:avLst>
          </a:prstGeom>
          <a:solidFill>
            <a:srgbClr val="9966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57" name="Ellipse 256"/>
          <p:cNvSpPr>
            <a:spLocks noChangeAspect="1" noChangeArrowheads="1"/>
          </p:cNvSpPr>
          <p:nvPr/>
        </p:nvSpPr>
        <p:spPr bwMode="auto">
          <a:xfrm>
            <a:off x="1989138" y="1530350"/>
            <a:ext cx="403225" cy="404813"/>
          </a:xfrm>
          <a:prstGeom prst="ellipse">
            <a:avLst/>
          </a:prstGeom>
          <a:solidFill>
            <a:srgbClr val="99FFCC"/>
          </a:solidFill>
          <a:ln w="25400" algn="ctr">
            <a:solidFill>
              <a:srgbClr val="00206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58" name="Group 46"/>
          <p:cNvGrpSpPr>
            <a:grpSpLocks/>
          </p:cNvGrpSpPr>
          <p:nvPr/>
        </p:nvGrpSpPr>
        <p:grpSpPr bwMode="auto">
          <a:xfrm>
            <a:off x="2984500" y="104775"/>
            <a:ext cx="1266825" cy="1411288"/>
            <a:chOff x="2318" y="188"/>
            <a:chExt cx="798" cy="889"/>
          </a:xfrm>
        </p:grpSpPr>
        <p:sp>
          <p:nvSpPr>
            <p:cNvPr id="259" name="Rectangle 112"/>
            <p:cNvSpPr>
              <a:spLocks noChangeAspect="1" noChangeArrowheads="1"/>
            </p:cNvSpPr>
            <p:nvPr/>
          </p:nvSpPr>
          <p:spPr bwMode="auto">
            <a:xfrm rot="5400000">
              <a:off x="2300" y="589"/>
              <a:ext cx="839" cy="37"/>
            </a:xfrm>
            <a:prstGeom prst="rect">
              <a:avLst/>
            </a:prstGeom>
            <a:gradFill rotWithShape="1">
              <a:gsLst>
                <a:gs pos="0">
                  <a:srgbClr val="CCCC00"/>
                </a:gs>
                <a:gs pos="50000">
                  <a:schemeClr val="bg2"/>
                </a:gs>
                <a:gs pos="100000">
                  <a:srgbClr val="CCCC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>
                <a:defRPr/>
              </a:pPr>
              <a:endParaRPr lang="en-US" b="1">
                <a:latin typeface="Calibri" pitchFamily="34" charset="0"/>
              </a:endParaRPr>
            </a:p>
          </p:txBody>
        </p:sp>
        <p:sp>
          <p:nvSpPr>
            <p:cNvPr id="260" name="Rectangle 166"/>
            <p:cNvSpPr>
              <a:spLocks noChangeArrowheads="1"/>
            </p:cNvSpPr>
            <p:nvPr/>
          </p:nvSpPr>
          <p:spPr bwMode="auto">
            <a:xfrm rot="5400000">
              <a:off x="2692" y="653"/>
              <a:ext cx="50" cy="798"/>
            </a:xfrm>
            <a:prstGeom prst="rect">
              <a:avLst/>
            </a:prstGeom>
            <a:gradFill rotWithShape="1">
              <a:gsLst>
                <a:gs pos="0">
                  <a:srgbClr val="CCCC00"/>
                </a:gs>
                <a:gs pos="50000">
                  <a:schemeClr val="bg2"/>
                </a:gs>
                <a:gs pos="100000">
                  <a:srgbClr val="CCCC00"/>
                </a:gs>
              </a:gsLst>
              <a:lin ang="5400000" scaled="1"/>
            </a:gra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>
                <a:defRPr/>
              </a:pPr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261" name="Rectangle 171"/>
          <p:cNvSpPr>
            <a:spLocks noChangeAspect="1" noChangeArrowheads="1"/>
          </p:cNvSpPr>
          <p:nvPr/>
        </p:nvSpPr>
        <p:spPr bwMode="auto">
          <a:xfrm rot="5400000">
            <a:off x="3016250" y="500063"/>
            <a:ext cx="1212850" cy="355600"/>
          </a:xfrm>
          <a:prstGeom prst="rect">
            <a:avLst/>
          </a:prstGeom>
          <a:gradFill rotWithShape="1">
            <a:gsLst>
              <a:gs pos="0">
                <a:srgbClr val="006600"/>
              </a:gs>
              <a:gs pos="50000">
                <a:srgbClr val="CCCC00"/>
              </a:gs>
              <a:gs pos="100000">
                <a:srgbClr val="006600"/>
              </a:gs>
            </a:gsLst>
            <a:lin ang="5400000" scaled="1"/>
          </a:gra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l"/>
            <a:endParaRPr lang="en-US" b="1">
              <a:latin typeface="Calibri" pitchFamily="34" charset="0"/>
            </a:endParaRPr>
          </a:p>
        </p:txBody>
      </p:sp>
      <p:sp>
        <p:nvSpPr>
          <p:cNvPr id="262" name="Ellipse 9"/>
          <p:cNvSpPr>
            <a:spLocks noChangeAspect="1" noChangeArrowheads="1"/>
          </p:cNvSpPr>
          <p:nvPr/>
        </p:nvSpPr>
        <p:spPr bwMode="auto">
          <a:xfrm>
            <a:off x="2043113" y="1527175"/>
            <a:ext cx="403225" cy="404813"/>
          </a:xfrm>
          <a:prstGeom prst="ellipse">
            <a:avLst/>
          </a:prstGeom>
          <a:solidFill>
            <a:srgbClr val="99FFCC"/>
          </a:solidFill>
          <a:ln w="25400" algn="ctr">
            <a:solidFill>
              <a:srgbClr val="00206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63" name="Ellipse 9"/>
          <p:cNvSpPr>
            <a:spLocks noChangeAspect="1" noChangeArrowheads="1"/>
          </p:cNvSpPr>
          <p:nvPr/>
        </p:nvSpPr>
        <p:spPr bwMode="auto">
          <a:xfrm>
            <a:off x="2105025" y="1527175"/>
            <a:ext cx="403225" cy="404813"/>
          </a:xfrm>
          <a:prstGeom prst="ellipse">
            <a:avLst/>
          </a:prstGeom>
          <a:solidFill>
            <a:srgbClr val="99FFCC"/>
          </a:solidFill>
          <a:ln w="25400" algn="ctr">
            <a:solidFill>
              <a:srgbClr val="00206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16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64" name="Text Box 52"/>
          <p:cNvSpPr txBox="1">
            <a:spLocks noChangeArrowheads="1"/>
          </p:cNvSpPr>
          <p:nvPr/>
        </p:nvSpPr>
        <p:spPr bwMode="auto">
          <a:xfrm>
            <a:off x="5173663" y="3759200"/>
            <a:ext cx="57626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/>
              <a:t>M1</a:t>
            </a:r>
          </a:p>
        </p:txBody>
      </p:sp>
      <p:sp>
        <p:nvSpPr>
          <p:cNvPr id="265" name="Text Box 53"/>
          <p:cNvSpPr txBox="1">
            <a:spLocks noChangeArrowheads="1"/>
          </p:cNvSpPr>
          <p:nvPr/>
        </p:nvSpPr>
        <p:spPr bwMode="auto">
          <a:xfrm>
            <a:off x="5532438" y="2879725"/>
            <a:ext cx="57626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/>
              <a:t>M2</a:t>
            </a:r>
          </a:p>
        </p:txBody>
      </p:sp>
      <p:sp>
        <p:nvSpPr>
          <p:cNvPr id="266" name="WordArt 5"/>
          <p:cNvSpPr>
            <a:spLocks noChangeArrowheads="1" noChangeShapeType="1" noTextEdit="1"/>
          </p:cNvSpPr>
          <p:nvPr/>
        </p:nvSpPr>
        <p:spPr bwMode="auto">
          <a:xfrm>
            <a:off x="6143636" y="3359821"/>
            <a:ext cx="2880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</a:t>
            </a:r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الجزأ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التنفيذي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267" name="ZoneTexte 266"/>
          <p:cNvSpPr txBox="1"/>
          <p:nvPr/>
        </p:nvSpPr>
        <p:spPr>
          <a:xfrm>
            <a:off x="7715272" y="3647821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268" name="Line 82"/>
          <p:cNvSpPr>
            <a:spLocks noChangeShapeType="1"/>
          </p:cNvSpPr>
          <p:nvPr/>
        </p:nvSpPr>
        <p:spPr bwMode="auto">
          <a:xfrm>
            <a:off x="6522346" y="3981969"/>
            <a:ext cx="0" cy="295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69" name="Line 83"/>
          <p:cNvSpPr>
            <a:spLocks noChangeAspect="1" noChangeShapeType="1"/>
          </p:cNvSpPr>
          <p:nvPr/>
        </p:nvSpPr>
        <p:spPr bwMode="auto">
          <a:xfrm>
            <a:off x="6733483" y="4545531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0" name="Text Box 84"/>
          <p:cNvSpPr txBox="1">
            <a:spLocks noChangeAspect="1" noChangeArrowheads="1"/>
          </p:cNvSpPr>
          <p:nvPr/>
        </p:nvSpPr>
        <p:spPr bwMode="auto">
          <a:xfrm>
            <a:off x="6292158" y="4377256"/>
            <a:ext cx="457200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1" name="Text Box 85"/>
          <p:cNvSpPr txBox="1">
            <a:spLocks noChangeAspect="1" noChangeArrowheads="1"/>
          </p:cNvSpPr>
          <p:nvPr/>
        </p:nvSpPr>
        <p:spPr bwMode="auto">
          <a:xfrm>
            <a:off x="6965258" y="4380431"/>
            <a:ext cx="1655763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2" name="Line 86"/>
          <p:cNvSpPr>
            <a:spLocks noChangeAspect="1" noChangeShapeType="1"/>
          </p:cNvSpPr>
          <p:nvPr/>
        </p:nvSpPr>
        <p:spPr bwMode="auto">
          <a:xfrm>
            <a:off x="6733483" y="5251969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3" name="Text Box 87"/>
          <p:cNvSpPr txBox="1">
            <a:spLocks noChangeAspect="1" noChangeArrowheads="1"/>
          </p:cNvSpPr>
          <p:nvPr/>
        </p:nvSpPr>
        <p:spPr bwMode="auto">
          <a:xfrm>
            <a:off x="6292158" y="5082106"/>
            <a:ext cx="457200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4" name="Text Box 88"/>
          <p:cNvSpPr txBox="1">
            <a:spLocks noChangeAspect="1" noChangeArrowheads="1"/>
          </p:cNvSpPr>
          <p:nvPr/>
        </p:nvSpPr>
        <p:spPr bwMode="auto">
          <a:xfrm>
            <a:off x="6965258" y="5086869"/>
            <a:ext cx="1655763" cy="354012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75" name="Line 89"/>
          <p:cNvSpPr>
            <a:spLocks noChangeAspect="1" noChangeShapeType="1"/>
          </p:cNvSpPr>
          <p:nvPr/>
        </p:nvSpPr>
        <p:spPr bwMode="auto">
          <a:xfrm>
            <a:off x="6415983" y="5616840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6" name="Line 90"/>
          <p:cNvSpPr>
            <a:spLocks noChangeAspect="1" noChangeShapeType="1"/>
          </p:cNvSpPr>
          <p:nvPr/>
        </p:nvSpPr>
        <p:spPr bwMode="auto">
          <a:xfrm>
            <a:off x="6418259" y="4900653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7" name="Line 91"/>
          <p:cNvSpPr>
            <a:spLocks noChangeAspect="1" noChangeShapeType="1"/>
          </p:cNvSpPr>
          <p:nvPr/>
        </p:nvSpPr>
        <p:spPr bwMode="auto">
          <a:xfrm>
            <a:off x="6428683" y="4153419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8" name="Line 94"/>
          <p:cNvSpPr>
            <a:spLocks noChangeAspect="1" noChangeShapeType="1"/>
          </p:cNvSpPr>
          <p:nvPr/>
        </p:nvSpPr>
        <p:spPr bwMode="auto">
          <a:xfrm>
            <a:off x="6719196" y="5933006"/>
            <a:ext cx="2270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79" name="Text Box 95"/>
          <p:cNvSpPr txBox="1">
            <a:spLocks noChangeAspect="1" noChangeArrowheads="1"/>
          </p:cNvSpPr>
          <p:nvPr/>
        </p:nvSpPr>
        <p:spPr bwMode="auto">
          <a:xfrm>
            <a:off x="6277871" y="5761556"/>
            <a:ext cx="455612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280" name="Text Box 96"/>
          <p:cNvSpPr txBox="1">
            <a:spLocks noChangeAspect="1" noChangeArrowheads="1"/>
          </p:cNvSpPr>
          <p:nvPr/>
        </p:nvSpPr>
        <p:spPr bwMode="auto">
          <a:xfrm>
            <a:off x="6950971" y="5766319"/>
            <a:ext cx="1670050" cy="354012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1" name="Line 97"/>
          <p:cNvSpPr>
            <a:spLocks noChangeAspect="1" noChangeShapeType="1"/>
          </p:cNvSpPr>
          <p:nvPr/>
        </p:nvSpPr>
        <p:spPr bwMode="auto">
          <a:xfrm>
            <a:off x="6746183" y="6577531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2" name="Text Box 98"/>
          <p:cNvSpPr txBox="1">
            <a:spLocks noChangeAspect="1" noChangeArrowheads="1"/>
          </p:cNvSpPr>
          <p:nvPr/>
        </p:nvSpPr>
        <p:spPr bwMode="auto">
          <a:xfrm>
            <a:off x="6304858" y="6409256"/>
            <a:ext cx="455613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3" name="Text Box 99"/>
          <p:cNvSpPr txBox="1">
            <a:spLocks noChangeAspect="1" noChangeArrowheads="1"/>
          </p:cNvSpPr>
          <p:nvPr/>
        </p:nvSpPr>
        <p:spPr bwMode="auto">
          <a:xfrm>
            <a:off x="6977958" y="6414019"/>
            <a:ext cx="1643063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284" name="Line 101"/>
          <p:cNvSpPr>
            <a:spLocks noChangeAspect="1" noChangeShapeType="1"/>
          </p:cNvSpPr>
          <p:nvPr/>
        </p:nvSpPr>
        <p:spPr bwMode="auto">
          <a:xfrm>
            <a:off x="6415983" y="6315594"/>
            <a:ext cx="203200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5" name="Line 102"/>
          <p:cNvSpPr>
            <a:spLocks noChangeAspect="1" noChangeShapeType="1"/>
          </p:cNvSpPr>
          <p:nvPr/>
        </p:nvSpPr>
        <p:spPr bwMode="auto">
          <a:xfrm flipH="1">
            <a:off x="5918416" y="6196372"/>
            <a:ext cx="606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6" name="Line 103"/>
          <p:cNvSpPr>
            <a:spLocks noChangeShapeType="1"/>
          </p:cNvSpPr>
          <p:nvPr/>
        </p:nvSpPr>
        <p:spPr bwMode="auto">
          <a:xfrm flipV="1">
            <a:off x="5904808" y="4233693"/>
            <a:ext cx="0" cy="198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7" name="Line 104"/>
          <p:cNvSpPr>
            <a:spLocks noChangeAspect="1" noChangeShapeType="1"/>
          </p:cNvSpPr>
          <p:nvPr/>
        </p:nvSpPr>
        <p:spPr bwMode="auto">
          <a:xfrm flipH="1">
            <a:off x="5904808" y="4243906"/>
            <a:ext cx="606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8" name="Line 105"/>
          <p:cNvSpPr>
            <a:spLocks noChangeAspect="1" noChangeShapeType="1"/>
          </p:cNvSpPr>
          <p:nvPr/>
        </p:nvSpPr>
        <p:spPr bwMode="auto">
          <a:xfrm>
            <a:off x="5798144" y="5298067"/>
            <a:ext cx="201613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289" name="Line 107"/>
          <p:cNvSpPr>
            <a:spLocks noChangeAspect="1" noChangeShapeType="1"/>
          </p:cNvSpPr>
          <p:nvPr/>
        </p:nvSpPr>
        <p:spPr bwMode="auto">
          <a:xfrm flipV="1">
            <a:off x="5903229" y="4802714"/>
            <a:ext cx="0" cy="72000"/>
          </a:xfrm>
          <a:prstGeom prst="line">
            <a:avLst/>
          </a:prstGeom>
          <a:ln>
            <a:solidFill>
              <a:schemeClr val="tx1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grpSp>
        <p:nvGrpSpPr>
          <p:cNvPr id="290" name="Groupe 289"/>
          <p:cNvGrpSpPr/>
          <p:nvPr/>
        </p:nvGrpSpPr>
        <p:grpSpPr>
          <a:xfrm>
            <a:off x="4404610" y="4369530"/>
            <a:ext cx="4310794" cy="2384546"/>
            <a:chOff x="898508" y="977887"/>
            <a:chExt cx="4310794" cy="2384546"/>
          </a:xfrm>
        </p:grpSpPr>
        <p:sp>
          <p:nvSpPr>
            <p:cNvPr id="291" name="Text Box 92"/>
            <p:cNvSpPr txBox="1">
              <a:spLocks noChangeAspect="1" noChangeArrowheads="1"/>
            </p:cNvSpPr>
            <p:nvPr/>
          </p:nvSpPr>
          <p:spPr bwMode="auto">
            <a:xfrm>
              <a:off x="2897876" y="1328190"/>
              <a:ext cx="1914552" cy="3270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600" b="1" dirty="0" smtClean="0">
                  <a:latin typeface="Times New Roman" pitchFamily="18" charset="0"/>
                  <a:cs typeface="Arabic Transparent" pitchFamily="2" charset="-78"/>
                </a:rPr>
                <a:t>الضغط على الملتقط </a:t>
              </a:r>
              <a:r>
                <a:rPr lang="fr-FR" sz="1400" b="1" dirty="0" smtClean="0"/>
                <a:t>Cp</a:t>
              </a:r>
              <a:endParaRPr lang="fr-FR" sz="1400" b="1" dirty="0"/>
            </a:p>
          </p:txBody>
        </p:sp>
        <p:sp>
          <p:nvSpPr>
            <p:cNvPr id="292" name="Text Box 93"/>
            <p:cNvSpPr txBox="1">
              <a:spLocks noChangeAspect="1" noChangeArrowheads="1"/>
            </p:cNvSpPr>
            <p:nvPr/>
          </p:nvSpPr>
          <p:spPr bwMode="auto">
            <a:xfrm>
              <a:off x="3090507" y="2051334"/>
              <a:ext cx="1781161" cy="325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600" b="1" dirty="0">
                  <a:latin typeface="Times New Roman" pitchFamily="18" charset="0"/>
                  <a:cs typeface="Arabic Transparent" pitchFamily="2" charset="-78"/>
                </a:rPr>
                <a:t>الضغط على الملتقط </a:t>
              </a:r>
              <a:r>
                <a:rPr lang="fr-FR" sz="1400" b="1" dirty="0" smtClean="0"/>
                <a:t>V1</a:t>
              </a:r>
              <a:endParaRPr lang="fr-FR" sz="1400" b="1" dirty="0"/>
            </a:p>
          </p:txBody>
        </p:sp>
        <p:sp>
          <p:nvSpPr>
            <p:cNvPr id="293" name="Text Box 106"/>
            <p:cNvSpPr txBox="1">
              <a:spLocks noChangeAspect="1" noChangeArrowheads="1"/>
            </p:cNvSpPr>
            <p:nvPr/>
          </p:nvSpPr>
          <p:spPr bwMode="auto">
            <a:xfrm>
              <a:off x="898508" y="1712848"/>
              <a:ext cx="1357322" cy="5173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اقل من </a:t>
              </a:r>
              <a:r>
                <a:rPr lang="fr-FR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2</a:t>
              </a:r>
              <a:r>
                <a:rPr lang="ar-DZ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قطع </a:t>
              </a:r>
              <a:r>
                <a:rPr lang="ar-DZ" sz="1600" b="1" dirty="0" err="1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و</a:t>
              </a:r>
              <a:endPara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r>
                <a:rPr lang="ar-SA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الضغط على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V0</a:t>
              </a:r>
            </a:p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en-US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94" name="Text Box 217"/>
            <p:cNvSpPr txBox="1">
              <a:spLocks noChangeAspect="1" noChangeArrowheads="1"/>
            </p:cNvSpPr>
            <p:nvPr/>
          </p:nvSpPr>
          <p:spPr bwMode="auto">
            <a:xfrm>
              <a:off x="3643156" y="1722432"/>
              <a:ext cx="13273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خروج</a:t>
              </a:r>
              <a:r>
                <a:rPr lang="ar-SA" sz="16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SA" sz="1600" b="1" dirty="0">
                  <a:latin typeface="Arial" pitchFamily="34" charset="0"/>
                  <a:cs typeface="Arial" pitchFamily="34" charset="0"/>
                </a:rPr>
                <a:t>الدافعة 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V 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5" name="Text Box 223"/>
            <p:cNvSpPr txBox="1">
              <a:spLocks noChangeAspect="1" noChangeArrowheads="1"/>
            </p:cNvSpPr>
            <p:nvPr/>
          </p:nvSpPr>
          <p:spPr bwMode="auto">
            <a:xfrm>
              <a:off x="3398838" y="998527"/>
              <a:ext cx="159615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دوران المحرك الأول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6" name="Text Box 217"/>
            <p:cNvSpPr txBox="1">
              <a:spLocks noChangeAspect="1" noChangeArrowheads="1"/>
            </p:cNvSpPr>
            <p:nvPr/>
          </p:nvSpPr>
          <p:spPr bwMode="auto">
            <a:xfrm>
              <a:off x="3635201" y="2397122"/>
              <a:ext cx="13273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رجوع</a:t>
              </a:r>
              <a:r>
                <a:rPr lang="ar-SA" sz="16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ar-SA" sz="1600" b="1" dirty="0">
                  <a:latin typeface="Arial" pitchFamily="34" charset="0"/>
                  <a:cs typeface="Arial" pitchFamily="34" charset="0"/>
                </a:rPr>
                <a:t>الدافعة 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V 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" name="Text Box 223"/>
            <p:cNvSpPr txBox="1">
              <a:spLocks noChangeAspect="1" noChangeArrowheads="1"/>
            </p:cNvSpPr>
            <p:nvPr/>
          </p:nvSpPr>
          <p:spPr bwMode="auto">
            <a:xfrm>
              <a:off x="3327400" y="3023978"/>
              <a:ext cx="188190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دوران المحرك الثاني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ctr" rtl="1"/>
              <a:endParaRPr lang="fr-FR" sz="1600" b="1" dirty="0" smtClean="0"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2842151" y="170179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9" name="Rectangle 298"/>
            <p:cNvSpPr/>
            <p:nvPr/>
          </p:nvSpPr>
          <p:spPr>
            <a:xfrm>
              <a:off x="2851676" y="2363784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2842151" y="300849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2842151" y="977887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2" name="Text Box 106"/>
            <p:cNvSpPr txBox="1">
              <a:spLocks noChangeArrowheads="1"/>
            </p:cNvSpPr>
            <p:nvPr/>
          </p:nvSpPr>
          <p:spPr bwMode="auto">
            <a:xfrm>
              <a:off x="2917469" y="2727803"/>
              <a:ext cx="1911372" cy="288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5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2</a:t>
              </a:r>
              <a:r>
                <a:rPr lang="ar-DZ" sz="15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قطع </a:t>
              </a:r>
              <a:r>
                <a:rPr lang="ar-DZ" sz="1500" b="1" dirty="0" err="1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و</a:t>
              </a:r>
              <a:r>
                <a:rPr lang="ar-SA" sz="15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الضغط على </a:t>
              </a:r>
              <a:r>
                <a:rPr lang="fr-FR" sz="1500" b="1" dirty="0" smtClean="0">
                  <a:solidFill>
                    <a:schemeClr val="tx1"/>
                  </a:solidFill>
                </a:rPr>
                <a:t>V0</a:t>
              </a:r>
            </a:p>
            <a:p>
              <a:pPr algn="r" rtl="1"/>
              <a:r>
                <a:rPr lang="fr-FR" sz="15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en-US" sz="15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5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303" name="Text Box 106"/>
          <p:cNvSpPr txBox="1">
            <a:spLocks noChangeAspect="1" noChangeArrowheads="1"/>
          </p:cNvSpPr>
          <p:nvPr/>
        </p:nvSpPr>
        <p:spPr bwMode="auto">
          <a:xfrm>
            <a:off x="4404610" y="5105138"/>
            <a:ext cx="1357322" cy="5173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اقل من </a:t>
            </a:r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2</a:t>
            </a:r>
            <a:r>
              <a:rPr lang="ar-DZ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قطع </a:t>
            </a:r>
            <a:r>
              <a:rPr lang="ar-DZ" sz="16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و</a:t>
            </a:r>
            <a:endParaRPr lang="ar-DZ" sz="16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الضغط على </a:t>
            </a:r>
            <a:r>
              <a:rPr lang="fr-FR" sz="1400" b="1" dirty="0" smtClean="0">
                <a:solidFill>
                  <a:srgbClr val="FF0000"/>
                </a:solidFill>
              </a:rPr>
              <a:t>V0</a:t>
            </a:r>
          </a:p>
          <a:p>
            <a:pPr algn="r" rtl="1"/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04" name="Text Box 106"/>
          <p:cNvSpPr txBox="1">
            <a:spLocks noChangeArrowheads="1"/>
          </p:cNvSpPr>
          <p:nvPr/>
        </p:nvSpPr>
        <p:spPr bwMode="auto">
          <a:xfrm>
            <a:off x="6423571" y="6115527"/>
            <a:ext cx="1911372" cy="288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5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2</a:t>
            </a:r>
            <a:r>
              <a:rPr lang="ar-DZ" sz="15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قطع </a:t>
            </a:r>
            <a:r>
              <a:rPr lang="ar-DZ" sz="1500" b="1" dirty="0" err="1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و</a:t>
            </a:r>
            <a:r>
              <a:rPr lang="ar-SA" sz="15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الضغط على </a:t>
            </a:r>
            <a:r>
              <a:rPr lang="fr-FR" sz="1500" b="1" dirty="0" smtClean="0">
                <a:solidFill>
                  <a:srgbClr val="FF0000"/>
                </a:solidFill>
              </a:rPr>
              <a:t>V0</a:t>
            </a:r>
          </a:p>
          <a:p>
            <a:pPr algn="r" rtl="1"/>
            <a:r>
              <a:rPr lang="fr-FR" sz="15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5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5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05" name="Text Box 106"/>
          <p:cNvSpPr txBox="1">
            <a:spLocks noChangeAspect="1" noChangeArrowheads="1"/>
          </p:cNvSpPr>
          <p:nvPr/>
        </p:nvSpPr>
        <p:spPr bwMode="auto">
          <a:xfrm>
            <a:off x="4404610" y="5104561"/>
            <a:ext cx="1357322" cy="5173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اقل من </a:t>
            </a:r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2</a:t>
            </a:r>
            <a:r>
              <a:rPr lang="ar-DZ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قطع </a:t>
            </a:r>
            <a:r>
              <a:rPr lang="ar-DZ" sz="1600" b="1" dirty="0" err="1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و</a:t>
            </a:r>
            <a:endParaRPr lang="ar-DZ" sz="1600" b="1" dirty="0" smtClean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الضغط على </a:t>
            </a:r>
            <a:r>
              <a:rPr lang="fr-FR" sz="1400" b="1" dirty="0" smtClean="0">
                <a:solidFill>
                  <a:schemeClr val="tx1"/>
                </a:solidFill>
              </a:rPr>
              <a:t>V0</a:t>
            </a:r>
          </a:p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06" name="WordArt 4"/>
          <p:cNvSpPr>
            <a:spLocks noChangeArrowheads="1" noChangeShapeType="1" noTextEdit="1"/>
          </p:cNvSpPr>
          <p:nvPr/>
        </p:nvSpPr>
        <p:spPr bwMode="auto">
          <a:xfrm>
            <a:off x="357158" y="3286124"/>
            <a:ext cx="2304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التحكم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307" name="ZoneTexte 306"/>
          <p:cNvSpPr txBox="1"/>
          <p:nvPr/>
        </p:nvSpPr>
        <p:spPr>
          <a:xfrm>
            <a:off x="1714480" y="3647821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308" name="Line 82"/>
          <p:cNvSpPr>
            <a:spLocks noChangeShapeType="1"/>
          </p:cNvSpPr>
          <p:nvPr/>
        </p:nvSpPr>
        <p:spPr bwMode="auto">
          <a:xfrm>
            <a:off x="1462037" y="4005011"/>
            <a:ext cx="0" cy="295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09" name="Line 83"/>
          <p:cNvSpPr>
            <a:spLocks noChangeAspect="1" noChangeShapeType="1"/>
          </p:cNvSpPr>
          <p:nvPr/>
        </p:nvSpPr>
        <p:spPr bwMode="auto">
          <a:xfrm>
            <a:off x="1673174" y="4568573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0" name="Text Box 84"/>
          <p:cNvSpPr txBox="1">
            <a:spLocks noChangeAspect="1" noChangeArrowheads="1"/>
          </p:cNvSpPr>
          <p:nvPr/>
        </p:nvSpPr>
        <p:spPr bwMode="auto">
          <a:xfrm>
            <a:off x="1231849" y="4400298"/>
            <a:ext cx="457200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11" name="Text Box 85"/>
          <p:cNvSpPr txBox="1">
            <a:spLocks noChangeAspect="1" noChangeArrowheads="1"/>
          </p:cNvSpPr>
          <p:nvPr/>
        </p:nvSpPr>
        <p:spPr bwMode="auto">
          <a:xfrm>
            <a:off x="1904950" y="4403473"/>
            <a:ext cx="875112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12" name="Line 86"/>
          <p:cNvSpPr>
            <a:spLocks noChangeAspect="1" noChangeShapeType="1"/>
          </p:cNvSpPr>
          <p:nvPr/>
        </p:nvSpPr>
        <p:spPr bwMode="auto">
          <a:xfrm>
            <a:off x="1673174" y="5275011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3" name="Text Box 87"/>
          <p:cNvSpPr txBox="1">
            <a:spLocks noChangeAspect="1" noChangeArrowheads="1"/>
          </p:cNvSpPr>
          <p:nvPr/>
        </p:nvSpPr>
        <p:spPr bwMode="auto">
          <a:xfrm>
            <a:off x="1231849" y="5105148"/>
            <a:ext cx="457200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14" name="Text Box 88"/>
          <p:cNvSpPr txBox="1">
            <a:spLocks noChangeAspect="1" noChangeArrowheads="1"/>
          </p:cNvSpPr>
          <p:nvPr/>
        </p:nvSpPr>
        <p:spPr bwMode="auto">
          <a:xfrm>
            <a:off x="1904950" y="5109911"/>
            <a:ext cx="875112" cy="354012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15" name="Line 89"/>
          <p:cNvSpPr>
            <a:spLocks noChangeAspect="1" noChangeShapeType="1"/>
          </p:cNvSpPr>
          <p:nvPr/>
        </p:nvSpPr>
        <p:spPr bwMode="auto">
          <a:xfrm>
            <a:off x="1355674" y="5617304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6" name="Line 90"/>
          <p:cNvSpPr>
            <a:spLocks noChangeAspect="1" noChangeShapeType="1"/>
          </p:cNvSpPr>
          <p:nvPr/>
        </p:nvSpPr>
        <p:spPr bwMode="auto">
          <a:xfrm>
            <a:off x="1357950" y="4923695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7" name="Line 91"/>
          <p:cNvSpPr>
            <a:spLocks noChangeAspect="1" noChangeShapeType="1"/>
          </p:cNvSpPr>
          <p:nvPr/>
        </p:nvSpPr>
        <p:spPr bwMode="auto">
          <a:xfrm>
            <a:off x="1345796" y="4176461"/>
            <a:ext cx="2032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8" name="Line 94"/>
          <p:cNvSpPr>
            <a:spLocks noChangeAspect="1" noChangeShapeType="1"/>
          </p:cNvSpPr>
          <p:nvPr/>
        </p:nvSpPr>
        <p:spPr bwMode="auto">
          <a:xfrm>
            <a:off x="1658887" y="5956048"/>
            <a:ext cx="2270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19" name="Text Box 95"/>
          <p:cNvSpPr txBox="1">
            <a:spLocks noChangeAspect="1" noChangeArrowheads="1"/>
          </p:cNvSpPr>
          <p:nvPr/>
        </p:nvSpPr>
        <p:spPr bwMode="auto">
          <a:xfrm>
            <a:off x="1217562" y="5784598"/>
            <a:ext cx="455612" cy="355600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20" name="Text Box 96"/>
          <p:cNvSpPr txBox="1">
            <a:spLocks noChangeAspect="1" noChangeArrowheads="1"/>
          </p:cNvSpPr>
          <p:nvPr/>
        </p:nvSpPr>
        <p:spPr bwMode="auto">
          <a:xfrm>
            <a:off x="1890662" y="5789361"/>
            <a:ext cx="882663" cy="354012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1" name="Line 97"/>
          <p:cNvSpPr>
            <a:spLocks noChangeAspect="1" noChangeShapeType="1"/>
          </p:cNvSpPr>
          <p:nvPr/>
        </p:nvSpPr>
        <p:spPr bwMode="auto">
          <a:xfrm>
            <a:off x="1685874" y="6600573"/>
            <a:ext cx="2270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2" name="Text Box 98"/>
          <p:cNvSpPr txBox="1">
            <a:spLocks noChangeAspect="1" noChangeArrowheads="1"/>
          </p:cNvSpPr>
          <p:nvPr/>
        </p:nvSpPr>
        <p:spPr bwMode="auto">
          <a:xfrm>
            <a:off x="1244549" y="6432298"/>
            <a:ext cx="455613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3" name="Text Box 99"/>
          <p:cNvSpPr txBox="1">
            <a:spLocks noChangeAspect="1" noChangeArrowheads="1"/>
          </p:cNvSpPr>
          <p:nvPr/>
        </p:nvSpPr>
        <p:spPr bwMode="auto">
          <a:xfrm>
            <a:off x="1917650" y="6437061"/>
            <a:ext cx="868400" cy="352425"/>
          </a:xfrm>
          <a:prstGeom prst="rect">
            <a:avLst/>
          </a:prstGeom>
          <a:solidFill>
            <a:srgbClr val="00FFFF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324" name="Line 101"/>
          <p:cNvSpPr>
            <a:spLocks noChangeAspect="1" noChangeShapeType="1"/>
          </p:cNvSpPr>
          <p:nvPr/>
        </p:nvSpPr>
        <p:spPr bwMode="auto">
          <a:xfrm>
            <a:off x="1355674" y="6338636"/>
            <a:ext cx="203200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5" name="Line 102"/>
          <p:cNvSpPr>
            <a:spLocks noChangeAspect="1" noChangeShapeType="1"/>
          </p:cNvSpPr>
          <p:nvPr/>
        </p:nvSpPr>
        <p:spPr bwMode="auto">
          <a:xfrm flipH="1">
            <a:off x="858107" y="6219414"/>
            <a:ext cx="606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6" name="Line 103"/>
          <p:cNvSpPr>
            <a:spLocks noChangeShapeType="1"/>
          </p:cNvSpPr>
          <p:nvPr/>
        </p:nvSpPr>
        <p:spPr bwMode="auto">
          <a:xfrm flipV="1">
            <a:off x="844499" y="4256735"/>
            <a:ext cx="0" cy="1980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7" name="Line 104"/>
          <p:cNvSpPr>
            <a:spLocks noChangeAspect="1" noChangeShapeType="1"/>
          </p:cNvSpPr>
          <p:nvPr/>
        </p:nvSpPr>
        <p:spPr bwMode="auto">
          <a:xfrm flipH="1">
            <a:off x="844499" y="4266948"/>
            <a:ext cx="6064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8" name="Line 105"/>
          <p:cNvSpPr>
            <a:spLocks noChangeAspect="1" noChangeShapeType="1"/>
          </p:cNvSpPr>
          <p:nvPr/>
        </p:nvSpPr>
        <p:spPr bwMode="auto">
          <a:xfrm>
            <a:off x="737835" y="5321109"/>
            <a:ext cx="201613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329" name="Line 107"/>
          <p:cNvSpPr>
            <a:spLocks noChangeAspect="1" noChangeShapeType="1"/>
          </p:cNvSpPr>
          <p:nvPr/>
        </p:nvSpPr>
        <p:spPr bwMode="auto">
          <a:xfrm flipV="1">
            <a:off x="842920" y="4825756"/>
            <a:ext cx="0" cy="72000"/>
          </a:xfrm>
          <a:prstGeom prst="line">
            <a:avLst/>
          </a:prstGeom>
          <a:ln>
            <a:solidFill>
              <a:schemeClr val="tx1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grpSp>
        <p:nvGrpSpPr>
          <p:cNvPr id="330" name="Groupe 329"/>
          <p:cNvGrpSpPr/>
          <p:nvPr/>
        </p:nvGrpSpPr>
        <p:grpSpPr>
          <a:xfrm>
            <a:off x="69971" y="4392572"/>
            <a:ext cx="2560478" cy="2384546"/>
            <a:chOff x="1624178" y="977887"/>
            <a:chExt cx="2560478" cy="2384546"/>
          </a:xfrm>
        </p:grpSpPr>
        <p:sp>
          <p:nvSpPr>
            <p:cNvPr id="331" name="Text Box 92"/>
            <p:cNvSpPr txBox="1">
              <a:spLocks noChangeAspect="1" noChangeArrowheads="1"/>
            </p:cNvSpPr>
            <p:nvPr/>
          </p:nvSpPr>
          <p:spPr bwMode="auto">
            <a:xfrm>
              <a:off x="2897876" y="1316901"/>
              <a:ext cx="572400" cy="3270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/>
                <a:t>Cp</a:t>
              </a:r>
              <a:endParaRPr lang="fr-FR" sz="1600" b="1" dirty="0"/>
            </a:p>
          </p:txBody>
        </p:sp>
        <p:sp>
          <p:nvSpPr>
            <p:cNvPr id="332" name="Text Box 93"/>
            <p:cNvSpPr txBox="1">
              <a:spLocks noChangeAspect="1" noChangeArrowheads="1"/>
            </p:cNvSpPr>
            <p:nvPr/>
          </p:nvSpPr>
          <p:spPr bwMode="auto">
            <a:xfrm>
              <a:off x="3090507" y="2040045"/>
              <a:ext cx="451207" cy="325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/>
                <a:t>V1</a:t>
              </a:r>
              <a:endParaRPr lang="fr-FR" sz="1600" b="1" dirty="0"/>
            </a:p>
          </p:txBody>
        </p:sp>
        <p:sp>
          <p:nvSpPr>
            <p:cNvPr id="333" name="Text Box 106"/>
            <p:cNvSpPr txBox="1">
              <a:spLocks noChangeAspect="1" noChangeArrowheads="1"/>
            </p:cNvSpPr>
            <p:nvPr/>
          </p:nvSpPr>
          <p:spPr bwMode="auto">
            <a:xfrm>
              <a:off x="1624178" y="1735426"/>
              <a:ext cx="714379" cy="3538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/>
              <a:r>
                <a:rPr lang="fr-FR" sz="1600" b="1" dirty="0" smtClean="0">
                  <a:solidFill>
                    <a:prstClr val="black"/>
                  </a:solidFill>
                  <a:sym typeface="Symbol"/>
                </a:rPr>
                <a:t></a:t>
              </a:r>
              <a:r>
                <a:rPr lang="fr-FR" sz="1600" b="1" dirty="0" smtClean="0">
                  <a:solidFill>
                    <a:prstClr val="black"/>
                  </a:solidFill>
                </a:rPr>
                <a:t>N</a:t>
              </a:r>
              <a:r>
                <a:rPr lang="en-US" sz="1600" b="1" dirty="0" smtClean="0">
                  <a:solidFill>
                    <a:prstClr val="black"/>
                  </a:solidFill>
                </a:rPr>
                <a:t>.V0</a:t>
              </a:r>
              <a:endParaRPr lang="fr-FR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400" b="1" dirty="0" smtClean="0">
                <a:solidFill>
                  <a:schemeClr val="tx1"/>
                </a:solidFill>
              </a:endParaRPr>
            </a:p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en-US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  <a:p>
              <a:pPr algn="r" rtl="1"/>
              <a:endParaRPr lang="fr-FR" sz="16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34" name="Text Box 217"/>
            <p:cNvSpPr txBox="1">
              <a:spLocks noChangeAspect="1" noChangeArrowheads="1"/>
            </p:cNvSpPr>
            <p:nvPr/>
          </p:nvSpPr>
          <p:spPr bwMode="auto">
            <a:xfrm>
              <a:off x="3500280" y="1699854"/>
              <a:ext cx="68437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5" name="Text Box 223"/>
            <p:cNvSpPr txBox="1">
              <a:spLocks noChangeAspect="1" noChangeArrowheads="1"/>
            </p:cNvSpPr>
            <p:nvPr/>
          </p:nvSpPr>
          <p:spPr bwMode="auto">
            <a:xfrm>
              <a:off x="3428842" y="998527"/>
              <a:ext cx="71438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KM1</a:t>
              </a: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6" name="Text Box 217"/>
            <p:cNvSpPr txBox="1">
              <a:spLocks noChangeAspect="1" noChangeArrowheads="1"/>
            </p:cNvSpPr>
            <p:nvPr/>
          </p:nvSpPr>
          <p:spPr bwMode="auto">
            <a:xfrm>
              <a:off x="3500280" y="2363255"/>
              <a:ext cx="62089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" name="Text Box 223"/>
            <p:cNvSpPr txBox="1">
              <a:spLocks noChangeAspect="1" noChangeArrowheads="1"/>
            </p:cNvSpPr>
            <p:nvPr/>
          </p:nvSpPr>
          <p:spPr bwMode="auto">
            <a:xfrm>
              <a:off x="3357404" y="3023978"/>
              <a:ext cx="7858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KM2</a:t>
              </a:r>
            </a:p>
            <a:p>
              <a:pPr algn="ctr" rtl="1"/>
              <a:endParaRPr lang="fr-FR" sz="1600" b="1" dirty="0" smtClean="0"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" name="Rectangle 337"/>
            <p:cNvSpPr/>
            <p:nvPr/>
          </p:nvSpPr>
          <p:spPr>
            <a:xfrm>
              <a:off x="2842151" y="1701792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9" name="Rectangle 338"/>
            <p:cNvSpPr/>
            <p:nvPr/>
          </p:nvSpPr>
          <p:spPr>
            <a:xfrm>
              <a:off x="2851676" y="2363784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0" name="Rectangle 339"/>
            <p:cNvSpPr/>
            <p:nvPr/>
          </p:nvSpPr>
          <p:spPr>
            <a:xfrm>
              <a:off x="2842151" y="300849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1" name="Rectangle 340"/>
            <p:cNvSpPr/>
            <p:nvPr/>
          </p:nvSpPr>
          <p:spPr>
            <a:xfrm>
              <a:off x="2842151" y="977887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2" name="Text Box 106"/>
            <p:cNvSpPr txBox="1">
              <a:spLocks noChangeArrowheads="1"/>
            </p:cNvSpPr>
            <p:nvPr/>
          </p:nvSpPr>
          <p:spPr bwMode="auto">
            <a:xfrm>
              <a:off x="3064226" y="2727803"/>
              <a:ext cx="624245" cy="288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N.V0</a:t>
              </a:r>
            </a:p>
            <a:p>
              <a:pPr algn="r" rtl="1"/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n-US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43" name="Text Box 106"/>
          <p:cNvSpPr txBox="1">
            <a:spLocks noChangeAspect="1" noChangeArrowheads="1"/>
          </p:cNvSpPr>
          <p:nvPr/>
        </p:nvSpPr>
        <p:spPr bwMode="auto">
          <a:xfrm>
            <a:off x="47392" y="5146782"/>
            <a:ext cx="749747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sym typeface="Symbol"/>
              </a:rPr>
              <a:t></a:t>
            </a:r>
            <a:r>
              <a:rPr lang="fr-FR" sz="1600" b="1" dirty="0" smtClean="0">
                <a:solidFill>
                  <a:srgbClr val="FF0000"/>
                </a:solidFill>
              </a:rPr>
              <a:t>N</a:t>
            </a:r>
            <a:r>
              <a:rPr lang="en-US" sz="1600" b="1" dirty="0" smtClean="0">
                <a:solidFill>
                  <a:srgbClr val="FF0000"/>
                </a:solidFill>
              </a:rPr>
              <a:t>.V0</a:t>
            </a:r>
            <a:r>
              <a:rPr lang="fr-FR" sz="16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44" name="Text Box 106"/>
          <p:cNvSpPr txBox="1">
            <a:spLocks noChangeArrowheads="1"/>
          </p:cNvSpPr>
          <p:nvPr/>
        </p:nvSpPr>
        <p:spPr bwMode="auto">
          <a:xfrm>
            <a:off x="1513723" y="6135625"/>
            <a:ext cx="625488" cy="288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N.V0</a:t>
            </a:r>
          </a:p>
          <a:p>
            <a:pPr algn="r" rtl="1"/>
            <a:r>
              <a:rPr lang="fr-FR" sz="1500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5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5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45" name="Text Box 106"/>
          <p:cNvSpPr txBox="1">
            <a:spLocks noChangeAspect="1" noChangeArrowheads="1"/>
          </p:cNvSpPr>
          <p:nvPr/>
        </p:nvSpPr>
        <p:spPr bwMode="auto">
          <a:xfrm>
            <a:off x="69970" y="5146782"/>
            <a:ext cx="785818" cy="3571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ym typeface="Symbol"/>
              </a:rPr>
              <a:t></a:t>
            </a:r>
            <a:r>
              <a:rPr lang="fr-FR" sz="1600" b="1" dirty="0" smtClean="0"/>
              <a:t>N</a:t>
            </a:r>
            <a:r>
              <a:rPr lang="en-US" sz="1600" b="1" dirty="0" smtClean="0"/>
              <a:t>.V0</a:t>
            </a:r>
            <a:endParaRPr lang="fr-FR" sz="1600" b="1" dirty="0" smtClean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600" b="1" dirty="0" smtClean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600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346" name="Text Box 106"/>
          <p:cNvSpPr txBox="1">
            <a:spLocks noChangeArrowheads="1"/>
          </p:cNvSpPr>
          <p:nvPr/>
        </p:nvSpPr>
        <p:spPr bwMode="auto">
          <a:xfrm>
            <a:off x="1513723" y="6139329"/>
            <a:ext cx="625488" cy="288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N.V0</a:t>
            </a:r>
          </a:p>
          <a:p>
            <a:pPr algn="r" rtl="1"/>
            <a:r>
              <a:rPr lang="fr-FR" sz="15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endParaRPr lang="en-US" sz="1500" b="1" dirty="0" smtClean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r" rtl="1"/>
            <a:endParaRPr lang="fr-FR" sz="1500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18906 0 " pathEditMode="relative" ptsTypes="AA">
                                      <p:cBhvr>
                                        <p:cTn id="47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14965 0 " pathEditMode="relative" ptsTypes="AA">
                                      <p:cBhvr>
                                        <p:cTn id="54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11025 0 " pathEditMode="relative" ptsTypes="AA">
                                      <p:cBhvr>
                                        <p:cTn id="61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63" presetID="0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8906 1.85185E-6 L 0.18906 0.09467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4966 1.85185E-6 L 0.14966 0.09467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024 3.7037E-6 L 0.11024 0.09467 " pathEditMode="relative" rAng="0" ptsTypes="AA">
                                      <p:cBhvr>
                                        <p:cTn id="68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5.18519E-6 L 5E-6 0.09468 " pathEditMode="relative" ptsTypes="AA">
                                      <p:cBhvr>
                                        <p:cTn id="70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90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104 0.09468 L 0.00104 0.00023 " pathEditMode="relative" rAng="0" ptsTypes="AA">
                                      <p:cBhvr>
                                        <p:cTn id="73" dur="3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1024 0.09467 L 0.11024 0.34676 " pathEditMode="relative" rAng="0" ptsTypes="AA">
                                      <p:cBhvr>
                                        <p:cTn id="75" dur="3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6" presetID="0" presetClass="path" presetSubtype="0" accel="50000" decel="5000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4966 0.09468 L 0.14966 0.34676 " pathEditMode="relative" rAng="0" ptsTypes="AA">
                                      <p:cBhvr>
                                        <p:cTn id="77" dur="3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0" presetClass="path" presetSubtype="0" accel="50000" decel="50000" fill="hold" grpId="3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8906 0.09467 L 0.18906 0.34676 " pathEditMode="relative" rAng="0" ptsTypes="AA">
                                      <p:cBhvr>
                                        <p:cTn id="79" dur="3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8"/>
                                            </p:cond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1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6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4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17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18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0"/>
                            </p:stCondLst>
                            <p:childTnLst>
                              <p:par>
                                <p:cTn id="18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9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500"/>
                            </p:stCondLst>
                            <p:childTnLst>
                              <p:par>
                                <p:cTn id="196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19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01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1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1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1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19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2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3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5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27" presetID="1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22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23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6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37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41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2500"/>
                            </p:stCondLst>
                            <p:childTnLst>
                              <p:par>
                                <p:cTn id="24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0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51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23000"/>
                            </p:stCondLst>
                            <p:childTnLst>
                              <p:par>
                                <p:cTn id="25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55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5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59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60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7500"/>
                            </p:stCondLst>
                            <p:childTnLst>
                              <p:par>
                                <p:cTn id="26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4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8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9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8000"/>
                            </p:stCondLst>
                            <p:childTnLst>
                              <p:par>
                                <p:cTn id="272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73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74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77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78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2500"/>
                            </p:stCondLst>
                            <p:childTnLst>
                              <p:par>
                                <p:cTn id="281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4000"/>
                            </p:stCondLst>
                            <p:childTnLst>
                              <p:par>
                                <p:cTn id="285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5500"/>
                            </p:stCondLst>
                            <p:childTnLst>
                              <p:par>
                                <p:cTn id="2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2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9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298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99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0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3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6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9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5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1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6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5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8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1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0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2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93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96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97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8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1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2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500"/>
                            </p:stCondLst>
                            <p:childTnLst>
                              <p:par>
                                <p:cTn id="40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05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0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7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09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1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5000"/>
                            </p:stCondLst>
                            <p:childTnLst>
                              <p:par>
                                <p:cTn id="41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14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6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1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19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2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23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24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2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2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3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36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7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0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4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45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7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9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453" presetID="1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45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5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458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9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62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63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64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67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68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9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72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73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4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76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7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23000"/>
                            </p:stCondLst>
                            <p:childTnLst>
                              <p:par>
                                <p:cTn id="480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81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82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85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86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90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9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2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9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95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6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7" fill="hold">
                            <p:stCondLst>
                              <p:cond delay="28000"/>
                            </p:stCondLst>
                            <p:childTnLst>
                              <p:par>
                                <p:cTn id="498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99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00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1" dur="5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503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04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5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07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9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34000"/>
                            </p:stCondLst>
                            <p:childTnLst>
                              <p:par>
                                <p:cTn id="511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35500"/>
                            </p:stCondLst>
                            <p:childTnLst>
                              <p:par>
                                <p:cTn id="51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16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17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8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2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521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2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36000"/>
                            </p:stCondLst>
                            <p:childTnLst>
                              <p:par>
                                <p:cTn id="52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525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26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7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52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53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1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40500"/>
                            </p:stCondLst>
                            <p:childTnLst>
                              <p:par>
                                <p:cTn id="533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5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/>
      <p:bldP spid="254" grpId="0"/>
      <p:bldP spid="255" grpId="0" animBg="1"/>
      <p:bldP spid="256" grpId="0" animBg="1"/>
      <p:bldP spid="257" grpId="0" animBg="1"/>
      <p:bldP spid="257" grpId="1" animBg="1"/>
      <p:bldP spid="257" grpId="2" animBg="1"/>
      <p:bldP spid="257" grpId="3" animBg="1"/>
      <p:bldP spid="261" grpId="0" animBg="1"/>
      <p:bldP spid="262" grpId="0" animBg="1"/>
      <p:bldP spid="262" grpId="1" animBg="1"/>
      <p:bldP spid="262" grpId="2" animBg="1"/>
      <p:bldP spid="262" grpId="3" animBg="1"/>
      <p:bldP spid="263" grpId="0" animBg="1"/>
      <p:bldP spid="263" grpId="1" animBg="1"/>
      <p:bldP spid="263" grpId="2" animBg="1"/>
      <p:bldP spid="263" grpId="3" animBg="1"/>
      <p:bldP spid="264" grpId="0"/>
      <p:bldP spid="265" grpId="0"/>
      <p:bldP spid="266" grpId="0"/>
      <p:bldP spid="268" grpId="0" animBg="1"/>
      <p:bldP spid="303" grpId="0"/>
      <p:bldP spid="304" grpId="0"/>
      <p:bldP spid="305" grpId="0"/>
      <p:bldP spid="306" grpId="0"/>
      <p:bldP spid="307" grpId="0"/>
      <p:bldP spid="308" grpId="0" animBg="1"/>
      <p:bldP spid="343" grpId="0"/>
      <p:bldP spid="344" grpId="0"/>
      <p:bldP spid="345" grpId="0"/>
      <p:bldP spid="34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6357951" y="71414"/>
            <a:ext cx="264320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5- قفز المراحــل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  <a:sym typeface="Symbol"/>
              </a:rPr>
              <a:t></a:t>
            </a:r>
            <a:r>
              <a:rPr lang="ar-DZ" sz="24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endParaRPr lang="fr-FR" sz="2400" b="1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 bwMode="auto">
          <a:xfrm>
            <a:off x="7429520" y="500042"/>
            <a:ext cx="1408464" cy="396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4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دفتر الشروط</a:t>
            </a:r>
            <a:endParaRPr lang="fr-FR" sz="24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6" name="Groupe 45"/>
          <p:cNvGrpSpPr/>
          <p:nvPr/>
        </p:nvGrpSpPr>
        <p:grpSpPr>
          <a:xfrm>
            <a:off x="428596" y="1071546"/>
            <a:ext cx="8429684" cy="1508105"/>
            <a:chOff x="214282" y="1349391"/>
            <a:chExt cx="8429684" cy="1508105"/>
          </a:xfrm>
        </p:grpSpPr>
        <p:sp>
          <p:nvSpPr>
            <p:cNvPr id="45" name="Rectangle 44"/>
            <p:cNvSpPr/>
            <p:nvPr/>
          </p:nvSpPr>
          <p:spPr>
            <a:xfrm>
              <a:off x="214282" y="1369490"/>
              <a:ext cx="8424000" cy="1476000"/>
            </a:xfrm>
            <a:prstGeom prst="rect">
              <a:avLst/>
            </a:prstGeom>
            <a:solidFill>
              <a:srgbClr val="FFD96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Arabic Transparent" pitchFamily="2" charset="-78"/>
              </a:endParaRPr>
            </a:p>
          </p:txBody>
        </p:sp>
        <p:sp>
          <p:nvSpPr>
            <p:cNvPr id="57359" name="Rectangle 15"/>
            <p:cNvSpPr>
              <a:spLocks noChangeArrowheads="1"/>
            </p:cNvSpPr>
            <p:nvPr/>
          </p:nvSpPr>
          <p:spPr bwMode="auto">
            <a:xfrm>
              <a:off x="214282" y="1349391"/>
              <a:ext cx="8429684" cy="1508105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 eaLnBrk="0" hangingPunct="0"/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عند حضور القطعة غير المشوهة ، يدور البساط </a:t>
              </a:r>
              <a:r>
                <a:rPr lang="fr-FR" sz="2000" b="1" dirty="0">
                  <a:ea typeface="Times New Roman" pitchFamily="18" charset="0"/>
                  <a:cs typeface="Arabic Transparent" pitchFamily="2" charset="-78"/>
                </a:rPr>
                <a:t>T</a:t>
              </a:r>
              <a:r>
                <a:rPr lang="ar-DZ" sz="2000" dirty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بواسطة المحرك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M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.</a:t>
              </a:r>
              <a:endParaRPr lang="fr-FR" dirty="0"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cs typeface="Arabic Transparent" pitchFamily="2" charset="-78"/>
                </a:rPr>
                <a:t>عند وصول القطعة إلى مركز الدفع يتم </a:t>
              </a:r>
              <a:r>
                <a:rPr lang="ar-DZ" b="1" dirty="0" err="1">
                  <a:cs typeface="Arabic Transparent" pitchFamily="2" charset="-78"/>
                </a:rPr>
                <a:t>مايلي</a:t>
              </a:r>
              <a:r>
                <a:rPr lang="ar-DZ" b="1" dirty="0">
                  <a:cs typeface="Arabic Transparent" pitchFamily="2" charset="-78"/>
                </a:rPr>
                <a:t>:</a:t>
              </a:r>
              <a:endParaRPr lang="fr-FR" dirty="0"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cs typeface="Arabic Transparent" pitchFamily="2" charset="-78"/>
                </a:rPr>
                <a:t>            ـ خروج الدافعة </a:t>
              </a:r>
              <a:r>
                <a:rPr lang="fr-FR" b="1" dirty="0" smtClean="0">
                  <a:cs typeface="Arabic Transparent" pitchFamily="2" charset="-78"/>
                </a:rPr>
                <a:t>V</a:t>
              </a:r>
              <a:r>
                <a:rPr lang="ar-DZ" b="1" dirty="0" smtClean="0">
                  <a:cs typeface="Arabic Transparent" pitchFamily="2" charset="-78"/>
                </a:rPr>
                <a:t> </a:t>
              </a:r>
              <a:r>
                <a:rPr lang="ar-DZ" b="1" dirty="0">
                  <a:cs typeface="Arabic Transparent" pitchFamily="2" charset="-78"/>
                </a:rPr>
                <a:t>ثم رجوع الدافعة  بعد دلك يدور المحرك </a:t>
              </a:r>
              <a:r>
                <a:rPr lang="fr-FR" b="1" dirty="0" smtClean="0">
                  <a:cs typeface="Arabic Transparent" pitchFamily="2" charset="-78"/>
                </a:rPr>
                <a:t>M</a:t>
              </a:r>
              <a:r>
                <a:rPr lang="ar-DZ" b="1" dirty="0" smtClean="0">
                  <a:cs typeface="Arabic Transparent" pitchFamily="2" charset="-78"/>
                </a:rPr>
                <a:t> لتصريف </a:t>
              </a:r>
              <a:r>
                <a:rPr lang="ar-DZ" b="1" dirty="0">
                  <a:cs typeface="Arabic Transparent" pitchFamily="2" charset="-78"/>
                </a:rPr>
                <a:t>القطعة إلى مركز آخر.</a:t>
              </a:r>
              <a:endParaRPr lang="fr-FR" dirty="0">
                <a:cs typeface="Arabic Transparent" pitchFamily="2" charset="-78"/>
              </a:endParaRPr>
            </a:p>
            <a:p>
              <a:pPr algn="r" rtl="1" eaLnBrk="0" hangingPunct="0"/>
              <a:r>
                <a:rPr lang="ar-DZ" b="1" dirty="0">
                  <a:cs typeface="Arabic Transparent" pitchFamily="2" charset="-78"/>
                </a:rPr>
                <a:t>عند حضور القطعة المشوهة: يتم </a:t>
              </a:r>
              <a:r>
                <a:rPr lang="ar-DZ" b="1" dirty="0" err="1">
                  <a:cs typeface="Arabic Transparent" pitchFamily="2" charset="-78"/>
                </a:rPr>
                <a:t>مايلي</a:t>
              </a:r>
              <a:endParaRPr lang="en-US" b="1" dirty="0">
                <a:cs typeface="Arabic Transparent" pitchFamily="2" charset="-78"/>
              </a:endParaRPr>
            </a:p>
            <a:p>
              <a:pPr algn="r" rtl="1" eaLnBrk="0" hangingPunct="0"/>
              <a:r>
                <a:rPr lang="en-US" b="1" dirty="0">
                  <a:cs typeface="Arabic Transparent" pitchFamily="2" charset="-78"/>
                </a:rPr>
                <a:t>            </a:t>
              </a:r>
              <a:r>
                <a:rPr lang="ar-DZ" b="1" dirty="0">
                  <a:cs typeface="Arabic Transparent" pitchFamily="2" charset="-78"/>
                </a:rPr>
                <a:t>ـ يدور البساط بواسطة المحرك </a:t>
              </a:r>
              <a:r>
                <a:rPr lang="fr-FR" b="1" dirty="0" smtClean="0">
                  <a:cs typeface="Arabic Transparent" pitchFamily="2" charset="-78"/>
                </a:rPr>
                <a:t> M</a:t>
              </a:r>
              <a:r>
                <a:rPr lang="ar-DZ" b="1" dirty="0">
                  <a:cs typeface="Arabic Transparent" pitchFamily="2" charset="-78"/>
                </a:rPr>
                <a:t>لتصريف القطعة المشوهة إلى مركز آخر</a:t>
              </a:r>
              <a:r>
                <a:rPr lang="fr-FR" b="1" dirty="0">
                  <a:cs typeface="Arabic Transparent" pitchFamily="2" charset="-78"/>
                </a:rPr>
                <a:t>.</a:t>
              </a:r>
              <a:r>
                <a:rPr lang="fr-FR" dirty="0">
                  <a:cs typeface="Arabic Transparent" pitchFamily="2" charset="-78"/>
                </a:rPr>
                <a:t> </a:t>
              </a:r>
              <a:endParaRPr lang="en-US" dirty="0">
                <a:cs typeface="Arabic Transparent" pitchFamily="2" charset="-78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642910" y="3000372"/>
            <a:ext cx="5282907" cy="2924175"/>
            <a:chOff x="642910" y="3000372"/>
            <a:chExt cx="5282907" cy="2924175"/>
          </a:xfrm>
        </p:grpSpPr>
        <p:grpSp>
          <p:nvGrpSpPr>
            <p:cNvPr id="2" name="Group 50"/>
            <p:cNvGrpSpPr>
              <a:grpSpLocks/>
            </p:cNvGrpSpPr>
            <p:nvPr/>
          </p:nvGrpSpPr>
          <p:grpSpPr bwMode="auto">
            <a:xfrm>
              <a:off x="642910" y="3000372"/>
              <a:ext cx="4262438" cy="2924175"/>
              <a:chOff x="657" y="1996"/>
              <a:chExt cx="2685" cy="1842"/>
            </a:xfrm>
          </p:grpSpPr>
          <p:sp>
            <p:nvSpPr>
              <p:cNvPr id="57360" name="AutoShape 16"/>
              <p:cNvSpPr>
                <a:spLocks noChangeAspect="1" noChangeArrowheads="1"/>
              </p:cNvSpPr>
              <p:nvPr/>
            </p:nvSpPr>
            <p:spPr bwMode="auto">
              <a:xfrm rot="10800000">
                <a:off x="3101" y="3379"/>
                <a:ext cx="232" cy="434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0">
                    <a:schemeClr val="accent2">
                      <a:gamma/>
                      <a:shade val="0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0"/>
                      <a:invGamma/>
                    </a:schemeClr>
                  </a:gs>
                </a:gsLst>
                <a:lin ang="0" scaled="1"/>
              </a:gradFill>
              <a:ln w="9525"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2"/>
                </a:extrusionClr>
              </a:sp3d>
            </p:spPr>
            <p:txBody>
              <a:bodyPr>
                <a:flatTx/>
              </a:bodyPr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36" name="AutoShape 17"/>
              <p:cNvSpPr>
                <a:spLocks noChangeAspect="1" noChangeArrowheads="1"/>
              </p:cNvSpPr>
              <p:nvPr/>
            </p:nvSpPr>
            <p:spPr bwMode="auto">
              <a:xfrm rot="10800000">
                <a:off x="3184" y="3205"/>
                <a:ext cx="60" cy="174"/>
              </a:xfrm>
              <a:prstGeom prst="roundRect">
                <a:avLst>
                  <a:gd name="adj" fmla="val 0"/>
                </a:avLst>
              </a:prstGeom>
              <a:solidFill>
                <a:srgbClr val="808080"/>
              </a:solidFill>
              <a:ln w="9525">
                <a:round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808080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sp>
            <p:nvSpPr>
              <p:cNvPr id="48137" name="AutoShape 18"/>
              <p:cNvSpPr>
                <a:spLocks noChangeAspect="1" noChangeArrowheads="1"/>
              </p:cNvSpPr>
              <p:nvPr/>
            </p:nvSpPr>
            <p:spPr bwMode="auto">
              <a:xfrm rot="16200000" flipH="1">
                <a:off x="2896" y="3573"/>
                <a:ext cx="352" cy="57"/>
              </a:xfrm>
              <a:custGeom>
                <a:avLst/>
                <a:gdLst>
                  <a:gd name="T0" fmla="*/ 345 w 21600"/>
                  <a:gd name="T1" fmla="*/ 29 h 21600"/>
                  <a:gd name="T2" fmla="*/ 176 w 21600"/>
                  <a:gd name="T3" fmla="*/ 57 h 21600"/>
                  <a:gd name="T4" fmla="*/ 7 w 21600"/>
                  <a:gd name="T5" fmla="*/ 29 h 21600"/>
                  <a:gd name="T6" fmla="*/ 176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270 w 21600"/>
                  <a:gd name="T13" fmla="*/ 2274 h 21600"/>
                  <a:gd name="T14" fmla="*/ 19330 w 21600"/>
                  <a:gd name="T15" fmla="*/ 1932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886" y="21600"/>
                    </a:lnTo>
                    <a:lnTo>
                      <a:pt x="2071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D10"/>
                  </a:gs>
                  <a:gs pos="100000">
                    <a:srgbClr val="00CCFF"/>
                  </a:gs>
                </a:gsLst>
                <a:lin ang="5400000" scaled="1"/>
              </a:gradFill>
              <a:ln w="9525">
                <a:miter lim="800000"/>
                <a:headEnd/>
                <a:tailEnd/>
              </a:ln>
              <a:scene3d>
                <a:camera prst="legacyObliqueFron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00CCFF"/>
                </a:extrusionClr>
              </a:sp3d>
            </p:spPr>
            <p:txBody>
              <a:bodyPr>
                <a:flatTx/>
              </a:bodyPr>
              <a:lstStyle/>
              <a:p>
                <a:endParaRPr lang="fr-FR"/>
              </a:p>
            </p:txBody>
          </p:sp>
          <p:grpSp>
            <p:nvGrpSpPr>
              <p:cNvPr id="4" name="Group 19"/>
              <p:cNvGrpSpPr>
                <a:grpSpLocks noChangeAspect="1"/>
              </p:cNvGrpSpPr>
              <p:nvPr/>
            </p:nvGrpSpPr>
            <p:grpSpPr bwMode="auto">
              <a:xfrm rot="5400000">
                <a:off x="3070" y="3530"/>
                <a:ext cx="320" cy="155"/>
                <a:chOff x="6975" y="5151"/>
                <a:chExt cx="615" cy="256"/>
              </a:xfrm>
            </p:grpSpPr>
            <p:grpSp>
              <p:nvGrpSpPr>
                <p:cNvPr id="5" name="Group 20"/>
                <p:cNvGrpSpPr>
                  <a:grpSpLocks noChangeAspect="1"/>
                </p:cNvGrpSpPr>
                <p:nvPr/>
              </p:nvGrpSpPr>
              <p:grpSpPr bwMode="auto">
                <a:xfrm>
                  <a:off x="6975" y="5151"/>
                  <a:ext cx="607" cy="196"/>
                  <a:chOff x="6975" y="5151"/>
                  <a:chExt cx="607" cy="196"/>
                </a:xfrm>
              </p:grpSpPr>
              <p:sp>
                <p:nvSpPr>
                  <p:cNvPr id="48164" name="Line 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151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165" name="Line 2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15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166" name="Line 2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279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167" name="Line 2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975" y="5347"/>
                    <a:ext cx="607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8161" name="Line 25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279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62" name="Line 26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343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63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6983" y="5407"/>
                  <a:ext cx="607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8139" name="Line 28"/>
              <p:cNvSpPr>
                <a:spLocks noChangeAspect="1" noChangeShapeType="1"/>
              </p:cNvSpPr>
              <p:nvPr/>
            </p:nvSpPr>
            <p:spPr bwMode="auto">
              <a:xfrm rot="5400000">
                <a:off x="3153" y="3286"/>
                <a:ext cx="174" cy="0"/>
              </a:xfrm>
              <a:prstGeom prst="line">
                <a:avLst/>
              </a:prstGeom>
              <a:noFill/>
              <a:ln w="158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40" name="Line 29"/>
              <p:cNvSpPr>
                <a:spLocks noChangeAspect="1" noChangeShapeType="1"/>
              </p:cNvSpPr>
              <p:nvPr/>
            </p:nvSpPr>
            <p:spPr bwMode="auto">
              <a:xfrm rot="5400000">
                <a:off x="3184" y="3611"/>
                <a:ext cx="30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41" name="Line 30"/>
              <p:cNvSpPr>
                <a:spLocks noChangeAspect="1" noChangeShapeType="1"/>
              </p:cNvSpPr>
              <p:nvPr/>
            </p:nvSpPr>
            <p:spPr bwMode="auto">
              <a:xfrm rot="5400000">
                <a:off x="2956" y="3608"/>
                <a:ext cx="301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42" name="AutoShape 31" descr="Pointillés"/>
              <p:cNvSpPr>
                <a:spLocks noChangeAspect="1"/>
              </p:cNvSpPr>
              <p:nvPr/>
            </p:nvSpPr>
            <p:spPr bwMode="auto">
              <a:xfrm rot="5400000">
                <a:off x="3177" y="3295"/>
                <a:ext cx="89" cy="241"/>
              </a:xfrm>
              <a:prstGeom prst="leftBracket">
                <a:avLst>
                  <a:gd name="adj" fmla="val 22566"/>
                </a:avLst>
              </a:prstGeom>
              <a:pattFill prst="trellis">
                <a:fgClr>
                  <a:srgbClr val="000000"/>
                </a:fgClr>
                <a:bgClr>
                  <a:srgbClr val="66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43" name="AutoShape 32" descr="Pointillés"/>
              <p:cNvSpPr>
                <a:spLocks noChangeAspect="1"/>
              </p:cNvSpPr>
              <p:nvPr/>
            </p:nvSpPr>
            <p:spPr bwMode="auto">
              <a:xfrm rot="5400000" flipH="1">
                <a:off x="3175" y="3673"/>
                <a:ext cx="89" cy="241"/>
              </a:xfrm>
              <a:prstGeom prst="leftBracket">
                <a:avLst>
                  <a:gd name="adj" fmla="val 22566"/>
                </a:avLst>
              </a:prstGeom>
              <a:pattFill prst="trellis">
                <a:fgClr>
                  <a:srgbClr val="000000"/>
                </a:fgClr>
                <a:bgClr>
                  <a:srgbClr val="66FFFF"/>
                </a:bgClr>
              </a:patt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4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793" y="2986"/>
                <a:ext cx="2514" cy="338"/>
              </a:xfrm>
              <a:prstGeom prst="rect">
                <a:avLst/>
              </a:prstGeom>
              <a:solidFill>
                <a:srgbClr val="969696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8146" name="Oval 35"/>
              <p:cNvSpPr>
                <a:spLocks noChangeAspect="1" noChangeArrowheads="1"/>
              </p:cNvSpPr>
              <p:nvPr/>
            </p:nvSpPr>
            <p:spPr bwMode="auto">
              <a:xfrm>
                <a:off x="797" y="3283"/>
                <a:ext cx="45" cy="4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8147" name="Rectangle 36"/>
              <p:cNvSpPr>
                <a:spLocks noChangeArrowheads="1"/>
              </p:cNvSpPr>
              <p:nvPr/>
            </p:nvSpPr>
            <p:spPr bwMode="auto">
              <a:xfrm>
                <a:off x="1770" y="3094"/>
                <a:ext cx="91" cy="91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8148" name="Text Box 37"/>
              <p:cNvSpPr txBox="1">
                <a:spLocks noChangeArrowheads="1"/>
              </p:cNvSpPr>
              <p:nvPr/>
            </p:nvSpPr>
            <p:spPr bwMode="auto">
              <a:xfrm>
                <a:off x="2063" y="3040"/>
                <a:ext cx="363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fr-FR" sz="1400" b="1">
                    <a:solidFill>
                      <a:srgbClr val="00FF99"/>
                    </a:solidFill>
                  </a:rPr>
                  <a:t>Cp</a:t>
                </a:r>
              </a:p>
            </p:txBody>
          </p:sp>
          <p:sp>
            <p:nvSpPr>
              <p:cNvPr id="48149" name="Rectangle 38"/>
              <p:cNvSpPr>
                <a:spLocks noChangeArrowheads="1"/>
              </p:cNvSpPr>
              <p:nvPr/>
            </p:nvSpPr>
            <p:spPr bwMode="auto">
              <a:xfrm>
                <a:off x="1111" y="3022"/>
                <a:ext cx="318" cy="222"/>
              </a:xfrm>
              <a:prstGeom prst="rect">
                <a:avLst/>
              </a:prstGeom>
              <a:solidFill>
                <a:srgbClr val="996633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rgbClr val="5C3D1F"/>
                </a:prstShdw>
              </a:effec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7384" name="Rectangle 40"/>
              <p:cNvSpPr>
                <a:spLocks noChangeArrowheads="1"/>
              </p:cNvSpPr>
              <p:nvPr/>
            </p:nvSpPr>
            <p:spPr bwMode="auto">
              <a:xfrm>
                <a:off x="1630" y="3292"/>
                <a:ext cx="362" cy="91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2700" dir="10800000">
                  <a:schemeClr val="accent2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6" name="Group 42"/>
              <p:cNvGrpSpPr>
                <a:grpSpLocks/>
              </p:cNvGrpSpPr>
              <p:nvPr/>
            </p:nvGrpSpPr>
            <p:grpSpPr bwMode="auto">
              <a:xfrm>
                <a:off x="1602" y="2029"/>
                <a:ext cx="412" cy="885"/>
                <a:chOff x="1874" y="1041"/>
                <a:chExt cx="412" cy="885"/>
              </a:xfrm>
            </p:grpSpPr>
            <p:sp>
              <p:nvSpPr>
                <p:cNvPr id="48158" name="Rectangle 11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653" y="1442"/>
                  <a:ext cx="839" cy="3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CCFF"/>
                    </a:gs>
                    <a:gs pos="50000">
                      <a:srgbClr val="FFFFFF"/>
                    </a:gs>
                    <a:gs pos="100000">
                      <a:srgbClr val="00CCFF"/>
                    </a:gs>
                  </a:gsLst>
                  <a:lin ang="540000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/>
                <a:lstStyle/>
                <a:p>
                  <a:pPr algn="l"/>
                  <a:endParaRPr lang="en-US" b="1">
                    <a:latin typeface="Calibri" pitchFamily="34" charset="0"/>
                  </a:endParaRPr>
                </a:p>
              </p:txBody>
            </p:sp>
            <p:sp>
              <p:nvSpPr>
                <p:cNvPr id="48159" name="Rectangle 166"/>
                <p:cNvSpPr>
                  <a:spLocks noChangeArrowheads="1"/>
                </p:cNvSpPr>
                <p:nvPr/>
              </p:nvSpPr>
              <p:spPr bwMode="auto">
                <a:xfrm rot="5400000">
                  <a:off x="2043" y="1684"/>
                  <a:ext cx="73" cy="41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CCFF"/>
                    </a:gs>
                    <a:gs pos="50000">
                      <a:srgbClr val="FFFFFF"/>
                    </a:gs>
                    <a:gs pos="100000">
                      <a:srgbClr val="00CCFF"/>
                    </a:gs>
                  </a:gsLst>
                  <a:lin ang="5400000" scaled="1"/>
                </a:gradFill>
                <a:ln w="25400" algn="ctr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10800000" vert="eaVert"/>
                <a:lstStyle/>
                <a:p>
                  <a:pPr algn="l"/>
                  <a:endParaRPr lang="en-US" b="1">
                    <a:latin typeface="Calibri" pitchFamily="34" charset="0"/>
                  </a:endParaRPr>
                </a:p>
              </p:txBody>
            </p:sp>
          </p:grpSp>
          <p:sp>
            <p:nvSpPr>
              <p:cNvPr id="57389" name="Rectangle 171"/>
              <p:cNvSpPr>
                <a:spLocks noChangeAspect="1" noChangeArrowheads="1"/>
              </p:cNvSpPr>
              <p:nvPr/>
            </p:nvSpPr>
            <p:spPr bwMode="auto">
              <a:xfrm rot="5400000">
                <a:off x="1419" y="2266"/>
                <a:ext cx="764" cy="224"/>
              </a:xfrm>
              <a:prstGeom prst="rect">
                <a:avLst/>
              </a:prstGeom>
              <a:gradFill rotWithShape="1">
                <a:gsLst>
                  <a:gs pos="0">
                    <a:schemeClr val="folHlink"/>
                  </a:gs>
                  <a:gs pos="5000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25400" algn="ctr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/>
              <a:lstStyle/>
              <a:p>
                <a:pPr algn="l">
                  <a:defRPr/>
                </a:pPr>
                <a:endParaRPr lang="en-US" b="1">
                  <a:latin typeface="Calibri" pitchFamily="34" charset="0"/>
                </a:endParaRPr>
              </a:p>
            </p:txBody>
          </p:sp>
          <p:sp>
            <p:nvSpPr>
              <p:cNvPr id="48155" name="Freeform 46"/>
              <p:cNvSpPr>
                <a:spLocks/>
              </p:cNvSpPr>
              <p:nvPr/>
            </p:nvSpPr>
            <p:spPr bwMode="auto">
              <a:xfrm>
                <a:off x="657" y="2931"/>
                <a:ext cx="375" cy="324"/>
              </a:xfrm>
              <a:custGeom>
                <a:avLst/>
                <a:gdLst>
                  <a:gd name="T0" fmla="*/ 18 w 375"/>
                  <a:gd name="T1" fmla="*/ 87 h 324"/>
                  <a:gd name="T2" fmla="*/ 360 w 375"/>
                  <a:gd name="T3" fmla="*/ 123 h 324"/>
                  <a:gd name="T4" fmla="*/ 366 w 375"/>
                  <a:gd name="T5" fmla="*/ 231 h 324"/>
                  <a:gd name="T6" fmla="*/ 330 w 375"/>
                  <a:gd name="T7" fmla="*/ 273 h 324"/>
                  <a:gd name="T8" fmla="*/ 318 w 375"/>
                  <a:gd name="T9" fmla="*/ 291 h 324"/>
                  <a:gd name="T10" fmla="*/ 192 w 375"/>
                  <a:gd name="T11" fmla="*/ 309 h 324"/>
                  <a:gd name="T12" fmla="*/ 114 w 375"/>
                  <a:gd name="T13" fmla="*/ 309 h 324"/>
                  <a:gd name="T14" fmla="*/ 24 w 375"/>
                  <a:gd name="T15" fmla="*/ 303 h 324"/>
                  <a:gd name="T16" fmla="*/ 30 w 375"/>
                  <a:gd name="T17" fmla="*/ 225 h 324"/>
                  <a:gd name="T18" fmla="*/ 18 w 375"/>
                  <a:gd name="T19" fmla="*/ 87 h 3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75"/>
                  <a:gd name="T31" fmla="*/ 0 h 324"/>
                  <a:gd name="T32" fmla="*/ 375 w 375"/>
                  <a:gd name="T33" fmla="*/ 324 h 32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75" h="324">
                    <a:moveTo>
                      <a:pt x="18" y="87"/>
                    </a:moveTo>
                    <a:cubicBezTo>
                      <a:pt x="120" y="155"/>
                      <a:pt x="319" y="0"/>
                      <a:pt x="360" y="123"/>
                    </a:cubicBezTo>
                    <a:cubicBezTo>
                      <a:pt x="355" y="169"/>
                      <a:pt x="352" y="190"/>
                      <a:pt x="366" y="231"/>
                    </a:cubicBezTo>
                    <a:cubicBezTo>
                      <a:pt x="355" y="298"/>
                      <a:pt x="375" y="247"/>
                      <a:pt x="330" y="273"/>
                    </a:cubicBezTo>
                    <a:cubicBezTo>
                      <a:pt x="324" y="277"/>
                      <a:pt x="323" y="286"/>
                      <a:pt x="318" y="291"/>
                    </a:cubicBezTo>
                    <a:cubicBezTo>
                      <a:pt x="287" y="322"/>
                      <a:pt x="222" y="307"/>
                      <a:pt x="192" y="309"/>
                    </a:cubicBezTo>
                    <a:cubicBezTo>
                      <a:pt x="146" y="324"/>
                      <a:pt x="158" y="314"/>
                      <a:pt x="114" y="309"/>
                    </a:cubicBezTo>
                    <a:cubicBezTo>
                      <a:pt x="84" y="306"/>
                      <a:pt x="54" y="305"/>
                      <a:pt x="24" y="303"/>
                    </a:cubicBezTo>
                    <a:cubicBezTo>
                      <a:pt x="0" y="266"/>
                      <a:pt x="33" y="265"/>
                      <a:pt x="30" y="225"/>
                    </a:cubicBezTo>
                    <a:cubicBezTo>
                      <a:pt x="26" y="179"/>
                      <a:pt x="22" y="133"/>
                      <a:pt x="18" y="87"/>
                    </a:cubicBezTo>
                    <a:close/>
                  </a:path>
                </a:pathLst>
              </a:custGeom>
              <a:solidFill>
                <a:srgbClr val="996633"/>
              </a:soli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5C3D1F"/>
                </a:prstShdw>
              </a:effec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156" name="Oval 47"/>
              <p:cNvSpPr>
                <a:spLocks noChangeAspect="1" noChangeArrowheads="1"/>
              </p:cNvSpPr>
              <p:nvPr/>
            </p:nvSpPr>
            <p:spPr bwMode="auto">
              <a:xfrm>
                <a:off x="703" y="3254"/>
                <a:ext cx="45" cy="45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7392" name="Rectangle 48"/>
              <p:cNvSpPr>
                <a:spLocks noChangeArrowheads="1"/>
              </p:cNvSpPr>
              <p:nvPr/>
            </p:nvSpPr>
            <p:spPr bwMode="auto">
              <a:xfrm>
                <a:off x="1655" y="3152"/>
                <a:ext cx="318" cy="13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chemeClr val="hlink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fr-FR"/>
              </a:p>
            </p:txBody>
          </p:sp>
        </p:grpSp>
        <p:sp>
          <p:nvSpPr>
            <p:cNvPr id="42" name="Text Box 217"/>
            <p:cNvSpPr txBox="1">
              <a:spLocks noChangeAspect="1" noChangeArrowheads="1"/>
            </p:cNvSpPr>
            <p:nvPr/>
          </p:nvSpPr>
          <p:spPr bwMode="auto">
            <a:xfrm>
              <a:off x="1046026" y="3430586"/>
              <a:ext cx="1192839" cy="41381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b="1" dirty="0" smtClean="0">
                  <a:latin typeface="Arial" pitchFamily="34" charset="0"/>
                  <a:cs typeface="Arial" pitchFamily="34" charset="0"/>
                </a:rPr>
                <a:t>الدافعة 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V 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223"/>
            <p:cNvSpPr txBox="1">
              <a:spLocks noChangeArrowheads="1"/>
            </p:cNvSpPr>
            <p:nvPr/>
          </p:nvSpPr>
          <p:spPr bwMode="auto">
            <a:xfrm>
              <a:off x="4774941" y="5328919"/>
              <a:ext cx="1150876" cy="35718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المحرك </a:t>
              </a:r>
              <a:r>
                <a:rPr lang="fr-FR" b="1" dirty="0" smtClean="0"/>
                <a:t>M</a:t>
              </a:r>
            </a:p>
            <a:p>
              <a:pPr algn="ctr" rtl="1"/>
              <a:endParaRPr lang="fr-FR" b="1" dirty="0" smtClean="0">
                <a:cs typeface="Arabic Transparent" pitchFamily="2" charset="-78"/>
              </a:endParaRPr>
            </a:p>
            <a:p>
              <a:pPr algn="r"/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223"/>
            <p:cNvSpPr txBox="1">
              <a:spLocks noChangeArrowheads="1"/>
            </p:cNvSpPr>
            <p:nvPr/>
          </p:nvSpPr>
          <p:spPr bwMode="auto">
            <a:xfrm>
              <a:off x="3881411" y="4199558"/>
              <a:ext cx="1150876" cy="35718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Arabic Transparent" pitchFamily="2" charset="-78"/>
                </a:rPr>
                <a:t>البساط </a:t>
              </a:r>
              <a:r>
                <a:rPr lang="fr-FR" b="1" dirty="0" smtClean="0"/>
                <a:t>T</a:t>
              </a:r>
            </a:p>
            <a:p>
              <a:pPr algn="ctr" rtl="1"/>
              <a:endParaRPr lang="fr-FR" b="1" dirty="0" smtClean="0">
                <a:cs typeface="Arabic Transparent" pitchFamily="2" charset="-78"/>
              </a:endParaRPr>
            </a:p>
            <a:p>
              <a:pPr algn="r"/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52" name="Object 1"/>
          <p:cNvGraphicFramePr>
            <a:graphicFrameLocks noChangeAspect="1"/>
          </p:cNvGraphicFramePr>
          <p:nvPr/>
        </p:nvGraphicFramePr>
        <p:xfrm>
          <a:off x="6522087" y="6042016"/>
          <a:ext cx="628653" cy="763364"/>
        </p:xfrm>
        <a:graphic>
          <a:graphicData uri="http://schemas.openxmlformats.org/presentationml/2006/ole">
            <p:oleObj spid="_x0000_s45058" name="Package" r:id="rId3" imgW="399960" imgH="485640" progId="Package">
              <p:embed/>
            </p:oleObj>
          </a:graphicData>
        </a:graphic>
      </p:graphicFrame>
      <p:sp>
        <p:nvSpPr>
          <p:cNvPr id="53" name="Titre 1"/>
          <p:cNvSpPr txBox="1">
            <a:spLocks/>
          </p:cNvSpPr>
          <p:nvPr/>
        </p:nvSpPr>
        <p:spPr bwMode="auto">
          <a:xfrm>
            <a:off x="8189212" y="6212272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4" name="Picture 7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20000" contrast="40000"/>
          </a:blip>
          <a:srcRect/>
          <a:stretch>
            <a:fillRect/>
          </a:stretch>
        </p:blipFill>
        <p:spPr bwMode="auto">
          <a:xfrm>
            <a:off x="7647873" y="6164017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ZoneTexte 54"/>
          <p:cNvSpPr txBox="1"/>
          <p:nvPr/>
        </p:nvSpPr>
        <p:spPr>
          <a:xfrm>
            <a:off x="5877100" y="5857892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56" name="Flèche vers le bas 55"/>
          <p:cNvSpPr/>
          <p:nvPr/>
        </p:nvSpPr>
        <p:spPr>
          <a:xfrm>
            <a:off x="6734356" y="6314120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3" grpId="0"/>
      <p:bldP spid="55" grpId="0"/>
      <p:bldP spid="5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65" name="AutoShape 57"/>
          <p:cNvSpPr>
            <a:spLocks noChangeAspect="1" noChangeArrowheads="1"/>
          </p:cNvSpPr>
          <p:nvPr/>
        </p:nvSpPr>
        <p:spPr bwMode="auto">
          <a:xfrm rot="10800000">
            <a:off x="5210175" y="2384425"/>
            <a:ext cx="368300" cy="68897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2">
                  <a:gamma/>
                  <a:shade val="0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0"/>
                  <a:invGamma/>
                </a:schemeClr>
              </a:gs>
            </a:gsLst>
            <a:lin ang="0" scaled="1"/>
          </a:gra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fr-FR"/>
          </a:p>
        </p:txBody>
      </p:sp>
      <p:sp>
        <p:nvSpPr>
          <p:cNvPr id="49155" name="AutoShape 58"/>
          <p:cNvSpPr>
            <a:spLocks noChangeAspect="1" noChangeArrowheads="1"/>
          </p:cNvSpPr>
          <p:nvPr/>
        </p:nvSpPr>
        <p:spPr bwMode="auto">
          <a:xfrm rot="10800000">
            <a:off x="5341938" y="2108200"/>
            <a:ext cx="95250" cy="276225"/>
          </a:xfrm>
          <a:prstGeom prst="roundRect">
            <a:avLst>
              <a:gd name="adj" fmla="val 0"/>
            </a:avLst>
          </a:prstGeom>
          <a:solidFill>
            <a:srgbClr val="808080"/>
          </a:solidFill>
          <a:ln w="9525">
            <a:round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808080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sp>
        <p:nvSpPr>
          <p:cNvPr id="49156" name="AutoShape 59"/>
          <p:cNvSpPr>
            <a:spLocks noChangeAspect="1" noChangeArrowheads="1"/>
          </p:cNvSpPr>
          <p:nvPr/>
        </p:nvSpPr>
        <p:spPr bwMode="auto">
          <a:xfrm rot="16200000" flipH="1">
            <a:off x="4883944" y="2693194"/>
            <a:ext cx="558800" cy="90488"/>
          </a:xfrm>
          <a:custGeom>
            <a:avLst/>
            <a:gdLst>
              <a:gd name="T0" fmla="*/ 547339 w 21600"/>
              <a:gd name="T1" fmla="*/ 45244 h 21600"/>
              <a:gd name="T2" fmla="*/ 279400 w 21600"/>
              <a:gd name="T3" fmla="*/ 90488 h 21600"/>
              <a:gd name="T4" fmla="*/ 11461 w 21600"/>
              <a:gd name="T5" fmla="*/ 45244 h 21600"/>
              <a:gd name="T6" fmla="*/ 2794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243 w 21600"/>
              <a:gd name="T13" fmla="*/ 2243 h 21600"/>
              <a:gd name="T14" fmla="*/ 19357 w 21600"/>
              <a:gd name="T15" fmla="*/ 1935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886" y="21600"/>
                </a:lnTo>
                <a:lnTo>
                  <a:pt x="20714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00D10"/>
              </a:gs>
              <a:gs pos="100000">
                <a:srgbClr val="00CC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Fron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CCFF"/>
            </a:extrusionClr>
          </a:sp3d>
        </p:spPr>
        <p:txBody>
          <a:bodyPr>
            <a:flatTx/>
          </a:bodyPr>
          <a:lstStyle/>
          <a:p>
            <a:endParaRPr lang="fr-FR"/>
          </a:p>
        </p:txBody>
      </p:sp>
      <p:grpSp>
        <p:nvGrpSpPr>
          <p:cNvPr id="2" name="Group 60"/>
          <p:cNvGrpSpPr>
            <a:grpSpLocks noChangeAspect="1"/>
          </p:cNvGrpSpPr>
          <p:nvPr/>
        </p:nvGrpSpPr>
        <p:grpSpPr bwMode="auto">
          <a:xfrm rot="5400000">
            <a:off x="5160169" y="2624932"/>
            <a:ext cx="508000" cy="246062"/>
            <a:chOff x="6975" y="5151"/>
            <a:chExt cx="615" cy="256"/>
          </a:xfrm>
        </p:grpSpPr>
        <p:grpSp>
          <p:nvGrpSpPr>
            <p:cNvPr id="3" name="Group 61"/>
            <p:cNvGrpSpPr>
              <a:grpSpLocks noChangeAspect="1"/>
            </p:cNvGrpSpPr>
            <p:nvPr/>
          </p:nvGrpSpPr>
          <p:grpSpPr bwMode="auto">
            <a:xfrm>
              <a:off x="6975" y="5151"/>
              <a:ext cx="607" cy="196"/>
              <a:chOff x="6975" y="5151"/>
              <a:chExt cx="607" cy="196"/>
            </a:xfrm>
          </p:grpSpPr>
          <p:sp>
            <p:nvSpPr>
              <p:cNvPr id="49240" name="Line 62"/>
              <p:cNvSpPr>
                <a:spLocks noChangeAspect="1" noChangeShapeType="1"/>
              </p:cNvSpPr>
              <p:nvPr/>
            </p:nvSpPr>
            <p:spPr bwMode="auto">
              <a:xfrm>
                <a:off x="6975" y="5151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41" name="Line 63"/>
              <p:cNvSpPr>
                <a:spLocks noChangeAspect="1" noChangeShapeType="1"/>
              </p:cNvSpPr>
              <p:nvPr/>
            </p:nvSpPr>
            <p:spPr bwMode="auto">
              <a:xfrm>
                <a:off x="6975" y="5215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42" name="Line 64"/>
              <p:cNvSpPr>
                <a:spLocks noChangeAspect="1" noChangeShapeType="1"/>
              </p:cNvSpPr>
              <p:nvPr/>
            </p:nvSpPr>
            <p:spPr bwMode="auto">
              <a:xfrm>
                <a:off x="6975" y="5279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43" name="Line 65"/>
              <p:cNvSpPr>
                <a:spLocks noChangeAspect="1" noChangeShapeType="1"/>
              </p:cNvSpPr>
              <p:nvPr/>
            </p:nvSpPr>
            <p:spPr bwMode="auto">
              <a:xfrm>
                <a:off x="6975" y="5347"/>
                <a:ext cx="60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9237" name="Line 66"/>
            <p:cNvSpPr>
              <a:spLocks noChangeAspect="1" noChangeShapeType="1"/>
            </p:cNvSpPr>
            <p:nvPr/>
          </p:nvSpPr>
          <p:spPr bwMode="auto">
            <a:xfrm>
              <a:off x="6983" y="5279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38" name="Line 67"/>
            <p:cNvSpPr>
              <a:spLocks noChangeAspect="1" noChangeShapeType="1"/>
            </p:cNvSpPr>
            <p:nvPr/>
          </p:nvSpPr>
          <p:spPr bwMode="auto">
            <a:xfrm>
              <a:off x="6983" y="5343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39" name="Line 68"/>
            <p:cNvSpPr>
              <a:spLocks noChangeAspect="1" noChangeShapeType="1"/>
            </p:cNvSpPr>
            <p:nvPr/>
          </p:nvSpPr>
          <p:spPr bwMode="auto">
            <a:xfrm>
              <a:off x="6983" y="5407"/>
              <a:ext cx="6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158" name="Line 69"/>
          <p:cNvSpPr>
            <a:spLocks noChangeAspect="1" noChangeShapeType="1"/>
          </p:cNvSpPr>
          <p:nvPr/>
        </p:nvSpPr>
        <p:spPr bwMode="auto">
          <a:xfrm rot="5400000">
            <a:off x="5292725" y="2236788"/>
            <a:ext cx="276225" cy="0"/>
          </a:xfrm>
          <a:prstGeom prst="line">
            <a:avLst/>
          </a:prstGeom>
          <a:noFill/>
          <a:ln w="1587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59" name="Line 70"/>
          <p:cNvSpPr>
            <a:spLocks noChangeAspect="1" noChangeShapeType="1"/>
          </p:cNvSpPr>
          <p:nvPr/>
        </p:nvSpPr>
        <p:spPr bwMode="auto">
          <a:xfrm rot="5400000">
            <a:off x="5342731" y="2751932"/>
            <a:ext cx="4778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60" name="Line 71"/>
          <p:cNvSpPr>
            <a:spLocks noChangeAspect="1" noChangeShapeType="1"/>
          </p:cNvSpPr>
          <p:nvPr/>
        </p:nvSpPr>
        <p:spPr bwMode="auto">
          <a:xfrm rot="5400000">
            <a:off x="4980781" y="2747169"/>
            <a:ext cx="4778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61" name="AutoShape 72" descr="Pointillés"/>
          <p:cNvSpPr>
            <a:spLocks noChangeAspect="1"/>
          </p:cNvSpPr>
          <p:nvPr/>
        </p:nvSpPr>
        <p:spPr bwMode="auto">
          <a:xfrm rot="5400000">
            <a:off x="5330825" y="2251075"/>
            <a:ext cx="141288" cy="382588"/>
          </a:xfrm>
          <a:prstGeom prst="leftBracket">
            <a:avLst>
              <a:gd name="adj" fmla="val 22565"/>
            </a:avLst>
          </a:prstGeom>
          <a:pattFill prst="trellis">
            <a:fgClr>
              <a:srgbClr val="000000"/>
            </a:fgClr>
            <a:bgClr>
              <a:srgbClr val="66FF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62" name="AutoShape 73" descr="Pointillés"/>
          <p:cNvSpPr>
            <a:spLocks noChangeAspect="1"/>
          </p:cNvSpPr>
          <p:nvPr/>
        </p:nvSpPr>
        <p:spPr bwMode="auto">
          <a:xfrm rot="5400000" flipH="1">
            <a:off x="5327650" y="2851150"/>
            <a:ext cx="141288" cy="382588"/>
          </a:xfrm>
          <a:prstGeom prst="leftBracket">
            <a:avLst>
              <a:gd name="adj" fmla="val 22565"/>
            </a:avLst>
          </a:prstGeom>
          <a:pattFill prst="trellis">
            <a:fgClr>
              <a:srgbClr val="000000"/>
            </a:fgClr>
            <a:bgClr>
              <a:srgbClr val="66FFFF"/>
            </a:bgClr>
          </a:patt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9164" name="Rectangle 76"/>
          <p:cNvSpPr>
            <a:spLocks noChangeAspect="1" noChangeArrowheads="1"/>
          </p:cNvSpPr>
          <p:nvPr/>
        </p:nvSpPr>
        <p:spPr bwMode="auto">
          <a:xfrm>
            <a:off x="1546225" y="1760538"/>
            <a:ext cx="3990975" cy="536575"/>
          </a:xfrm>
          <a:prstGeom prst="rect">
            <a:avLst/>
          </a:prstGeom>
          <a:solidFill>
            <a:srgbClr val="969696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4285" name="Oval 77"/>
          <p:cNvSpPr>
            <a:spLocks noChangeAspect="1" noChangeArrowheads="1"/>
          </p:cNvSpPr>
          <p:nvPr/>
        </p:nvSpPr>
        <p:spPr bwMode="auto">
          <a:xfrm>
            <a:off x="1552575" y="2232025"/>
            <a:ext cx="71438" cy="71438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166" name="Rectangle 78"/>
          <p:cNvSpPr>
            <a:spLocks noChangeArrowheads="1"/>
          </p:cNvSpPr>
          <p:nvPr/>
        </p:nvSpPr>
        <p:spPr bwMode="auto">
          <a:xfrm>
            <a:off x="3097213" y="1931988"/>
            <a:ext cx="144462" cy="144462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9167" name="Text Box 79"/>
          <p:cNvSpPr txBox="1">
            <a:spLocks noChangeArrowheads="1"/>
          </p:cNvSpPr>
          <p:nvPr/>
        </p:nvSpPr>
        <p:spPr bwMode="auto">
          <a:xfrm>
            <a:off x="3562350" y="1846263"/>
            <a:ext cx="576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fr-FR" sz="1400" b="1">
                <a:solidFill>
                  <a:srgbClr val="00FF99"/>
                </a:solidFill>
              </a:rPr>
              <a:t>Cp</a:t>
            </a:r>
          </a:p>
        </p:txBody>
      </p:sp>
      <p:sp>
        <p:nvSpPr>
          <p:cNvPr id="94288" name="Rectangle 80"/>
          <p:cNvSpPr>
            <a:spLocks noChangeArrowheads="1"/>
          </p:cNvSpPr>
          <p:nvPr/>
        </p:nvSpPr>
        <p:spPr bwMode="auto">
          <a:xfrm>
            <a:off x="1619250" y="1893888"/>
            <a:ext cx="504825" cy="352425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3D1F"/>
            </a:prst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94301" name="Rectangle 93"/>
          <p:cNvSpPr>
            <a:spLocks noChangeArrowheads="1"/>
          </p:cNvSpPr>
          <p:nvPr/>
        </p:nvSpPr>
        <p:spPr bwMode="auto">
          <a:xfrm>
            <a:off x="2874963" y="2246313"/>
            <a:ext cx="574675" cy="1444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2700" dir="108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grpSp>
        <p:nvGrpSpPr>
          <p:cNvPr id="5" name="Group 96"/>
          <p:cNvGrpSpPr>
            <a:grpSpLocks/>
          </p:cNvGrpSpPr>
          <p:nvPr/>
        </p:nvGrpSpPr>
        <p:grpSpPr bwMode="auto">
          <a:xfrm>
            <a:off x="2830513" y="241300"/>
            <a:ext cx="654050" cy="1404938"/>
            <a:chOff x="1874" y="1041"/>
            <a:chExt cx="412" cy="885"/>
          </a:xfrm>
        </p:grpSpPr>
        <p:sp>
          <p:nvSpPr>
            <p:cNvPr id="49234" name="Rectangle 112"/>
            <p:cNvSpPr>
              <a:spLocks noChangeAspect="1" noChangeArrowheads="1"/>
            </p:cNvSpPr>
            <p:nvPr/>
          </p:nvSpPr>
          <p:spPr bwMode="auto">
            <a:xfrm rot="5400000">
              <a:off x="1653" y="1442"/>
              <a:ext cx="839" cy="37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50000">
                  <a:srgbClr val="FFFFFF"/>
                </a:gs>
                <a:gs pos="100000">
                  <a:srgbClr val="00CCFF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  <p:sp>
          <p:nvSpPr>
            <p:cNvPr id="49235" name="Rectangle 166"/>
            <p:cNvSpPr>
              <a:spLocks noChangeArrowheads="1"/>
            </p:cNvSpPr>
            <p:nvPr/>
          </p:nvSpPr>
          <p:spPr bwMode="auto">
            <a:xfrm rot="5400000">
              <a:off x="2043" y="1684"/>
              <a:ext cx="73" cy="412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50000">
                  <a:srgbClr val="FFFFFF"/>
                </a:gs>
                <a:gs pos="100000">
                  <a:srgbClr val="00CCFF"/>
                </a:gs>
              </a:gsLst>
              <a:lin ang="5400000" scaled="1"/>
            </a:gradFill>
            <a:ln w="25400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/>
            <a:lstStyle/>
            <a:p>
              <a:pPr algn="l"/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94307" name="Rectangle 171"/>
          <p:cNvSpPr>
            <a:spLocks noChangeAspect="1" noChangeArrowheads="1"/>
          </p:cNvSpPr>
          <p:nvPr/>
        </p:nvSpPr>
        <p:spPr bwMode="auto">
          <a:xfrm rot="5400000">
            <a:off x="2540000" y="617538"/>
            <a:ext cx="1212850" cy="3556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50000">
                <a:srgbClr val="FFFFFF"/>
              </a:gs>
              <a:gs pos="100000">
                <a:schemeClr val="folHlink"/>
              </a:gs>
            </a:gsLst>
            <a:lin ang="5400000" scaled="1"/>
          </a:gradFill>
          <a:ln w="25400" algn="ctr">
            <a:solidFill>
              <a:srgbClr val="000000"/>
            </a:solidFill>
            <a:miter lim="800000"/>
            <a:headEnd/>
            <a:tailEnd/>
          </a:ln>
        </p:spPr>
        <p:txBody>
          <a:bodyPr rot="10800000" vert="eaVert"/>
          <a:lstStyle/>
          <a:p>
            <a:pPr algn="l">
              <a:defRPr/>
            </a:pPr>
            <a:endParaRPr lang="en-US" b="1">
              <a:latin typeface="Calibri" pitchFamily="34" charset="0"/>
            </a:endParaRPr>
          </a:p>
        </p:txBody>
      </p:sp>
      <p:sp>
        <p:nvSpPr>
          <p:cNvPr id="94314" name="Freeform 106"/>
          <p:cNvSpPr>
            <a:spLocks/>
          </p:cNvSpPr>
          <p:nvPr/>
        </p:nvSpPr>
        <p:spPr bwMode="auto">
          <a:xfrm>
            <a:off x="1546225" y="1735138"/>
            <a:ext cx="595313" cy="514350"/>
          </a:xfrm>
          <a:custGeom>
            <a:avLst/>
            <a:gdLst>
              <a:gd name="T0" fmla="*/ 18 w 375"/>
              <a:gd name="T1" fmla="*/ 87 h 324"/>
              <a:gd name="T2" fmla="*/ 360 w 375"/>
              <a:gd name="T3" fmla="*/ 123 h 324"/>
              <a:gd name="T4" fmla="*/ 366 w 375"/>
              <a:gd name="T5" fmla="*/ 231 h 324"/>
              <a:gd name="T6" fmla="*/ 330 w 375"/>
              <a:gd name="T7" fmla="*/ 273 h 324"/>
              <a:gd name="T8" fmla="*/ 318 w 375"/>
              <a:gd name="T9" fmla="*/ 291 h 324"/>
              <a:gd name="T10" fmla="*/ 192 w 375"/>
              <a:gd name="T11" fmla="*/ 309 h 324"/>
              <a:gd name="T12" fmla="*/ 114 w 375"/>
              <a:gd name="T13" fmla="*/ 309 h 324"/>
              <a:gd name="T14" fmla="*/ 24 w 375"/>
              <a:gd name="T15" fmla="*/ 303 h 324"/>
              <a:gd name="T16" fmla="*/ 30 w 375"/>
              <a:gd name="T17" fmla="*/ 225 h 324"/>
              <a:gd name="T18" fmla="*/ 18 w 375"/>
              <a:gd name="T19" fmla="*/ 87 h 32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75"/>
              <a:gd name="T31" fmla="*/ 0 h 324"/>
              <a:gd name="T32" fmla="*/ 375 w 375"/>
              <a:gd name="T33" fmla="*/ 324 h 32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75" h="324">
                <a:moveTo>
                  <a:pt x="18" y="87"/>
                </a:moveTo>
                <a:cubicBezTo>
                  <a:pt x="120" y="155"/>
                  <a:pt x="319" y="0"/>
                  <a:pt x="360" y="123"/>
                </a:cubicBezTo>
                <a:cubicBezTo>
                  <a:pt x="355" y="169"/>
                  <a:pt x="352" y="190"/>
                  <a:pt x="366" y="231"/>
                </a:cubicBezTo>
                <a:cubicBezTo>
                  <a:pt x="355" y="298"/>
                  <a:pt x="375" y="247"/>
                  <a:pt x="330" y="273"/>
                </a:cubicBezTo>
                <a:cubicBezTo>
                  <a:pt x="324" y="277"/>
                  <a:pt x="323" y="286"/>
                  <a:pt x="318" y="291"/>
                </a:cubicBezTo>
                <a:cubicBezTo>
                  <a:pt x="287" y="322"/>
                  <a:pt x="222" y="307"/>
                  <a:pt x="192" y="309"/>
                </a:cubicBezTo>
                <a:cubicBezTo>
                  <a:pt x="146" y="324"/>
                  <a:pt x="158" y="314"/>
                  <a:pt x="114" y="309"/>
                </a:cubicBezTo>
                <a:cubicBezTo>
                  <a:pt x="84" y="306"/>
                  <a:pt x="54" y="305"/>
                  <a:pt x="24" y="303"/>
                </a:cubicBezTo>
                <a:cubicBezTo>
                  <a:pt x="0" y="266"/>
                  <a:pt x="33" y="265"/>
                  <a:pt x="30" y="225"/>
                </a:cubicBezTo>
                <a:cubicBezTo>
                  <a:pt x="26" y="179"/>
                  <a:pt x="22" y="133"/>
                  <a:pt x="18" y="87"/>
                </a:cubicBezTo>
                <a:close/>
              </a:path>
            </a:pathLst>
          </a:custGeom>
          <a:solidFill>
            <a:srgbClr val="996633"/>
          </a:solidFill>
          <a:ln w="9525">
            <a:noFill/>
            <a:round/>
            <a:headEnd/>
            <a:tailEnd/>
          </a:ln>
          <a:effectLst>
            <a:prstShdw prst="shdw17" dist="17961" dir="2700000">
              <a:srgbClr val="5C3D1F"/>
            </a:prstShdw>
          </a:effectLst>
        </p:spPr>
        <p:txBody>
          <a:bodyPr/>
          <a:lstStyle/>
          <a:p>
            <a:endParaRPr lang="fr-FR"/>
          </a:p>
        </p:txBody>
      </p:sp>
      <p:sp>
        <p:nvSpPr>
          <p:cNvPr id="94315" name="Oval 107"/>
          <p:cNvSpPr>
            <a:spLocks noChangeAspect="1" noChangeArrowheads="1"/>
          </p:cNvSpPr>
          <p:nvPr/>
        </p:nvSpPr>
        <p:spPr bwMode="auto">
          <a:xfrm>
            <a:off x="1403350" y="2185988"/>
            <a:ext cx="71438" cy="71437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4308" name="Rectangle 100"/>
          <p:cNvSpPr>
            <a:spLocks noChangeArrowheads="1"/>
          </p:cNvSpPr>
          <p:nvPr/>
        </p:nvSpPr>
        <p:spPr bwMode="auto">
          <a:xfrm>
            <a:off x="2914650" y="2024063"/>
            <a:ext cx="504825" cy="2159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3D1F"/>
            </a:prstShdw>
          </a:effectLst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7429520" y="142852"/>
            <a:ext cx="1604807" cy="57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4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4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1" name="Text Box 217"/>
          <p:cNvSpPr txBox="1">
            <a:spLocks noChangeAspect="1" noChangeArrowheads="1"/>
          </p:cNvSpPr>
          <p:nvPr/>
        </p:nvSpPr>
        <p:spPr bwMode="auto">
          <a:xfrm>
            <a:off x="1887359" y="714355"/>
            <a:ext cx="1192839" cy="41381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SA" b="1" dirty="0" smtClean="0">
                <a:latin typeface="Arial" pitchFamily="34" charset="0"/>
                <a:cs typeface="Arial" pitchFamily="34" charset="0"/>
              </a:rPr>
              <a:t>الدافعة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V </a:t>
            </a:r>
            <a:endParaRPr lang="fr-FR" b="1" dirty="0">
              <a:latin typeface="Arial" pitchFamily="34" charset="0"/>
              <a:cs typeface="Arial" pitchFamily="34" charset="0"/>
            </a:endParaRPr>
          </a:p>
          <a:p>
            <a:pPr algn="r"/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 Box 223"/>
          <p:cNvSpPr txBox="1">
            <a:spLocks noChangeArrowheads="1"/>
          </p:cNvSpPr>
          <p:nvPr/>
        </p:nvSpPr>
        <p:spPr bwMode="auto">
          <a:xfrm>
            <a:off x="5564264" y="2500307"/>
            <a:ext cx="1150876" cy="35718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b="1" dirty="0" smtClean="0">
                <a:latin typeface="Times New Roman" pitchFamily="18" charset="0"/>
                <a:cs typeface="Arabic Transparent" pitchFamily="2" charset="-78"/>
              </a:rPr>
              <a:t>المحرك </a:t>
            </a:r>
            <a:r>
              <a:rPr lang="fr-FR" b="1" dirty="0" smtClean="0"/>
              <a:t>M</a:t>
            </a:r>
          </a:p>
          <a:p>
            <a:pPr algn="ctr" rtl="1"/>
            <a:endParaRPr lang="fr-FR" b="1" dirty="0" smtClean="0">
              <a:cs typeface="Arabic Transparent" pitchFamily="2" charset="-78"/>
            </a:endParaRPr>
          </a:p>
          <a:p>
            <a:pPr algn="r"/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 Box 223"/>
          <p:cNvSpPr txBox="1">
            <a:spLocks noChangeArrowheads="1"/>
          </p:cNvSpPr>
          <p:nvPr/>
        </p:nvSpPr>
        <p:spPr bwMode="auto">
          <a:xfrm>
            <a:off x="4929190" y="1428736"/>
            <a:ext cx="1150876" cy="35718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DZ" b="1" dirty="0" smtClean="0">
                <a:latin typeface="Times New Roman" pitchFamily="18" charset="0"/>
                <a:cs typeface="Arabic Transparent" pitchFamily="2" charset="-78"/>
              </a:rPr>
              <a:t>البساط </a:t>
            </a:r>
            <a:r>
              <a:rPr lang="fr-FR" b="1" dirty="0" smtClean="0"/>
              <a:t>T</a:t>
            </a:r>
          </a:p>
          <a:p>
            <a:pPr algn="ctr" rtl="1"/>
            <a:endParaRPr lang="fr-FR" b="1" dirty="0" smtClean="0">
              <a:cs typeface="Arabic Transparent" pitchFamily="2" charset="-78"/>
            </a:endParaRPr>
          </a:p>
          <a:p>
            <a:pPr algn="r"/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WordArt 5"/>
          <p:cNvSpPr>
            <a:spLocks noChangeArrowheads="1" noChangeShapeType="1" noTextEdit="1"/>
          </p:cNvSpPr>
          <p:nvPr/>
        </p:nvSpPr>
        <p:spPr bwMode="auto">
          <a:xfrm>
            <a:off x="6143636" y="3212438"/>
            <a:ext cx="2880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</a:t>
            </a:r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الجزأ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التنفيذي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117" name="ZoneTexte 116"/>
          <p:cNvSpPr txBox="1"/>
          <p:nvPr/>
        </p:nvSpPr>
        <p:spPr>
          <a:xfrm>
            <a:off x="7715272" y="3500438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118" name="Line 273"/>
          <p:cNvSpPr>
            <a:spLocks noChangeAspect="1" noChangeShapeType="1"/>
          </p:cNvSpPr>
          <p:nvPr/>
        </p:nvSpPr>
        <p:spPr bwMode="auto">
          <a:xfrm>
            <a:off x="6020468" y="3762586"/>
            <a:ext cx="0" cy="302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9" name="Line 274"/>
          <p:cNvSpPr>
            <a:spLocks noChangeAspect="1" noChangeShapeType="1"/>
          </p:cNvSpPr>
          <p:nvPr/>
        </p:nvSpPr>
        <p:spPr bwMode="auto">
          <a:xfrm>
            <a:off x="6230018" y="4083958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0" name="Text Box 275"/>
          <p:cNvSpPr txBox="1">
            <a:spLocks noChangeAspect="1" noChangeArrowheads="1"/>
          </p:cNvSpPr>
          <p:nvPr/>
        </p:nvSpPr>
        <p:spPr bwMode="auto">
          <a:xfrm>
            <a:off x="5798218" y="3896633"/>
            <a:ext cx="446087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21" name="Text Box 276"/>
          <p:cNvSpPr txBox="1">
            <a:spLocks noChangeAspect="1" noChangeArrowheads="1"/>
          </p:cNvSpPr>
          <p:nvPr/>
        </p:nvSpPr>
        <p:spPr bwMode="auto">
          <a:xfrm>
            <a:off x="6455444" y="3901396"/>
            <a:ext cx="1423498" cy="39211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22" name="Line 277"/>
          <p:cNvSpPr>
            <a:spLocks noChangeAspect="1" noChangeShapeType="1"/>
          </p:cNvSpPr>
          <p:nvPr/>
        </p:nvSpPr>
        <p:spPr bwMode="auto">
          <a:xfrm>
            <a:off x="6230018" y="4861833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3" name="Text Box 278"/>
          <p:cNvSpPr txBox="1">
            <a:spLocks noChangeAspect="1" noChangeArrowheads="1"/>
          </p:cNvSpPr>
          <p:nvPr/>
        </p:nvSpPr>
        <p:spPr bwMode="auto">
          <a:xfrm>
            <a:off x="5798218" y="4676096"/>
            <a:ext cx="446087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24" name="Text Box 279"/>
          <p:cNvSpPr txBox="1">
            <a:spLocks noChangeAspect="1" noChangeArrowheads="1"/>
          </p:cNvSpPr>
          <p:nvPr/>
        </p:nvSpPr>
        <p:spPr bwMode="auto">
          <a:xfrm>
            <a:off x="6455444" y="4679271"/>
            <a:ext cx="1423498" cy="39211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25" name="Line 280"/>
          <p:cNvSpPr>
            <a:spLocks noChangeAspect="1" noChangeShapeType="1"/>
          </p:cNvSpPr>
          <p:nvPr/>
        </p:nvSpPr>
        <p:spPr bwMode="auto">
          <a:xfrm>
            <a:off x="5923630" y="5257121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6" name="Line 281"/>
          <p:cNvSpPr>
            <a:spLocks noChangeAspect="1" noChangeShapeType="1"/>
          </p:cNvSpPr>
          <p:nvPr/>
        </p:nvSpPr>
        <p:spPr bwMode="auto">
          <a:xfrm>
            <a:off x="5923630" y="5997176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7" name="Line 283"/>
          <p:cNvSpPr>
            <a:spLocks noChangeAspect="1" noChangeShapeType="1"/>
          </p:cNvSpPr>
          <p:nvPr/>
        </p:nvSpPr>
        <p:spPr bwMode="auto">
          <a:xfrm>
            <a:off x="5306666" y="4393521"/>
            <a:ext cx="720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8" name="Line 284"/>
          <p:cNvSpPr>
            <a:spLocks noChangeAspect="1" noChangeShapeType="1"/>
          </p:cNvSpPr>
          <p:nvPr/>
        </p:nvSpPr>
        <p:spPr bwMode="auto">
          <a:xfrm>
            <a:off x="5311137" y="4393521"/>
            <a:ext cx="0" cy="17065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29" name="Line 285"/>
          <p:cNvSpPr>
            <a:spLocks noChangeAspect="1" noChangeShapeType="1"/>
          </p:cNvSpPr>
          <p:nvPr/>
        </p:nvSpPr>
        <p:spPr bwMode="auto">
          <a:xfrm>
            <a:off x="6225255" y="5619071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30" name="Text Box 286"/>
          <p:cNvSpPr txBox="1">
            <a:spLocks noChangeAspect="1" noChangeArrowheads="1"/>
          </p:cNvSpPr>
          <p:nvPr/>
        </p:nvSpPr>
        <p:spPr bwMode="auto">
          <a:xfrm>
            <a:off x="5796630" y="5431746"/>
            <a:ext cx="446088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31" name="Line 287"/>
          <p:cNvSpPr>
            <a:spLocks noChangeAspect="1" noChangeShapeType="1"/>
          </p:cNvSpPr>
          <p:nvPr/>
        </p:nvSpPr>
        <p:spPr bwMode="auto">
          <a:xfrm>
            <a:off x="6252243" y="6384246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32" name="Text Box 288"/>
          <p:cNvSpPr txBox="1">
            <a:spLocks noChangeAspect="1" noChangeArrowheads="1"/>
          </p:cNvSpPr>
          <p:nvPr/>
        </p:nvSpPr>
        <p:spPr bwMode="auto">
          <a:xfrm>
            <a:off x="5823618" y="6195333"/>
            <a:ext cx="442912" cy="3937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33" name="Text Box 289"/>
          <p:cNvSpPr txBox="1">
            <a:spLocks noChangeAspect="1" noChangeArrowheads="1"/>
          </p:cNvSpPr>
          <p:nvPr/>
        </p:nvSpPr>
        <p:spPr bwMode="auto">
          <a:xfrm>
            <a:off x="6474493" y="6195333"/>
            <a:ext cx="1403370" cy="3937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34" name="Line 290"/>
          <p:cNvSpPr>
            <a:spLocks noChangeAspect="1" noChangeShapeType="1"/>
          </p:cNvSpPr>
          <p:nvPr/>
        </p:nvSpPr>
        <p:spPr bwMode="auto">
          <a:xfrm>
            <a:off x="5914105" y="4522108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37" name="Text Box 293"/>
          <p:cNvSpPr txBox="1">
            <a:spLocks noChangeAspect="1" noChangeArrowheads="1"/>
          </p:cNvSpPr>
          <p:nvPr/>
        </p:nvSpPr>
        <p:spPr bwMode="auto">
          <a:xfrm>
            <a:off x="6444330" y="5431746"/>
            <a:ext cx="1433533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/>
          </a:p>
        </p:txBody>
      </p:sp>
      <p:sp>
        <p:nvSpPr>
          <p:cNvPr id="138" name="Line 298"/>
          <p:cNvSpPr>
            <a:spLocks noChangeAspect="1" noChangeShapeType="1"/>
          </p:cNvSpPr>
          <p:nvPr/>
        </p:nvSpPr>
        <p:spPr bwMode="auto">
          <a:xfrm>
            <a:off x="5210349" y="4553858"/>
            <a:ext cx="1984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39" name="Line 299"/>
          <p:cNvSpPr>
            <a:spLocks noChangeAspect="1" noChangeShapeType="1"/>
          </p:cNvSpPr>
          <p:nvPr/>
        </p:nvSpPr>
        <p:spPr bwMode="auto">
          <a:xfrm>
            <a:off x="5312832" y="6096732"/>
            <a:ext cx="720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grpSp>
        <p:nvGrpSpPr>
          <p:cNvPr id="140" name="Groupe 139"/>
          <p:cNvGrpSpPr/>
          <p:nvPr/>
        </p:nvGrpSpPr>
        <p:grpSpPr>
          <a:xfrm>
            <a:off x="4117586" y="3893455"/>
            <a:ext cx="3883438" cy="2661904"/>
            <a:chOff x="1803425" y="3440460"/>
            <a:chExt cx="3883438" cy="2661904"/>
          </a:xfrm>
        </p:grpSpPr>
        <p:sp>
          <p:nvSpPr>
            <p:cNvPr id="141" name="Text Box 294"/>
            <p:cNvSpPr txBox="1">
              <a:spLocks noChangeAspect="1" noChangeArrowheads="1"/>
            </p:cNvSpPr>
            <p:nvPr/>
          </p:nvSpPr>
          <p:spPr bwMode="auto">
            <a:xfrm>
              <a:off x="3714744" y="3835403"/>
              <a:ext cx="1622405" cy="358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SA" sz="1600" b="1" dirty="0">
                  <a:latin typeface="Times New Roman" pitchFamily="18" charset="0"/>
                  <a:cs typeface="Arabic Transparent" pitchFamily="2" charset="-78"/>
                </a:rPr>
                <a:t>قطعة غير مشوهة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142" name="Text Box 295"/>
            <p:cNvSpPr txBox="1">
              <a:spLocks noChangeAspect="1" noChangeArrowheads="1"/>
            </p:cNvSpPr>
            <p:nvPr/>
          </p:nvSpPr>
          <p:spPr bwMode="auto">
            <a:xfrm>
              <a:off x="3764237" y="4619628"/>
              <a:ext cx="1807895" cy="3603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600" b="1" dirty="0" smtClean="0">
                  <a:latin typeface="Times New Roman" pitchFamily="18" charset="0"/>
                  <a:cs typeface="Arabic Transparent" pitchFamily="2" charset="-78"/>
                </a:rPr>
                <a:t>الضغط </a:t>
              </a:r>
              <a:r>
                <a:rPr lang="ar-SA" sz="1600" b="1" dirty="0">
                  <a:latin typeface="Times New Roman" pitchFamily="18" charset="0"/>
                  <a:cs typeface="Arabic Transparent" pitchFamily="2" charset="-78"/>
                </a:rPr>
                <a:t>على </a:t>
              </a:r>
              <a:r>
                <a:rPr lang="ar-SA" sz="1600" b="1" dirty="0" smtClean="0">
                  <a:latin typeface="Times New Roman" pitchFamily="18" charset="0"/>
                  <a:cs typeface="Arabic Transparent" pitchFamily="2" charset="-78"/>
                </a:rPr>
                <a:t>الملتقط</a:t>
              </a:r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r>
                <a:rPr lang="fr-FR" sz="1400" b="1" dirty="0" smtClean="0">
                  <a:cs typeface="Arabic Transparent" pitchFamily="2" charset="-78"/>
                </a:rPr>
                <a:t>V1</a:t>
              </a:r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143" name="Text Box 296"/>
            <p:cNvSpPr txBox="1">
              <a:spLocks noChangeAspect="1" noChangeArrowheads="1"/>
            </p:cNvSpPr>
            <p:nvPr/>
          </p:nvSpPr>
          <p:spPr bwMode="auto">
            <a:xfrm>
              <a:off x="3758634" y="5373068"/>
              <a:ext cx="1781873" cy="358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SA" sz="1600" b="1" dirty="0">
                  <a:latin typeface="Times New Roman" pitchFamily="18" charset="0"/>
                  <a:cs typeface="Arabic Transparent" pitchFamily="2" charset="-78"/>
                </a:rPr>
                <a:t>الضغط على الملتقط </a:t>
              </a:r>
              <a:r>
                <a:rPr lang="fr-FR" sz="1400" b="1" dirty="0" smtClean="0">
                  <a:cs typeface="Arabic Transparent" pitchFamily="2" charset="-78"/>
                </a:rPr>
                <a:t>V0</a:t>
              </a:r>
              <a:endParaRPr lang="fr-FR" sz="1200" b="1" dirty="0">
                <a:cs typeface="Arabic Transparent" pitchFamily="2" charset="-78"/>
              </a:endParaRPr>
            </a:p>
            <a:p>
              <a:pPr algn="r" rtl="1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144" name="Text Box 297"/>
            <p:cNvSpPr txBox="1">
              <a:spLocks noChangeArrowheads="1"/>
            </p:cNvSpPr>
            <p:nvPr/>
          </p:nvSpPr>
          <p:spPr bwMode="auto">
            <a:xfrm>
              <a:off x="1803425" y="3954118"/>
              <a:ext cx="1080000" cy="3280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SA" sz="1600" b="1" dirty="0">
                  <a:latin typeface="Times New Roman" pitchFamily="18" charset="0"/>
                  <a:cs typeface="Arabic Transparent" pitchFamily="2" charset="-78"/>
                </a:rPr>
                <a:t>قطعة مشوهة</a:t>
              </a:r>
              <a:r>
                <a:rPr lang="fr-FR" sz="1600" b="1" dirty="0">
                  <a:latin typeface="Times New Roman" pitchFamily="18" charset="0"/>
                  <a:cs typeface="Arabic Transparent" pitchFamily="2" charset="-78"/>
                </a:rPr>
                <a:t> </a:t>
              </a:r>
            </a:p>
            <a:p>
              <a:pPr algn="ctr" rtl="1"/>
              <a:endParaRPr lang="fr-FR" sz="16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ctr" rtl="1"/>
              <a:endParaRPr lang="fr-FR" sz="1600" b="1" dirty="0">
                <a:cs typeface="Arabic Transparent" pitchFamily="2" charset="-78"/>
              </a:endParaRPr>
            </a:p>
          </p:txBody>
        </p:sp>
        <p:sp>
          <p:nvSpPr>
            <p:cNvPr id="145" name="Text Box 217"/>
            <p:cNvSpPr txBox="1">
              <a:spLocks noChangeAspect="1" noChangeArrowheads="1"/>
            </p:cNvSpPr>
            <p:nvPr/>
          </p:nvSpPr>
          <p:spPr bwMode="auto">
            <a:xfrm>
              <a:off x="4207495" y="4240908"/>
              <a:ext cx="13273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latin typeface="Arial" pitchFamily="34" charset="0"/>
                  <a:cs typeface="Arabic Transparent" pitchFamily="2" charset="-78"/>
                </a:rPr>
                <a:t>خروج</a:t>
              </a:r>
              <a:r>
                <a:rPr lang="ar-SA" sz="1600" b="1" dirty="0" smtClean="0">
                  <a:latin typeface="Arial" pitchFamily="34" charset="0"/>
                  <a:cs typeface="Arabic Transparent" pitchFamily="2" charset="-78"/>
                </a:rPr>
                <a:t> </a:t>
              </a:r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V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46" name="Text Box 223"/>
            <p:cNvSpPr txBox="1">
              <a:spLocks noChangeAspect="1" noChangeArrowheads="1"/>
            </p:cNvSpPr>
            <p:nvPr/>
          </p:nvSpPr>
          <p:spPr bwMode="auto">
            <a:xfrm>
              <a:off x="4090713" y="3446470"/>
              <a:ext cx="1596150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47" name="Text Box 217"/>
            <p:cNvSpPr txBox="1">
              <a:spLocks noChangeAspect="1" noChangeArrowheads="1"/>
            </p:cNvSpPr>
            <p:nvPr/>
          </p:nvSpPr>
          <p:spPr bwMode="auto">
            <a:xfrm>
              <a:off x="4207495" y="4997466"/>
              <a:ext cx="13273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رجوع</a:t>
              </a:r>
              <a:r>
                <a:rPr lang="ar-SA" sz="1600" b="1" dirty="0" smtClean="0">
                  <a:latin typeface="Arial" pitchFamily="34" charset="0"/>
                  <a:cs typeface="Arabic Transparent" pitchFamily="2" charset="-78"/>
                </a:rPr>
                <a:t> </a:t>
              </a:r>
              <a:r>
                <a:rPr lang="ar-SA" sz="1600" b="1" dirty="0">
                  <a:latin typeface="Arial" pitchFamily="34" charset="0"/>
                  <a:cs typeface="Arabic Transparent" pitchFamily="2" charset="-78"/>
                </a:rPr>
                <a:t>الدافعة </a:t>
              </a:r>
              <a:r>
                <a:rPr lang="fr-FR" sz="1600" b="1" dirty="0" smtClean="0">
                  <a:latin typeface="Arial" pitchFamily="34" charset="0"/>
                  <a:cs typeface="Arabic Transparent" pitchFamily="2" charset="-78"/>
                </a:rPr>
                <a:t>V </a:t>
              </a:r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48" name="Text Box 223"/>
            <p:cNvSpPr txBox="1">
              <a:spLocks noChangeAspect="1" noChangeArrowheads="1"/>
            </p:cNvSpPr>
            <p:nvPr/>
          </p:nvSpPr>
          <p:spPr bwMode="auto">
            <a:xfrm>
              <a:off x="4143372" y="5754024"/>
              <a:ext cx="145327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ar-DZ" sz="1600" b="1" dirty="0" smtClean="0">
                  <a:latin typeface="Times New Roman" pitchFamily="18" charset="0"/>
                  <a:cs typeface="Arabic Transparent" pitchFamily="2" charset="-78"/>
                </a:rPr>
                <a:t>دوران المحرك</a:t>
              </a:r>
              <a:endParaRPr lang="fr-FR" sz="1600" b="1" dirty="0" smtClean="0">
                <a:cs typeface="Arabic Transparent" pitchFamily="2" charset="-78"/>
              </a:endParaRPr>
            </a:p>
            <a:p>
              <a:pPr algn="ctr" rtl="1"/>
              <a:endParaRPr lang="fr-FR" sz="1600" b="1" dirty="0" smtClean="0">
                <a:cs typeface="Arabic Transparent" pitchFamily="2" charset="-78"/>
              </a:endParaRPr>
            </a:p>
            <a:p>
              <a:pPr algn="r"/>
              <a:endParaRPr lang="fr-FR" sz="16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3550501" y="4226278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abic Transparent" pitchFamily="2" charset="-78"/>
                </a:rPr>
                <a:t>3</a:t>
              </a:r>
              <a:endParaRPr lang="fr-FR" sz="17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3539442" y="4997293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abic Transparent" pitchFamily="2" charset="-78"/>
                </a:rPr>
                <a:t>4</a:t>
              </a:r>
              <a:endParaRPr lang="fr-FR" sz="17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3568702" y="5748421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abic Transparent" pitchFamily="2" charset="-78"/>
                </a:rPr>
                <a:t>5</a:t>
              </a:r>
              <a:endParaRPr lang="fr-FR" sz="17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3550501" y="344046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abic Transparent" pitchFamily="2" charset="-78"/>
                </a:rPr>
                <a:t>2</a:t>
              </a:r>
              <a:endParaRPr lang="fr-FR" sz="1700" b="1" dirty="0">
                <a:latin typeface="Arial" pitchFamily="34" charset="0"/>
                <a:cs typeface="Arabic Transparent" pitchFamily="2" charset="-78"/>
              </a:endParaRPr>
            </a:p>
          </p:txBody>
        </p:sp>
      </p:grpSp>
      <p:sp>
        <p:nvSpPr>
          <p:cNvPr id="153" name="Line 282"/>
          <p:cNvSpPr>
            <a:spLocks noChangeShapeType="1"/>
          </p:cNvSpPr>
          <p:nvPr/>
        </p:nvSpPr>
        <p:spPr bwMode="auto">
          <a:xfrm rot="10800000" flipV="1">
            <a:off x="5302466" y="5172983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pPr algn="ctr" rtl="1"/>
            <a:endParaRPr lang="fr-FR"/>
          </a:p>
        </p:txBody>
      </p:sp>
      <p:sp>
        <p:nvSpPr>
          <p:cNvPr id="154" name="Text Box 297"/>
          <p:cNvSpPr txBox="1">
            <a:spLocks noChangeArrowheads="1"/>
          </p:cNvSpPr>
          <p:nvPr/>
        </p:nvSpPr>
        <p:spPr bwMode="auto">
          <a:xfrm>
            <a:off x="4118701" y="4404982"/>
            <a:ext cx="1080000" cy="32807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قطعة مشوهة</a:t>
            </a:r>
            <a:r>
              <a:rPr lang="fr-FR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</a:p>
          <a:p>
            <a:pPr algn="ctr" rtl="1"/>
            <a:endParaRPr lang="fr-FR" sz="1600" b="1" dirty="0">
              <a:solidFill>
                <a:srgbClr val="FF0000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55" name="Text Box 294"/>
          <p:cNvSpPr txBox="1">
            <a:spLocks noChangeAspect="1" noChangeArrowheads="1"/>
          </p:cNvSpPr>
          <p:nvPr/>
        </p:nvSpPr>
        <p:spPr bwMode="auto">
          <a:xfrm>
            <a:off x="6035105" y="4287220"/>
            <a:ext cx="1622405" cy="358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sz="1600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قطعة غير مشوهة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56" name="Text Box 294"/>
          <p:cNvSpPr txBox="1">
            <a:spLocks noChangeAspect="1" noChangeArrowheads="1"/>
          </p:cNvSpPr>
          <p:nvPr/>
        </p:nvSpPr>
        <p:spPr bwMode="auto">
          <a:xfrm>
            <a:off x="6035105" y="4286228"/>
            <a:ext cx="1622405" cy="358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sz="1600" b="1" dirty="0">
                <a:latin typeface="Times New Roman" pitchFamily="18" charset="0"/>
                <a:cs typeface="Arabic Transparent" pitchFamily="2" charset="-78"/>
              </a:rPr>
              <a:t>قطعة غير مشوهة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157" name="Text Box 294"/>
          <p:cNvSpPr txBox="1">
            <a:spLocks noChangeAspect="1" noChangeArrowheads="1"/>
          </p:cNvSpPr>
          <p:nvPr/>
        </p:nvSpPr>
        <p:spPr bwMode="auto">
          <a:xfrm>
            <a:off x="4128224" y="4404982"/>
            <a:ext cx="1080000" cy="3615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ar-SA" sz="1600" b="1" dirty="0" smtClean="0">
                <a:latin typeface="Times New Roman" pitchFamily="18" charset="0"/>
                <a:cs typeface="Arabic Transparent" pitchFamily="2" charset="-78"/>
              </a:rPr>
              <a:t>قطعة</a:t>
            </a:r>
            <a:r>
              <a:rPr lang="fr-FR" sz="1600" b="1" dirty="0" smtClean="0"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SA" sz="1600" b="1" dirty="0" smtClean="0">
                <a:latin typeface="Times New Roman" pitchFamily="18" charset="0"/>
                <a:cs typeface="Arabic Transparent" pitchFamily="2" charset="-78"/>
              </a:rPr>
              <a:t>مشوهة</a:t>
            </a:r>
            <a:endParaRPr lang="fr-FR" sz="1600" b="1" dirty="0">
              <a:cs typeface="Arabic Transparent" pitchFamily="2" charset="-78"/>
            </a:endParaRPr>
          </a:p>
        </p:txBody>
      </p:sp>
      <p:sp>
        <p:nvSpPr>
          <p:cNvPr id="158" name="WordArt 4"/>
          <p:cNvSpPr>
            <a:spLocks noChangeArrowheads="1" noChangeShapeType="1" noTextEdit="1"/>
          </p:cNvSpPr>
          <p:nvPr/>
        </p:nvSpPr>
        <p:spPr bwMode="auto">
          <a:xfrm>
            <a:off x="785786" y="3196908"/>
            <a:ext cx="2304000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u="sng" kern="10" dirty="0" err="1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المتمن</a:t>
            </a:r>
            <a:r>
              <a:rPr lang="ar-DZ" sz="2400" b="1" u="sng" kern="10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  <a:headEnd/>
                  <a:tailEnd/>
                </a:ln>
                <a:solidFill>
                  <a:srgbClr val="FF9900"/>
                </a:solidFill>
                <a:cs typeface="Arabic Transparent"/>
              </a:rPr>
              <a:t> من وجهة نظر التحكم</a:t>
            </a:r>
            <a:endParaRPr lang="fr-FR" sz="2400" b="1" u="sng" kern="10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solidFill>
                <a:srgbClr val="FF9900"/>
              </a:solidFill>
              <a:cs typeface="Arabic Transparent"/>
            </a:endParaRPr>
          </a:p>
        </p:txBody>
      </p:sp>
      <p:sp>
        <p:nvSpPr>
          <p:cNvPr id="159" name="ZoneTexte 158"/>
          <p:cNvSpPr txBox="1"/>
          <p:nvPr/>
        </p:nvSpPr>
        <p:spPr>
          <a:xfrm>
            <a:off x="2714612" y="3558605"/>
            <a:ext cx="135732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sp>
        <p:nvSpPr>
          <p:cNvPr id="160" name="Line 273"/>
          <p:cNvSpPr>
            <a:spLocks noChangeAspect="1" noChangeShapeType="1"/>
          </p:cNvSpPr>
          <p:nvPr/>
        </p:nvSpPr>
        <p:spPr bwMode="auto">
          <a:xfrm>
            <a:off x="1389802" y="3786190"/>
            <a:ext cx="0" cy="3024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61" name="Line 274"/>
          <p:cNvSpPr>
            <a:spLocks noChangeAspect="1" noChangeShapeType="1"/>
          </p:cNvSpPr>
          <p:nvPr/>
        </p:nvSpPr>
        <p:spPr bwMode="auto">
          <a:xfrm>
            <a:off x="1599352" y="4107562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62" name="Text Box 275"/>
          <p:cNvSpPr txBox="1">
            <a:spLocks noChangeAspect="1" noChangeArrowheads="1"/>
          </p:cNvSpPr>
          <p:nvPr/>
        </p:nvSpPr>
        <p:spPr bwMode="auto">
          <a:xfrm>
            <a:off x="1167552" y="3920237"/>
            <a:ext cx="446087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63" name="Text Box 276"/>
          <p:cNvSpPr txBox="1">
            <a:spLocks noChangeAspect="1" noChangeArrowheads="1"/>
          </p:cNvSpPr>
          <p:nvPr/>
        </p:nvSpPr>
        <p:spPr bwMode="auto">
          <a:xfrm>
            <a:off x="1824778" y="3925000"/>
            <a:ext cx="810812" cy="39211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64" name="Line 277"/>
          <p:cNvSpPr>
            <a:spLocks noChangeAspect="1" noChangeShapeType="1"/>
          </p:cNvSpPr>
          <p:nvPr/>
        </p:nvSpPr>
        <p:spPr bwMode="auto">
          <a:xfrm>
            <a:off x="1599352" y="4885437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65" name="Text Box 278"/>
          <p:cNvSpPr txBox="1">
            <a:spLocks noChangeAspect="1" noChangeArrowheads="1"/>
          </p:cNvSpPr>
          <p:nvPr/>
        </p:nvSpPr>
        <p:spPr bwMode="auto">
          <a:xfrm>
            <a:off x="1167552" y="4699700"/>
            <a:ext cx="446087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66" name="Text Box 279"/>
          <p:cNvSpPr txBox="1">
            <a:spLocks noChangeAspect="1" noChangeArrowheads="1"/>
          </p:cNvSpPr>
          <p:nvPr/>
        </p:nvSpPr>
        <p:spPr bwMode="auto">
          <a:xfrm>
            <a:off x="1824778" y="4702875"/>
            <a:ext cx="810812" cy="392112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67" name="Line 280"/>
          <p:cNvSpPr>
            <a:spLocks noChangeAspect="1" noChangeShapeType="1"/>
          </p:cNvSpPr>
          <p:nvPr/>
        </p:nvSpPr>
        <p:spPr bwMode="auto">
          <a:xfrm>
            <a:off x="1292964" y="5280725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68" name="Line 281"/>
          <p:cNvSpPr>
            <a:spLocks noChangeAspect="1" noChangeShapeType="1"/>
          </p:cNvSpPr>
          <p:nvPr/>
        </p:nvSpPr>
        <p:spPr bwMode="auto">
          <a:xfrm>
            <a:off x="1292964" y="6020780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69" name="Line 283"/>
          <p:cNvSpPr>
            <a:spLocks noChangeAspect="1" noChangeShapeType="1"/>
          </p:cNvSpPr>
          <p:nvPr/>
        </p:nvSpPr>
        <p:spPr bwMode="auto">
          <a:xfrm>
            <a:off x="676000" y="4417125"/>
            <a:ext cx="720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0" name="Line 284"/>
          <p:cNvSpPr>
            <a:spLocks noChangeAspect="1" noChangeShapeType="1"/>
          </p:cNvSpPr>
          <p:nvPr/>
        </p:nvSpPr>
        <p:spPr bwMode="auto">
          <a:xfrm>
            <a:off x="680471" y="4417125"/>
            <a:ext cx="0" cy="170656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1" name="Line 285"/>
          <p:cNvSpPr>
            <a:spLocks noChangeAspect="1" noChangeShapeType="1"/>
          </p:cNvSpPr>
          <p:nvPr/>
        </p:nvSpPr>
        <p:spPr bwMode="auto">
          <a:xfrm>
            <a:off x="1594589" y="5642675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2" name="Text Box 286"/>
          <p:cNvSpPr txBox="1">
            <a:spLocks noChangeAspect="1" noChangeArrowheads="1"/>
          </p:cNvSpPr>
          <p:nvPr/>
        </p:nvSpPr>
        <p:spPr bwMode="auto">
          <a:xfrm>
            <a:off x="1165964" y="5455350"/>
            <a:ext cx="446088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73" name="Line 287"/>
          <p:cNvSpPr>
            <a:spLocks noChangeAspect="1" noChangeShapeType="1"/>
          </p:cNvSpPr>
          <p:nvPr/>
        </p:nvSpPr>
        <p:spPr bwMode="auto">
          <a:xfrm>
            <a:off x="1621577" y="6407850"/>
            <a:ext cx="2222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4" name="Text Box 288"/>
          <p:cNvSpPr txBox="1">
            <a:spLocks noChangeAspect="1" noChangeArrowheads="1"/>
          </p:cNvSpPr>
          <p:nvPr/>
        </p:nvSpPr>
        <p:spPr bwMode="auto">
          <a:xfrm>
            <a:off x="1192952" y="6218937"/>
            <a:ext cx="442912" cy="3937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75" name="Text Box 289"/>
          <p:cNvSpPr txBox="1">
            <a:spLocks noChangeAspect="1" noChangeArrowheads="1"/>
          </p:cNvSpPr>
          <p:nvPr/>
        </p:nvSpPr>
        <p:spPr bwMode="auto">
          <a:xfrm>
            <a:off x="1843827" y="6218937"/>
            <a:ext cx="799347" cy="3937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>
              <a:cs typeface="Arabic Transparent" pitchFamily="2" charset="-78"/>
            </a:endParaRPr>
          </a:p>
        </p:txBody>
      </p:sp>
      <p:sp>
        <p:nvSpPr>
          <p:cNvPr id="176" name="Line 290"/>
          <p:cNvSpPr>
            <a:spLocks noChangeAspect="1" noChangeShapeType="1"/>
          </p:cNvSpPr>
          <p:nvPr/>
        </p:nvSpPr>
        <p:spPr bwMode="auto">
          <a:xfrm>
            <a:off x="1283439" y="4545712"/>
            <a:ext cx="1968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7" name="Text Box 293"/>
          <p:cNvSpPr txBox="1">
            <a:spLocks noChangeAspect="1" noChangeArrowheads="1"/>
          </p:cNvSpPr>
          <p:nvPr/>
        </p:nvSpPr>
        <p:spPr bwMode="auto">
          <a:xfrm>
            <a:off x="1813665" y="5455350"/>
            <a:ext cx="816528" cy="390525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endParaRPr lang="fr-FR" b="1" dirty="0"/>
          </a:p>
        </p:txBody>
      </p:sp>
      <p:sp>
        <p:nvSpPr>
          <p:cNvPr id="178" name="Line 298"/>
          <p:cNvSpPr>
            <a:spLocks noChangeAspect="1" noChangeShapeType="1"/>
          </p:cNvSpPr>
          <p:nvPr/>
        </p:nvSpPr>
        <p:spPr bwMode="auto">
          <a:xfrm>
            <a:off x="579683" y="4577462"/>
            <a:ext cx="19843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sp>
        <p:nvSpPr>
          <p:cNvPr id="179" name="Line 299"/>
          <p:cNvSpPr>
            <a:spLocks noChangeAspect="1" noChangeShapeType="1"/>
          </p:cNvSpPr>
          <p:nvPr/>
        </p:nvSpPr>
        <p:spPr bwMode="auto">
          <a:xfrm>
            <a:off x="682166" y="6120336"/>
            <a:ext cx="720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 rtl="1"/>
            <a:endParaRPr lang="fr-FR"/>
          </a:p>
        </p:txBody>
      </p:sp>
      <p:grpSp>
        <p:nvGrpSpPr>
          <p:cNvPr id="180" name="Groupe 179"/>
          <p:cNvGrpSpPr/>
          <p:nvPr/>
        </p:nvGrpSpPr>
        <p:grpSpPr>
          <a:xfrm>
            <a:off x="58424" y="3917059"/>
            <a:ext cx="2500330" cy="2673628"/>
            <a:chOff x="2374929" y="3440460"/>
            <a:chExt cx="2500330" cy="2673628"/>
          </a:xfrm>
        </p:grpSpPr>
        <p:sp>
          <p:nvSpPr>
            <p:cNvPr id="181" name="Text Box 294"/>
            <p:cNvSpPr txBox="1">
              <a:spLocks noChangeAspect="1" noChangeArrowheads="1"/>
            </p:cNvSpPr>
            <p:nvPr/>
          </p:nvSpPr>
          <p:spPr bwMode="auto">
            <a:xfrm>
              <a:off x="3660813" y="3879510"/>
              <a:ext cx="660449" cy="358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Cp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Text Box 295"/>
            <p:cNvSpPr txBox="1">
              <a:spLocks noChangeAspect="1" noChangeArrowheads="1"/>
            </p:cNvSpPr>
            <p:nvPr/>
          </p:nvSpPr>
          <p:spPr bwMode="auto">
            <a:xfrm>
              <a:off x="3765051" y="4651440"/>
              <a:ext cx="411121" cy="3603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V1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Text Box 296"/>
            <p:cNvSpPr txBox="1">
              <a:spLocks noChangeAspect="1" noChangeArrowheads="1"/>
            </p:cNvSpPr>
            <p:nvPr/>
          </p:nvSpPr>
          <p:spPr bwMode="auto">
            <a:xfrm>
              <a:off x="3752751" y="5373068"/>
              <a:ext cx="405204" cy="358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V0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Text Box 297"/>
            <p:cNvSpPr txBox="1">
              <a:spLocks noChangeArrowheads="1"/>
            </p:cNvSpPr>
            <p:nvPr/>
          </p:nvSpPr>
          <p:spPr bwMode="auto">
            <a:xfrm>
              <a:off x="2374929" y="3913895"/>
              <a:ext cx="642942" cy="3280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latin typeface="Arial" pitchFamily="34" charset="0"/>
                  <a:cs typeface="Arial" pitchFamily="34" charset="0"/>
                  <a:sym typeface="Symbol"/>
                </a:rPr>
                <a:t>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Cp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ctr"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ctr"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Text Box 217"/>
            <p:cNvSpPr txBox="1">
              <a:spLocks noChangeAspect="1" noChangeArrowheads="1"/>
            </p:cNvSpPr>
            <p:nvPr/>
          </p:nvSpPr>
          <p:spPr bwMode="auto">
            <a:xfrm>
              <a:off x="4207495" y="4248724"/>
              <a:ext cx="59632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Text Box 223"/>
            <p:cNvSpPr txBox="1">
              <a:spLocks noChangeAspect="1" noChangeArrowheads="1"/>
            </p:cNvSpPr>
            <p:nvPr/>
          </p:nvSpPr>
          <p:spPr bwMode="auto">
            <a:xfrm>
              <a:off x="4162151" y="3464907"/>
              <a:ext cx="71310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</a:t>
              </a: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Text Box 217"/>
            <p:cNvSpPr txBox="1">
              <a:spLocks noChangeAspect="1" noChangeArrowheads="1"/>
            </p:cNvSpPr>
            <p:nvPr/>
          </p:nvSpPr>
          <p:spPr bwMode="auto">
            <a:xfrm>
              <a:off x="4207495" y="5005282"/>
              <a:ext cx="59632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err="1" smtClean="0"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8" name="Text Box 223"/>
            <p:cNvSpPr txBox="1">
              <a:spLocks noChangeAspect="1" noChangeArrowheads="1"/>
            </p:cNvSpPr>
            <p:nvPr/>
          </p:nvSpPr>
          <p:spPr bwMode="auto">
            <a:xfrm>
              <a:off x="4143372" y="5769656"/>
              <a:ext cx="731887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KM</a:t>
              </a:r>
            </a:p>
            <a:p>
              <a:pPr algn="ctr" rtl="1"/>
              <a:endParaRPr lang="fr-FR" sz="1600" b="1" dirty="0" smtClean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3550501" y="4226278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539442" y="4997293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ar-DZ" sz="17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3568702" y="5760145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5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3550501" y="3440460"/>
              <a:ext cx="306494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7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3" name="Line 282"/>
          <p:cNvSpPr>
            <a:spLocks noChangeShapeType="1"/>
          </p:cNvSpPr>
          <p:nvPr/>
        </p:nvSpPr>
        <p:spPr bwMode="auto">
          <a:xfrm rot="10800000" flipV="1">
            <a:off x="671800" y="5196587"/>
            <a:ext cx="0" cy="227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pPr algn="ctr" rtl="1"/>
            <a:endParaRPr lang="fr-FR"/>
          </a:p>
        </p:txBody>
      </p:sp>
      <p:sp>
        <p:nvSpPr>
          <p:cNvPr id="194" name="Text Box 297"/>
          <p:cNvSpPr txBox="1">
            <a:spLocks noChangeArrowheads="1"/>
          </p:cNvSpPr>
          <p:nvPr/>
        </p:nvSpPr>
        <p:spPr bwMode="auto">
          <a:xfrm>
            <a:off x="58424" y="4390912"/>
            <a:ext cx="714380" cy="32807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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1"/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1"/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 Box 294"/>
          <p:cNvSpPr txBox="1">
            <a:spLocks noChangeAspect="1" noChangeArrowheads="1"/>
          </p:cNvSpPr>
          <p:nvPr/>
        </p:nvSpPr>
        <p:spPr bwMode="auto">
          <a:xfrm>
            <a:off x="1387046" y="4357694"/>
            <a:ext cx="571504" cy="358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Cp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6" name="Text Box 294"/>
          <p:cNvSpPr txBox="1">
            <a:spLocks noChangeAspect="1" noChangeArrowheads="1"/>
          </p:cNvSpPr>
          <p:nvPr/>
        </p:nvSpPr>
        <p:spPr bwMode="auto">
          <a:xfrm>
            <a:off x="1319708" y="4357694"/>
            <a:ext cx="714380" cy="358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rtl="1"/>
            <a:r>
              <a:rPr lang="fr-FR" sz="1600" b="1" dirty="0" smtClean="0">
                <a:latin typeface="Arial" pitchFamily="34" charset="0"/>
                <a:cs typeface="Arial" pitchFamily="34" charset="0"/>
              </a:rPr>
              <a:t>Cp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7" name="Text Box 294"/>
          <p:cNvSpPr txBox="1">
            <a:spLocks noChangeAspect="1" noChangeArrowheads="1"/>
          </p:cNvSpPr>
          <p:nvPr/>
        </p:nvSpPr>
        <p:spPr bwMode="auto">
          <a:xfrm>
            <a:off x="58424" y="4388958"/>
            <a:ext cx="642942" cy="3615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latin typeface="Arial" pitchFamily="34" charset="0"/>
                <a:cs typeface="Arial" pitchFamily="34" charset="0"/>
                <a:sym typeface="Symbol"/>
              </a:rPr>
              <a:t></a:t>
            </a:r>
            <a:r>
              <a:rPr lang="fr-FR" sz="1600" b="1" dirty="0" smtClean="0">
                <a:latin typeface="Arial" pitchFamily="34" charset="0"/>
                <a:cs typeface="Arial" pitchFamily="34" charset="0"/>
              </a:rPr>
              <a:t>Cp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>
            <a:off x="7500958" y="714356"/>
            <a:ext cx="1357322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 في </a:t>
            </a:r>
          </a:p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كل مرة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139 L 0.14167 0.00139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94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037E-7 L 0.13385 -3.7037E-7 " pathEditMode="relative" ptsTypes="AA">
                                      <p:cBhvr>
                                        <p:cTn id="13" dur="3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1.11111E-6 L 0.00052 0.052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52 0.05046 L 0.00052 -0.0020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"/>
                                        <p:tgtEl>
                                          <p:spTgt spid="9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"/>
                                        <p:tgtEl>
                                          <p:spTgt spid="942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9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38889E-6 0.00139 L 0.22049 0.00139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94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3385 -3.7037E-7 L 0.37013 -3.7037E-7 " pathEditMode="relative" ptsTypes="AA">
                                      <p:cBhvr>
                                        <p:cTn id="30" dur="33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3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80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44444E-6 -5.18519E-6 L 0.13386 -5.18519E-6 " pathEditMode="relative" ptsTypes="AA">
                                      <p:cBhvr>
                                        <p:cTn id="37" dur="3000" fill="hold"/>
                                        <p:tgtEl>
                                          <p:spTgt spid="94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7257 -0.00116 L 0.4592 -0.0011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94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800"/>
                            </p:stCondLst>
                            <p:childTnLst>
                              <p:par>
                                <p:cTn id="41" presetID="0" presetClass="path" presetSubtype="0" accel="50000" decel="5000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4479 -0.00116 L 0.40469 -0.00116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94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9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4.81481E-6 L 0.19688 4.81481E-6 " pathEditMode="relative" ptsTypes="AA">
                                      <p:cBhvr>
                                        <p:cTn id="44" dur="3000" fill="hold"/>
                                        <p:tgtEl>
                                          <p:spTgt spid="94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3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8000"/>
                            </p:stCondLst>
                            <p:childTnLst>
                              <p:par>
                                <p:cTn id="143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500"/>
                            </p:stCondLst>
                            <p:childTnLst>
                              <p:par>
                                <p:cTn id="1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6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5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6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4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7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7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500"/>
                            </p:stCondLst>
                            <p:childTnLst>
                              <p:par>
                                <p:cTn id="1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6000"/>
                            </p:stCondLst>
                            <p:childTnLst>
                              <p:par>
                                <p:cTn id="192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19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33500"/>
                            </p:stCondLst>
                            <p:childTnLst>
                              <p:par>
                                <p:cTn id="20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4000"/>
                            </p:stCondLst>
                            <p:childTnLst>
                              <p:par>
                                <p:cTn id="210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1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1500"/>
                            </p:stCondLst>
                            <p:childTnLst>
                              <p:par>
                                <p:cTn id="2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6" presetID="1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2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2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43500"/>
                            </p:stCondLst>
                            <p:childTnLst>
                              <p:par>
                                <p:cTn id="23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3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3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24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24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3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00"/>
                            </p:stCondLst>
                            <p:childTnLst>
                              <p:par>
                                <p:cTn id="33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3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3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4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4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4" presetID="18" presetClass="entr" presetSubtype="1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9500"/>
                            </p:stCondLst>
                            <p:childTnLst>
                              <p:par>
                                <p:cTn id="3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7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5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17500"/>
                            </p:stCondLst>
                            <p:childTnLst>
                              <p:par>
                                <p:cTn id="36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7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7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5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7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7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80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25500"/>
                            </p:stCondLst>
                            <p:childTnLst>
                              <p:par>
                                <p:cTn id="38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9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26000"/>
                            </p:stCondLst>
                            <p:childTnLst>
                              <p:par>
                                <p:cTn id="393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9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39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33500"/>
                            </p:stCondLst>
                            <p:childTnLst>
                              <p:par>
                                <p:cTn id="40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0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1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1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41500"/>
                            </p:stCondLst>
                            <p:childTnLst>
                              <p:par>
                                <p:cTn id="4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427" presetID="1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42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43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3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43500"/>
                            </p:stCondLst>
                            <p:childTnLst>
                              <p:par>
                                <p:cTn id="436" presetID="1" presetClass="emph" presetSubtype="2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37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38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" presetClass="emph" presetSubtype="2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Clr clrSpc="rgb">
                                      <p:cBhvr>
                                        <p:cTn id="44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44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>
                            <p:stCondLst>
                              <p:cond delay="51000"/>
                            </p:stCondLst>
                            <p:childTnLst>
                              <p:par>
                                <p:cTn id="445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85" grpId="0" animBg="1"/>
      <p:bldP spid="94285" grpId="1" animBg="1"/>
      <p:bldP spid="94285" grpId="2" animBg="1"/>
      <p:bldP spid="94288" grpId="0" animBg="1"/>
      <p:bldP spid="94288" grpId="1" animBg="1"/>
      <p:bldP spid="94314" grpId="0" animBg="1"/>
      <p:bldP spid="94314" grpId="1" animBg="1"/>
      <p:bldP spid="94314" grpId="2" animBg="1"/>
      <p:bldP spid="94315" grpId="0" animBg="1"/>
      <p:bldP spid="94308" grpId="0" animBg="1"/>
      <p:bldP spid="94308" grpId="1" animBg="1"/>
      <p:bldP spid="116" grpId="0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7" grpId="0" animBg="1"/>
      <p:bldP spid="138" grpId="0" animBg="1"/>
      <p:bldP spid="139" grpId="0" animBg="1"/>
      <p:bldP spid="153" grpId="0" animBg="1"/>
      <p:bldP spid="154" grpId="0"/>
      <p:bldP spid="155" grpId="0"/>
      <p:bldP spid="156" grpId="0"/>
      <p:bldP spid="157" grpId="0"/>
      <p:bldP spid="158" grpId="0"/>
      <p:bldP spid="159" grpId="0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93" grpId="0" animBg="1"/>
      <p:bldP spid="194" grpId="0"/>
      <p:bldP spid="195" grpId="0"/>
      <p:bldP spid="196" grpId="0"/>
      <p:bldP spid="19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5929321" y="71414"/>
            <a:ext cx="314327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defRPr/>
            </a:pPr>
            <a:r>
              <a:rPr lang="ar-SA" sz="2000" b="1" dirty="0">
                <a:solidFill>
                  <a:srgbClr val="FF3300"/>
                </a:solidFill>
                <a:latin typeface="Verdana" pitchFamily="34" charset="0"/>
                <a:cs typeface="Arabic Transparent" pitchFamily="2" charset="-78"/>
              </a:rPr>
              <a:t>4</a:t>
            </a:r>
            <a:r>
              <a:rPr lang="ar-SA" sz="2000" b="1" dirty="0">
                <a:latin typeface="Verdana" pitchFamily="34" charset="0"/>
                <a:cs typeface="Arabic Transparent" pitchFamily="2" charset="-78"/>
              </a:rPr>
              <a:t> </a:t>
            </a:r>
            <a:r>
              <a:rPr lang="ar-SA" sz="2000" b="1" dirty="0" err="1">
                <a:solidFill>
                  <a:srgbClr val="FF3300"/>
                </a:solidFill>
                <a:latin typeface="Verdana" pitchFamily="34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rgbClr val="FF3300"/>
                </a:solidFill>
                <a:latin typeface="Verdana" pitchFamily="34" charset="0"/>
                <a:cs typeface="Arabic Transparent" pitchFamily="2" charset="-78"/>
              </a:rPr>
              <a:t> </a:t>
            </a:r>
            <a:r>
              <a:rPr lang="ar-SA" sz="2000" b="1" dirty="0" smtClean="0">
                <a:solidFill>
                  <a:srgbClr val="FF3300"/>
                </a:solidFill>
                <a:latin typeface="Verdana" pitchFamily="34" charset="0"/>
                <a:cs typeface="Arabic Transparent" pitchFamily="2" charset="-78"/>
              </a:rPr>
              <a:t>إنجاز</a:t>
            </a:r>
            <a:r>
              <a:rPr lang="ar-DZ" sz="2000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ar-DZ" sz="2000" b="1" dirty="0" err="1" smtClean="0">
                <a:solidFill>
                  <a:srgbClr val="FF3300"/>
                </a:solidFill>
                <a:cs typeface="Arabic Transparent" pitchFamily="2" charset="-78"/>
              </a:rPr>
              <a:t>المتمن</a:t>
            </a:r>
            <a:r>
              <a:rPr lang="fr-FR" sz="2000" b="1" dirty="0" smtClean="0">
                <a:solidFill>
                  <a:srgbClr val="FF3300"/>
                </a:solidFill>
                <a:latin typeface="Verdana" pitchFamily="34" charset="0"/>
                <a:cs typeface="Arabic Transparent" pitchFamily="2" charset="-78"/>
              </a:rPr>
              <a:t> :</a:t>
            </a:r>
            <a:r>
              <a:rPr lang="fr-FR" b="1" dirty="0" smtClean="0">
                <a:solidFill>
                  <a:srgbClr val="FF3300"/>
                </a:solidFill>
                <a:cs typeface="Arabic Transparent" pitchFamily="2" charset="-78"/>
              </a:rPr>
              <a:t> </a:t>
            </a:r>
            <a:r>
              <a:rPr lang="fr-FR" b="1" dirty="0" err="1" smtClean="0">
                <a:solidFill>
                  <a:srgbClr val="FF3300"/>
                </a:solidFill>
                <a:cs typeface="Arabic Transparent" pitchFamily="2" charset="-78"/>
              </a:rPr>
              <a:t>Grafcet</a:t>
            </a:r>
            <a:r>
              <a:rPr lang="fr-FR" sz="2000" b="1" dirty="0" smtClean="0">
                <a:latin typeface="Verdana" pitchFamily="34" charset="0"/>
                <a:cs typeface="Arabic Transparent" pitchFamily="2" charset="-78"/>
              </a:rPr>
              <a:t> </a:t>
            </a:r>
            <a:endParaRPr lang="fr-FR" sz="2000" b="1" dirty="0"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6577986" y="500042"/>
            <a:ext cx="192310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1 </a:t>
            </a:r>
            <a:r>
              <a:rPr lang="ar-SA" sz="2000" b="1" u="sng" dirty="0" err="1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ـ</a:t>
            </a: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 تعاقب وحيد</a:t>
            </a:r>
            <a:r>
              <a:rPr lang="fr-FR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 : </a:t>
            </a:r>
          </a:p>
        </p:txBody>
      </p:sp>
      <p:sp>
        <p:nvSpPr>
          <p:cNvPr id="48174" name="Text Box 46"/>
          <p:cNvSpPr txBox="1">
            <a:spLocks noChangeArrowheads="1"/>
          </p:cNvSpPr>
          <p:nvPr/>
        </p:nvSpPr>
        <p:spPr bwMode="auto">
          <a:xfrm>
            <a:off x="4830788" y="928670"/>
            <a:ext cx="331311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ـ استخراج معادلات التنشيط </a:t>
            </a:r>
            <a:r>
              <a:rPr lang="ar-DZ" b="1" dirty="0" err="1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والتخميل</a:t>
            </a:r>
            <a:r>
              <a:rPr lang="ar-DZ" b="1" dirty="0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C00000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48175" name="Rectangle 47"/>
          <p:cNvSpPr>
            <a:spLocks noChangeArrowheads="1"/>
          </p:cNvSpPr>
          <p:nvPr/>
        </p:nvSpPr>
        <p:spPr bwMode="auto">
          <a:xfrm>
            <a:off x="7864475" y="3929066"/>
            <a:ext cx="779491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X4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48176" name="Rectangle 48"/>
          <p:cNvSpPr>
            <a:spLocks noChangeArrowheads="1"/>
          </p:cNvSpPr>
          <p:nvPr/>
        </p:nvSpPr>
        <p:spPr bwMode="auto">
          <a:xfrm>
            <a:off x="6677256" y="3929066"/>
            <a:ext cx="1038015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FF3300"/>
                </a:solidFill>
                <a:cs typeface="Times New Roman" pitchFamily="18" charset="0"/>
              </a:rPr>
              <a:t>X3 . </a:t>
            </a:r>
            <a:r>
              <a:rPr lang="fr-FR" b="1" dirty="0" smtClean="0">
                <a:solidFill>
                  <a:srgbClr val="FF3300"/>
                </a:solidFill>
                <a:cs typeface="Times New Roman" pitchFamily="18" charset="0"/>
              </a:rPr>
              <a:t>V</a:t>
            </a:r>
            <a:r>
              <a:rPr lang="fr-FR" sz="1600" b="1" dirty="0" smtClean="0">
                <a:solidFill>
                  <a:srgbClr val="FF3300"/>
                </a:solidFill>
                <a:cs typeface="Times New Roman" pitchFamily="18" charset="0"/>
              </a:rPr>
              <a:t>0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48177" name="Rectangle 49"/>
          <p:cNvSpPr>
            <a:spLocks noChangeArrowheads="1"/>
          </p:cNvSpPr>
          <p:nvPr/>
        </p:nvSpPr>
        <p:spPr bwMode="auto">
          <a:xfrm>
            <a:off x="5143504" y="3929066"/>
            <a:ext cx="135732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X1 + RAZ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48178" name="Rectangle 50"/>
          <p:cNvSpPr>
            <a:spLocks noChangeArrowheads="1"/>
          </p:cNvSpPr>
          <p:nvPr/>
        </p:nvSpPr>
        <p:spPr bwMode="auto">
          <a:xfrm>
            <a:off x="7864475" y="3594103"/>
            <a:ext cx="779491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X3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8179" name="Rectangle 51"/>
          <p:cNvSpPr>
            <a:spLocks noChangeArrowheads="1"/>
          </p:cNvSpPr>
          <p:nvPr/>
        </p:nvSpPr>
        <p:spPr bwMode="auto">
          <a:xfrm>
            <a:off x="6666372" y="3594103"/>
            <a:ext cx="110333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FF3300"/>
                </a:solidFill>
                <a:cs typeface="Times New Roman" pitchFamily="18" charset="0"/>
              </a:rPr>
              <a:t>X2 . </a:t>
            </a:r>
            <a:r>
              <a:rPr lang="fr-FR" b="1" dirty="0" smtClean="0">
                <a:solidFill>
                  <a:srgbClr val="FF3300"/>
                </a:solidFill>
                <a:cs typeface="Times New Roman" pitchFamily="18" charset="0"/>
              </a:rPr>
              <a:t>V</a:t>
            </a:r>
            <a:r>
              <a:rPr lang="fr-FR" sz="1600" b="1" dirty="0" smtClean="0">
                <a:solidFill>
                  <a:srgbClr val="FF3300"/>
                </a:solidFill>
                <a:cs typeface="Times New Roman" pitchFamily="18" charset="0"/>
              </a:rPr>
              <a:t>1</a:t>
            </a:r>
            <a:endParaRPr lang="fr-FR" b="1" dirty="0">
              <a:solidFill>
                <a:srgbClr val="FF3300"/>
              </a:solidFill>
            </a:endParaRPr>
          </a:p>
        </p:txBody>
      </p:sp>
      <p:sp>
        <p:nvSpPr>
          <p:cNvPr id="48180" name="Rectangle 52"/>
          <p:cNvSpPr>
            <a:spLocks noChangeArrowheads="1"/>
          </p:cNvSpPr>
          <p:nvPr/>
        </p:nvSpPr>
        <p:spPr bwMode="auto">
          <a:xfrm>
            <a:off x="5143504" y="3594103"/>
            <a:ext cx="135732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X4 + RAZ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48181" name="Rectangle 53"/>
          <p:cNvSpPr>
            <a:spLocks noChangeArrowheads="1"/>
          </p:cNvSpPr>
          <p:nvPr/>
        </p:nvSpPr>
        <p:spPr bwMode="auto">
          <a:xfrm>
            <a:off x="7864475" y="3259141"/>
            <a:ext cx="779491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X2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8182" name="Rectangle 54"/>
          <p:cNvSpPr>
            <a:spLocks noChangeArrowheads="1"/>
          </p:cNvSpPr>
          <p:nvPr/>
        </p:nvSpPr>
        <p:spPr bwMode="auto">
          <a:xfrm>
            <a:off x="6666372" y="3259141"/>
            <a:ext cx="110333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>
                <a:solidFill>
                  <a:srgbClr val="FF3300"/>
                </a:solidFill>
                <a:cs typeface="Times New Roman" pitchFamily="18" charset="0"/>
              </a:rPr>
              <a:t>X1 . a</a:t>
            </a:r>
            <a:endParaRPr lang="fr-FR" b="1">
              <a:solidFill>
                <a:srgbClr val="FF3300"/>
              </a:solidFill>
            </a:endParaRPr>
          </a:p>
        </p:txBody>
      </p:sp>
      <p:sp>
        <p:nvSpPr>
          <p:cNvPr id="48183" name="Rectangle 55"/>
          <p:cNvSpPr>
            <a:spLocks noChangeArrowheads="1"/>
          </p:cNvSpPr>
          <p:nvPr/>
        </p:nvSpPr>
        <p:spPr bwMode="auto">
          <a:xfrm>
            <a:off x="5143504" y="3259141"/>
            <a:ext cx="1357322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X3 + RAZ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48184" name="Rectangle 56"/>
          <p:cNvSpPr>
            <a:spLocks noChangeArrowheads="1"/>
          </p:cNvSpPr>
          <p:nvPr/>
        </p:nvSpPr>
        <p:spPr bwMode="auto">
          <a:xfrm>
            <a:off x="7864475" y="2924178"/>
            <a:ext cx="779491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8185" name="Rectangle 57"/>
          <p:cNvSpPr>
            <a:spLocks noChangeArrowheads="1"/>
          </p:cNvSpPr>
          <p:nvPr/>
        </p:nvSpPr>
        <p:spPr bwMode="auto">
          <a:xfrm>
            <a:off x="6666372" y="2924178"/>
            <a:ext cx="1103330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 dirty="0">
                <a:solidFill>
                  <a:srgbClr val="FF3300"/>
                </a:solidFill>
                <a:cs typeface="Times New Roman" pitchFamily="18" charset="0"/>
              </a:rPr>
              <a:t>X4 . d</a:t>
            </a:r>
            <a:endParaRPr lang="fr-FR" dirty="0">
              <a:solidFill>
                <a:srgbClr val="FF3300"/>
              </a:solidFill>
            </a:endParaRPr>
          </a:p>
        </p:txBody>
      </p:sp>
      <p:sp>
        <p:nvSpPr>
          <p:cNvPr id="48186" name="Rectangle 58"/>
          <p:cNvSpPr>
            <a:spLocks noChangeArrowheads="1"/>
          </p:cNvSpPr>
          <p:nvPr/>
        </p:nvSpPr>
        <p:spPr bwMode="auto">
          <a:xfrm>
            <a:off x="5143504" y="2924178"/>
            <a:ext cx="1357322" cy="334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X2 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48187" name="Rectangle 59"/>
          <p:cNvSpPr>
            <a:spLocks noChangeArrowheads="1"/>
          </p:cNvSpPr>
          <p:nvPr/>
        </p:nvSpPr>
        <p:spPr bwMode="auto">
          <a:xfrm>
            <a:off x="7786710" y="2589216"/>
            <a:ext cx="968346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المراحل</a:t>
            </a:r>
            <a:endParaRPr lang="ar-DZ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8188" name="Rectangle 60"/>
          <p:cNvSpPr>
            <a:spLocks noChangeArrowheads="1"/>
          </p:cNvSpPr>
          <p:nvPr/>
        </p:nvSpPr>
        <p:spPr bwMode="auto">
          <a:xfrm>
            <a:off x="6666371" y="2589216"/>
            <a:ext cx="103189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النشاط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8189" name="Rectangle 61"/>
          <p:cNvSpPr>
            <a:spLocks noChangeArrowheads="1"/>
          </p:cNvSpPr>
          <p:nvPr/>
        </p:nvSpPr>
        <p:spPr bwMode="auto">
          <a:xfrm>
            <a:off x="5286380" y="2589216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8292" name="Text Box 164"/>
          <p:cNvSpPr txBox="1">
            <a:spLocks noChangeArrowheads="1"/>
          </p:cNvSpPr>
          <p:nvPr/>
        </p:nvSpPr>
        <p:spPr bwMode="auto">
          <a:xfrm>
            <a:off x="86515" y="765175"/>
            <a:ext cx="218202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DZ" b="1" dirty="0" err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م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.ت.م.ن  </a:t>
            </a:r>
            <a:r>
              <a:rPr lang="fr-FR" sz="1600" b="1" dirty="0" err="1">
                <a:solidFill>
                  <a:srgbClr val="808000"/>
                </a:solidFill>
              </a:rPr>
              <a:t>Grafcet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:</a:t>
            </a:r>
            <a:endParaRPr lang="fr-FR" b="1" dirty="0">
              <a:solidFill>
                <a:srgbClr val="808000"/>
              </a:solidFill>
              <a:latin typeface="Verdana" pitchFamily="34" charset="0"/>
              <a:cs typeface="Arabic Transparent" pitchFamily="2" charset="-78"/>
            </a:endParaRPr>
          </a:p>
        </p:txBody>
      </p:sp>
      <p:grpSp>
        <p:nvGrpSpPr>
          <p:cNvPr id="191" name="Groupe 190"/>
          <p:cNvGrpSpPr/>
          <p:nvPr/>
        </p:nvGrpSpPr>
        <p:grpSpPr>
          <a:xfrm>
            <a:off x="3714744" y="2589216"/>
            <a:ext cx="5040313" cy="1679112"/>
            <a:chOff x="3714744" y="2589216"/>
            <a:chExt cx="5040313" cy="1679112"/>
          </a:xfrm>
        </p:grpSpPr>
        <p:sp>
          <p:nvSpPr>
            <p:cNvPr id="48191" name="Line 63"/>
            <p:cNvSpPr>
              <a:spLocks noChangeShapeType="1"/>
            </p:cNvSpPr>
            <p:nvPr/>
          </p:nvSpPr>
          <p:spPr bwMode="auto">
            <a:xfrm>
              <a:off x="3714744" y="426402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48194" name="Line 66"/>
            <p:cNvSpPr>
              <a:spLocks noChangeShapeType="1"/>
            </p:cNvSpPr>
            <p:nvPr/>
          </p:nvSpPr>
          <p:spPr bwMode="auto">
            <a:xfrm>
              <a:off x="3714744" y="292417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90" name="Groupe 189"/>
            <p:cNvGrpSpPr/>
            <p:nvPr/>
          </p:nvGrpSpPr>
          <p:grpSpPr>
            <a:xfrm>
              <a:off x="3714744" y="2589216"/>
              <a:ext cx="5040313" cy="1679112"/>
              <a:chOff x="3714744" y="2589216"/>
              <a:chExt cx="5040313" cy="1679112"/>
            </a:xfrm>
          </p:grpSpPr>
          <p:sp>
            <p:nvSpPr>
              <p:cNvPr id="48190" name="Line 62"/>
              <p:cNvSpPr>
                <a:spLocks noChangeShapeType="1"/>
              </p:cNvSpPr>
              <p:nvPr/>
            </p:nvSpPr>
            <p:spPr bwMode="auto">
              <a:xfrm>
                <a:off x="3714744" y="258921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92" name="Line 64"/>
              <p:cNvSpPr>
                <a:spLocks noChangeShapeType="1"/>
              </p:cNvSpPr>
              <p:nvPr/>
            </p:nvSpPr>
            <p:spPr bwMode="auto">
              <a:xfrm>
                <a:off x="5072066" y="25935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93" name="Line 65"/>
              <p:cNvSpPr>
                <a:spLocks noChangeShapeType="1"/>
              </p:cNvSpPr>
              <p:nvPr/>
            </p:nvSpPr>
            <p:spPr bwMode="auto">
              <a:xfrm>
                <a:off x="8755057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95" name="Line 67"/>
              <p:cNvSpPr>
                <a:spLocks noChangeShapeType="1"/>
              </p:cNvSpPr>
              <p:nvPr/>
            </p:nvSpPr>
            <p:spPr bwMode="auto">
              <a:xfrm>
                <a:off x="6550492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96" name="Line 68"/>
              <p:cNvSpPr>
                <a:spLocks noChangeShapeType="1"/>
              </p:cNvSpPr>
              <p:nvPr/>
            </p:nvSpPr>
            <p:spPr bwMode="auto">
              <a:xfrm>
                <a:off x="7786710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48197" name="Line 69"/>
              <p:cNvSpPr>
                <a:spLocks noChangeShapeType="1"/>
              </p:cNvSpPr>
              <p:nvPr/>
            </p:nvSpPr>
            <p:spPr bwMode="auto">
              <a:xfrm>
                <a:off x="3714744" y="3259141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48198" name="Line 70"/>
              <p:cNvSpPr>
                <a:spLocks noChangeShapeType="1"/>
              </p:cNvSpPr>
              <p:nvPr/>
            </p:nvSpPr>
            <p:spPr bwMode="auto">
              <a:xfrm>
                <a:off x="3714744" y="3594103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48199" name="Line 71"/>
              <p:cNvSpPr>
                <a:spLocks noChangeShapeType="1"/>
              </p:cNvSpPr>
              <p:nvPr/>
            </p:nvSpPr>
            <p:spPr bwMode="auto">
              <a:xfrm>
                <a:off x="3714744" y="392906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85" name="Line 64"/>
              <p:cNvSpPr>
                <a:spLocks noChangeShapeType="1"/>
              </p:cNvSpPr>
              <p:nvPr/>
            </p:nvSpPr>
            <p:spPr bwMode="auto">
              <a:xfrm>
                <a:off x="3720868" y="2592527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sp>
        <p:nvSpPr>
          <p:cNvPr id="186" name="Rectangle 61"/>
          <p:cNvSpPr>
            <a:spLocks noChangeArrowheads="1"/>
          </p:cNvSpPr>
          <p:nvPr/>
        </p:nvSpPr>
        <p:spPr bwMode="auto">
          <a:xfrm>
            <a:off x="3747402" y="2598736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4230460" y="3233448"/>
            <a:ext cx="56938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4247468" y="3571876"/>
            <a:ext cx="5181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89" name="Text Box 38"/>
          <p:cNvSpPr txBox="1">
            <a:spLocks noChangeArrowheads="1"/>
          </p:cNvSpPr>
          <p:nvPr/>
        </p:nvSpPr>
        <p:spPr bwMode="auto">
          <a:xfrm>
            <a:off x="4203924" y="3929066"/>
            <a:ext cx="617391" cy="346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</a:rPr>
              <a:t>KM</a:t>
            </a:r>
          </a:p>
        </p:txBody>
      </p:sp>
      <p:pic>
        <p:nvPicPr>
          <p:cNvPr id="196" name="Image 19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2158365" cy="3481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4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4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4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4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4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  <p:bldP spid="48174" grpId="0"/>
      <p:bldP spid="48175" grpId="0"/>
      <p:bldP spid="48175" grpId="1"/>
      <p:bldP spid="48175" grpId="2"/>
      <p:bldP spid="48176" grpId="0"/>
      <p:bldP spid="48177" grpId="0"/>
      <p:bldP spid="48178" grpId="0"/>
      <p:bldP spid="48178" grpId="1"/>
      <p:bldP spid="48178" grpId="2"/>
      <p:bldP spid="48179" grpId="0"/>
      <p:bldP spid="48180" grpId="0"/>
      <p:bldP spid="48181" grpId="0"/>
      <p:bldP spid="48181" grpId="1"/>
      <p:bldP spid="48181" grpId="2"/>
      <p:bldP spid="48182" grpId="0"/>
      <p:bldP spid="48183" grpId="0"/>
      <p:bldP spid="48184" grpId="0"/>
      <p:bldP spid="48184" grpId="1"/>
      <p:bldP spid="48185" grpId="0"/>
      <p:bldP spid="48186" grpId="0"/>
      <p:bldP spid="48187" grpId="0"/>
      <p:bldP spid="48188" grpId="0"/>
      <p:bldP spid="48189" grpId="0"/>
      <p:bldP spid="48292" grpId="0"/>
      <p:bldP spid="186" grpId="0"/>
      <p:bldP spid="187" grpId="0"/>
      <p:bldP spid="188" grpId="0"/>
      <p:bldP spid="18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6532592" y="77908"/>
            <a:ext cx="2325688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defRPr/>
            </a:pP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</a:rPr>
              <a:t>   </a:t>
            </a:r>
            <a:r>
              <a:rPr lang="ar-SA" sz="2000" b="1" u="sng" dirty="0">
                <a:solidFill>
                  <a:srgbClr val="6600CC"/>
                </a:solidFill>
              </a:rPr>
              <a:t>2 </a:t>
            </a:r>
            <a:r>
              <a:rPr lang="ar-SA" sz="2000" b="1" u="sng" dirty="0" err="1">
                <a:solidFill>
                  <a:srgbClr val="6600CC"/>
                </a:solidFill>
              </a:rPr>
              <a:t>ـ</a:t>
            </a:r>
            <a:r>
              <a:rPr lang="ar-SA" sz="2000" b="1" u="sng" dirty="0">
                <a:solidFill>
                  <a:srgbClr val="6600CC"/>
                </a:solidFill>
              </a:rPr>
              <a:t> تعاقب متعدد :</a:t>
            </a:r>
            <a:endParaRPr lang="fr-FR" sz="2000" b="1" u="sng" dirty="0">
              <a:solidFill>
                <a:srgbClr val="6600CC"/>
              </a:solidFill>
            </a:endParaRPr>
          </a:p>
          <a:p>
            <a:pPr algn="r" rtl="1">
              <a:defRPr/>
            </a:pPr>
            <a:r>
              <a:rPr lang="ar-SA" sz="2000" b="1" u="sng" dirty="0">
                <a:latin typeface="Verdana" pitchFamily="34" charset="0"/>
              </a:rPr>
              <a:t>         </a:t>
            </a:r>
            <a:endParaRPr lang="ar-DZ" sz="2000" b="1" u="sng" dirty="0"/>
          </a:p>
        </p:txBody>
      </p:sp>
      <p:sp>
        <p:nvSpPr>
          <p:cNvPr id="71783" name="Text Box 103"/>
          <p:cNvSpPr txBox="1">
            <a:spLocks noChangeArrowheads="1"/>
          </p:cNvSpPr>
          <p:nvPr/>
        </p:nvSpPr>
        <p:spPr bwMode="auto">
          <a:xfrm>
            <a:off x="5072066" y="3214686"/>
            <a:ext cx="381635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ـ استخراج معادلات التنشيط </a:t>
            </a:r>
            <a:r>
              <a:rPr lang="ar-DZ" b="1" dirty="0" err="1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والتخميل</a:t>
            </a:r>
            <a:r>
              <a:rPr lang="ar-DZ" b="1" dirty="0">
                <a:solidFill>
                  <a:srgbClr val="C00000"/>
                </a:solidFill>
                <a:latin typeface="Verdana" pitchFamily="34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C00000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71784" name="Text Box 104"/>
          <p:cNvSpPr txBox="1">
            <a:spLocks noChangeArrowheads="1"/>
          </p:cNvSpPr>
          <p:nvPr/>
        </p:nvSpPr>
        <p:spPr bwMode="auto">
          <a:xfrm>
            <a:off x="214282" y="214290"/>
            <a:ext cx="230187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DZ" b="1" dirty="0" err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م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.ت.م.ن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</a:rPr>
              <a:t>  </a:t>
            </a:r>
            <a:r>
              <a:rPr lang="fr-FR" sz="1600" b="1" dirty="0" err="1">
                <a:solidFill>
                  <a:srgbClr val="808000"/>
                </a:solidFill>
              </a:rPr>
              <a:t>Grafcet</a:t>
            </a:r>
            <a:r>
              <a:rPr lang="ar-DZ" sz="1600" b="1" dirty="0">
                <a:solidFill>
                  <a:srgbClr val="808000"/>
                </a:solidFill>
                <a:latin typeface="Verdana" pitchFamily="34" charset="0"/>
              </a:rPr>
              <a:t>:</a:t>
            </a:r>
            <a:endParaRPr lang="fr-FR" sz="1600" b="1" dirty="0">
              <a:solidFill>
                <a:srgbClr val="808000"/>
              </a:solidFill>
              <a:latin typeface="Verdana" pitchFamily="34" charset="0"/>
            </a:endParaRPr>
          </a:p>
        </p:txBody>
      </p:sp>
      <p:sp>
        <p:nvSpPr>
          <p:cNvPr id="71789" name="Rectangle 109"/>
          <p:cNvSpPr>
            <a:spLocks noChangeArrowheads="1"/>
          </p:cNvSpPr>
          <p:nvPr/>
        </p:nvSpPr>
        <p:spPr bwMode="auto">
          <a:xfrm>
            <a:off x="5643570" y="630776"/>
            <a:ext cx="297709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ar-SA" b="1" dirty="0">
                <a:solidFill>
                  <a:srgbClr val="009999"/>
                </a:solidFill>
              </a:rPr>
              <a:t>1 </a:t>
            </a:r>
            <a:r>
              <a:rPr lang="ar-SA" b="1" dirty="0" err="1">
                <a:solidFill>
                  <a:srgbClr val="009999"/>
                </a:solidFill>
              </a:rPr>
              <a:t>ـ</a:t>
            </a:r>
            <a:r>
              <a:rPr lang="ar-SA" b="1" dirty="0">
                <a:solidFill>
                  <a:srgbClr val="009999"/>
                </a:solidFill>
              </a:rPr>
              <a:t> تفرع وتجمع </a:t>
            </a:r>
            <a:r>
              <a:rPr lang="ar-SA" b="1" dirty="0" err="1">
                <a:solidFill>
                  <a:srgbClr val="009999"/>
                </a:solidFill>
              </a:rPr>
              <a:t>بـ</a:t>
            </a:r>
            <a:r>
              <a:rPr lang="ar-SA" b="1" dirty="0">
                <a:solidFill>
                  <a:srgbClr val="009999"/>
                </a:solidFill>
              </a:rPr>
              <a:t> " أو" " </a:t>
            </a:r>
            <a:r>
              <a:rPr lang="fr-FR" b="1" dirty="0">
                <a:solidFill>
                  <a:srgbClr val="009999"/>
                </a:solidFill>
              </a:rPr>
              <a:t>OU</a:t>
            </a:r>
            <a:r>
              <a:rPr lang="ar-DZ" b="1" dirty="0">
                <a:solidFill>
                  <a:srgbClr val="009999"/>
                </a:solidFill>
              </a:rPr>
              <a:t> " :</a:t>
            </a:r>
            <a:endParaRPr lang="fr-FR" b="1" dirty="0">
              <a:solidFill>
                <a:srgbClr val="009999"/>
              </a:solidFill>
            </a:endParaRPr>
          </a:p>
        </p:txBody>
      </p:sp>
      <p:sp>
        <p:nvSpPr>
          <p:cNvPr id="71768" name="Rectangle 88"/>
          <p:cNvSpPr>
            <a:spLocks noChangeArrowheads="1"/>
          </p:cNvSpPr>
          <p:nvPr/>
        </p:nvSpPr>
        <p:spPr bwMode="auto">
          <a:xfrm>
            <a:off x="7855139" y="4085536"/>
            <a:ext cx="957269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المراحل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1750" name="Rectangle 70"/>
          <p:cNvSpPr>
            <a:spLocks noChangeArrowheads="1"/>
          </p:cNvSpPr>
          <p:nvPr/>
        </p:nvSpPr>
        <p:spPr bwMode="auto">
          <a:xfrm>
            <a:off x="7995388" y="6118690"/>
            <a:ext cx="720000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X6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1751" name="Rectangle 71"/>
          <p:cNvSpPr>
            <a:spLocks noChangeArrowheads="1"/>
          </p:cNvSpPr>
          <p:nvPr/>
        </p:nvSpPr>
        <p:spPr bwMode="auto">
          <a:xfrm>
            <a:off x="6134095" y="6108057"/>
            <a:ext cx="1938351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X3.V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0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+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X5.g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1752" name="Rectangle 72"/>
          <p:cNvSpPr>
            <a:spLocks noChangeArrowheads="1"/>
          </p:cNvSpPr>
          <p:nvPr/>
        </p:nvSpPr>
        <p:spPr bwMode="auto">
          <a:xfrm>
            <a:off x="4532445" y="6118690"/>
            <a:ext cx="682481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 smtClean="0">
                <a:solidFill>
                  <a:srgbClr val="0000FF"/>
                </a:solidFill>
                <a:cs typeface="Times New Roman" pitchFamily="18" charset="0"/>
              </a:rPr>
              <a:t>X1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71753" name="Rectangle 73"/>
          <p:cNvSpPr>
            <a:spLocks noChangeArrowheads="1"/>
          </p:cNvSpPr>
          <p:nvPr/>
        </p:nvSpPr>
        <p:spPr bwMode="auto">
          <a:xfrm>
            <a:off x="7995388" y="5780629"/>
            <a:ext cx="720000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X5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1754" name="Rectangle 74"/>
          <p:cNvSpPr>
            <a:spLocks noChangeArrowheads="1"/>
          </p:cNvSpPr>
          <p:nvPr/>
        </p:nvSpPr>
        <p:spPr bwMode="auto">
          <a:xfrm>
            <a:off x="6161893" y="5780629"/>
            <a:ext cx="981859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X4 .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g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1755" name="Rectangle 75"/>
          <p:cNvSpPr>
            <a:spLocks noChangeArrowheads="1"/>
          </p:cNvSpPr>
          <p:nvPr/>
        </p:nvSpPr>
        <p:spPr bwMode="auto">
          <a:xfrm>
            <a:off x="4532445" y="5780629"/>
            <a:ext cx="682481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 smtClean="0">
                <a:solidFill>
                  <a:srgbClr val="0000FF"/>
                </a:solidFill>
                <a:cs typeface="Times New Roman" pitchFamily="18" charset="0"/>
              </a:rPr>
              <a:t>X6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71756" name="Rectangle 76"/>
          <p:cNvSpPr>
            <a:spLocks noChangeArrowheads="1"/>
          </p:cNvSpPr>
          <p:nvPr/>
        </p:nvSpPr>
        <p:spPr bwMode="auto">
          <a:xfrm>
            <a:off x="7995388" y="5440555"/>
            <a:ext cx="720000" cy="3400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X4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1757" name="Rectangle 77"/>
          <p:cNvSpPr>
            <a:spLocks noChangeArrowheads="1"/>
          </p:cNvSpPr>
          <p:nvPr/>
        </p:nvSpPr>
        <p:spPr bwMode="auto">
          <a:xfrm>
            <a:off x="6161893" y="5440555"/>
            <a:ext cx="981859" cy="3400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>
                <a:solidFill>
                  <a:srgbClr val="FF0000"/>
                </a:solidFill>
                <a:cs typeface="Times New Roman" pitchFamily="18" charset="0"/>
              </a:rPr>
              <a:t>X1 . d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71758" name="Rectangle 78"/>
          <p:cNvSpPr>
            <a:spLocks noChangeArrowheads="1"/>
          </p:cNvSpPr>
          <p:nvPr/>
        </p:nvSpPr>
        <p:spPr bwMode="auto">
          <a:xfrm>
            <a:off x="4532445" y="5440555"/>
            <a:ext cx="682481" cy="34007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 smtClean="0">
                <a:solidFill>
                  <a:srgbClr val="0000FF"/>
                </a:solidFill>
                <a:cs typeface="Times New Roman" pitchFamily="18" charset="0"/>
              </a:rPr>
              <a:t>X5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71759" name="Rectangle 79"/>
          <p:cNvSpPr>
            <a:spLocks noChangeArrowheads="1"/>
          </p:cNvSpPr>
          <p:nvPr/>
        </p:nvSpPr>
        <p:spPr bwMode="auto">
          <a:xfrm>
            <a:off x="7995388" y="5102494"/>
            <a:ext cx="720000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X3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1760" name="Rectangle 80"/>
          <p:cNvSpPr>
            <a:spLocks noChangeArrowheads="1"/>
          </p:cNvSpPr>
          <p:nvPr/>
        </p:nvSpPr>
        <p:spPr bwMode="auto">
          <a:xfrm>
            <a:off x="6161893" y="5102494"/>
            <a:ext cx="981859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X2 .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V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1761" name="Rectangle 81"/>
          <p:cNvSpPr>
            <a:spLocks noChangeArrowheads="1"/>
          </p:cNvSpPr>
          <p:nvPr/>
        </p:nvSpPr>
        <p:spPr bwMode="auto">
          <a:xfrm>
            <a:off x="4532445" y="5102494"/>
            <a:ext cx="682481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 smtClean="0">
                <a:solidFill>
                  <a:srgbClr val="0000FF"/>
                </a:solidFill>
                <a:cs typeface="Times New Roman" pitchFamily="18" charset="0"/>
              </a:rPr>
              <a:t>X6</a:t>
            </a:r>
            <a:endParaRPr lang="en-GB" b="1" dirty="0">
              <a:solidFill>
                <a:srgbClr val="0000FF"/>
              </a:solidFill>
            </a:endParaRPr>
          </a:p>
        </p:txBody>
      </p:sp>
      <p:sp>
        <p:nvSpPr>
          <p:cNvPr id="71762" name="Rectangle 82"/>
          <p:cNvSpPr>
            <a:spLocks noChangeArrowheads="1"/>
          </p:cNvSpPr>
          <p:nvPr/>
        </p:nvSpPr>
        <p:spPr bwMode="auto">
          <a:xfrm>
            <a:off x="7995388" y="4764433"/>
            <a:ext cx="720000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X2</a:t>
            </a:r>
            <a:endParaRPr lang="en-GB" b="1">
              <a:solidFill>
                <a:schemeClr val="tx1"/>
              </a:solidFill>
            </a:endParaRPr>
          </a:p>
        </p:txBody>
      </p:sp>
      <p:sp>
        <p:nvSpPr>
          <p:cNvPr id="71763" name="Rectangle 83"/>
          <p:cNvSpPr>
            <a:spLocks noChangeArrowheads="1"/>
          </p:cNvSpPr>
          <p:nvPr/>
        </p:nvSpPr>
        <p:spPr bwMode="auto">
          <a:xfrm>
            <a:off x="6161893" y="4753800"/>
            <a:ext cx="981859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X1 . 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1764" name="Rectangle 84"/>
          <p:cNvSpPr>
            <a:spLocks noChangeArrowheads="1"/>
          </p:cNvSpPr>
          <p:nvPr/>
        </p:nvSpPr>
        <p:spPr bwMode="auto">
          <a:xfrm>
            <a:off x="4532445" y="4764433"/>
            <a:ext cx="682481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0000FF"/>
                </a:solidFill>
                <a:cs typeface="Times New Roman" pitchFamily="18" charset="0"/>
              </a:rPr>
              <a:t>X3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71765" name="Rectangle 85"/>
          <p:cNvSpPr>
            <a:spLocks noChangeArrowheads="1"/>
          </p:cNvSpPr>
          <p:nvPr/>
        </p:nvSpPr>
        <p:spPr bwMode="auto">
          <a:xfrm>
            <a:off x="7995388" y="4424361"/>
            <a:ext cx="720000" cy="3400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1766" name="Rectangle 86"/>
          <p:cNvSpPr>
            <a:spLocks noChangeArrowheads="1"/>
          </p:cNvSpPr>
          <p:nvPr/>
        </p:nvSpPr>
        <p:spPr bwMode="auto">
          <a:xfrm>
            <a:off x="6161893" y="4413728"/>
            <a:ext cx="981859" cy="3400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X6 . g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1767" name="Rectangle 87"/>
          <p:cNvSpPr>
            <a:spLocks noChangeArrowheads="1"/>
          </p:cNvSpPr>
          <p:nvPr/>
        </p:nvSpPr>
        <p:spPr bwMode="auto">
          <a:xfrm>
            <a:off x="4533719" y="4424361"/>
            <a:ext cx="1259483" cy="34007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X2 + X4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71769" name="Rectangle 89"/>
          <p:cNvSpPr>
            <a:spLocks noChangeArrowheads="1"/>
          </p:cNvSpPr>
          <p:nvPr/>
        </p:nvSpPr>
        <p:spPr bwMode="auto">
          <a:xfrm>
            <a:off x="6337986" y="4100522"/>
            <a:ext cx="1172782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النشاط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1770" name="Rectangle 90"/>
          <p:cNvSpPr>
            <a:spLocks noChangeArrowheads="1"/>
          </p:cNvSpPr>
          <p:nvPr/>
        </p:nvSpPr>
        <p:spPr bwMode="auto">
          <a:xfrm>
            <a:off x="4598385" y="4080443"/>
            <a:ext cx="1259483" cy="33806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07" name="Groupe 106"/>
          <p:cNvGrpSpPr/>
          <p:nvPr/>
        </p:nvGrpSpPr>
        <p:grpSpPr>
          <a:xfrm>
            <a:off x="2928926" y="4071942"/>
            <a:ext cx="5934075" cy="2376487"/>
            <a:chOff x="2286000" y="4214813"/>
            <a:chExt cx="5934075" cy="2376487"/>
          </a:xfrm>
        </p:grpSpPr>
        <p:sp>
          <p:nvSpPr>
            <p:cNvPr id="117" name="Line 101"/>
            <p:cNvSpPr>
              <a:spLocks noChangeShapeType="1"/>
            </p:cNvSpPr>
            <p:nvPr/>
          </p:nvSpPr>
          <p:spPr bwMode="auto">
            <a:xfrm>
              <a:off x="2286000" y="5908675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9" name="Line 91"/>
            <p:cNvSpPr>
              <a:spLocks noChangeShapeType="1"/>
            </p:cNvSpPr>
            <p:nvPr/>
          </p:nvSpPr>
          <p:spPr bwMode="auto">
            <a:xfrm>
              <a:off x="2286000" y="4214813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0" name="Line 92"/>
            <p:cNvSpPr>
              <a:spLocks noChangeShapeType="1"/>
            </p:cNvSpPr>
            <p:nvPr/>
          </p:nvSpPr>
          <p:spPr bwMode="auto">
            <a:xfrm>
              <a:off x="2286000" y="6584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1" name="Line 94"/>
            <p:cNvSpPr>
              <a:spLocks noChangeShapeType="1"/>
            </p:cNvSpPr>
            <p:nvPr/>
          </p:nvSpPr>
          <p:spPr bwMode="auto">
            <a:xfrm>
              <a:off x="8216900" y="4214813"/>
              <a:ext cx="3175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2" name="Line 95"/>
            <p:cNvSpPr>
              <a:spLocks noChangeShapeType="1"/>
            </p:cNvSpPr>
            <p:nvPr/>
          </p:nvSpPr>
          <p:spPr bwMode="auto">
            <a:xfrm>
              <a:off x="2286000" y="4552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3" name="Line 96"/>
            <p:cNvSpPr>
              <a:spLocks noChangeShapeType="1"/>
            </p:cNvSpPr>
            <p:nvPr/>
          </p:nvSpPr>
          <p:spPr bwMode="auto">
            <a:xfrm>
              <a:off x="5397357" y="4214813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4" name="Line 97"/>
            <p:cNvSpPr>
              <a:spLocks noChangeShapeType="1"/>
            </p:cNvSpPr>
            <p:nvPr/>
          </p:nvSpPr>
          <p:spPr bwMode="auto">
            <a:xfrm>
              <a:off x="7142180" y="4214813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5" name="Line 98"/>
            <p:cNvSpPr>
              <a:spLocks noChangeShapeType="1"/>
            </p:cNvSpPr>
            <p:nvPr/>
          </p:nvSpPr>
          <p:spPr bwMode="auto">
            <a:xfrm>
              <a:off x="2286000" y="4892675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6" name="Line 99"/>
            <p:cNvSpPr>
              <a:spLocks noChangeShapeType="1"/>
            </p:cNvSpPr>
            <p:nvPr/>
          </p:nvSpPr>
          <p:spPr bwMode="auto">
            <a:xfrm>
              <a:off x="2286000" y="5230813"/>
              <a:ext cx="5930900" cy="158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7" name="Line 100"/>
            <p:cNvSpPr>
              <a:spLocks noChangeShapeType="1"/>
            </p:cNvSpPr>
            <p:nvPr/>
          </p:nvSpPr>
          <p:spPr bwMode="auto">
            <a:xfrm>
              <a:off x="2286000" y="5568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8" name="Line 102"/>
            <p:cNvSpPr>
              <a:spLocks noChangeShapeType="1"/>
            </p:cNvSpPr>
            <p:nvPr/>
          </p:nvSpPr>
          <p:spPr bwMode="auto">
            <a:xfrm>
              <a:off x="2286000" y="6246813"/>
              <a:ext cx="5930900" cy="317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9" name="Line 97"/>
            <p:cNvSpPr>
              <a:spLocks noChangeShapeType="1"/>
            </p:cNvSpPr>
            <p:nvPr/>
          </p:nvSpPr>
          <p:spPr bwMode="auto">
            <a:xfrm>
              <a:off x="2290763" y="4221163"/>
              <a:ext cx="1587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6" name="Line 96"/>
            <p:cNvSpPr>
              <a:spLocks noChangeShapeType="1"/>
            </p:cNvSpPr>
            <p:nvPr/>
          </p:nvSpPr>
          <p:spPr bwMode="auto">
            <a:xfrm>
              <a:off x="3780196" y="4214818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108" name="Rectangle 61"/>
          <p:cNvSpPr>
            <a:spLocks noChangeArrowheads="1"/>
          </p:cNvSpPr>
          <p:nvPr/>
        </p:nvSpPr>
        <p:spPr bwMode="auto">
          <a:xfrm>
            <a:off x="3143224" y="4071947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526950" y="4727925"/>
            <a:ext cx="56938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3543958" y="5066353"/>
            <a:ext cx="5181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11" name="Text Box 38"/>
          <p:cNvSpPr txBox="1">
            <a:spLocks noChangeArrowheads="1"/>
          </p:cNvSpPr>
          <p:nvPr/>
        </p:nvSpPr>
        <p:spPr bwMode="auto">
          <a:xfrm>
            <a:off x="3500414" y="6075674"/>
            <a:ext cx="617391" cy="346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</a:rPr>
              <a:t>KM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533325" y="5396350"/>
            <a:ext cx="59503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dG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3550333" y="5734778"/>
            <a:ext cx="55656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dG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pic>
        <p:nvPicPr>
          <p:cNvPr id="118" name="Image 1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78" y="714356"/>
            <a:ext cx="3919315" cy="352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7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7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7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7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7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7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7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7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7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7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7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7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7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7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7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7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7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7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7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7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7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  <p:bldP spid="71783" grpId="0"/>
      <p:bldP spid="71784" grpId="0"/>
      <p:bldP spid="71789" grpId="0"/>
      <p:bldP spid="71768" grpId="0"/>
      <p:bldP spid="71750" grpId="0"/>
      <p:bldP spid="71750" grpId="1"/>
      <p:bldP spid="71750" grpId="2"/>
      <p:bldP spid="71751" grpId="0"/>
      <p:bldP spid="71752" grpId="0"/>
      <p:bldP spid="71753" grpId="0"/>
      <p:bldP spid="71753" grpId="1"/>
      <p:bldP spid="71753" grpId="2"/>
      <p:bldP spid="71754" grpId="0"/>
      <p:bldP spid="71755" grpId="0"/>
      <p:bldP spid="71756" grpId="0"/>
      <p:bldP spid="71756" grpId="1"/>
      <p:bldP spid="71756" grpId="2"/>
      <p:bldP spid="71757" grpId="0"/>
      <p:bldP spid="71758" grpId="0"/>
      <p:bldP spid="71759" grpId="0"/>
      <p:bldP spid="71759" grpId="1"/>
      <p:bldP spid="71759" grpId="2"/>
      <p:bldP spid="71760" grpId="0"/>
      <p:bldP spid="71761" grpId="0"/>
      <p:bldP spid="71762" grpId="0"/>
      <p:bldP spid="71762" grpId="1"/>
      <p:bldP spid="71762" grpId="2"/>
      <p:bldP spid="71763" grpId="0"/>
      <p:bldP spid="71764" grpId="0"/>
      <p:bldP spid="71765" grpId="0"/>
      <p:bldP spid="71765" grpId="1"/>
      <p:bldP spid="71766" grpId="0"/>
      <p:bldP spid="71767" grpId="0"/>
      <p:bldP spid="71769" grpId="0"/>
      <p:bldP spid="71770" grpId="0"/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6" name="Text Box 70"/>
          <p:cNvSpPr txBox="1">
            <a:spLocks noChangeArrowheads="1"/>
          </p:cNvSpPr>
          <p:nvPr/>
        </p:nvSpPr>
        <p:spPr bwMode="auto">
          <a:xfrm>
            <a:off x="395288" y="44450"/>
            <a:ext cx="210501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-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م.ت.م.ن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</a:rPr>
              <a:t> </a:t>
            </a:r>
            <a:r>
              <a:rPr lang="ar-DZ" sz="1600" b="1" dirty="0">
                <a:solidFill>
                  <a:srgbClr val="808000"/>
                </a:solidFill>
                <a:latin typeface="Verdana" pitchFamily="34" charset="0"/>
              </a:rPr>
              <a:t> </a:t>
            </a:r>
            <a:r>
              <a:rPr lang="fr-FR" sz="1600" b="1" dirty="0" err="1">
                <a:solidFill>
                  <a:srgbClr val="808000"/>
                </a:solidFill>
              </a:rPr>
              <a:t>Grafcet</a:t>
            </a:r>
            <a:r>
              <a:rPr lang="ar-DZ" sz="1600" b="1" dirty="0">
                <a:solidFill>
                  <a:srgbClr val="808000"/>
                </a:solidFill>
              </a:rPr>
              <a:t>:</a:t>
            </a:r>
            <a:endParaRPr lang="fr-FR" sz="1600" b="1" dirty="0">
              <a:solidFill>
                <a:srgbClr val="808000"/>
              </a:solidFill>
            </a:endParaRPr>
          </a:p>
        </p:txBody>
      </p:sp>
      <p:sp>
        <p:nvSpPr>
          <p:cNvPr id="91" name="Text Box 5"/>
          <p:cNvSpPr txBox="1">
            <a:spLocks noChangeArrowheads="1"/>
          </p:cNvSpPr>
          <p:nvPr/>
        </p:nvSpPr>
        <p:spPr bwMode="auto">
          <a:xfrm>
            <a:off x="4857752" y="3357562"/>
            <a:ext cx="381635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ـ استخراج معادلات التنشيط </a:t>
            </a:r>
            <a:r>
              <a:rPr lang="ar-DZ" b="1" dirty="0" err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والتخميل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808000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92" name="Rectangle 114"/>
          <p:cNvSpPr>
            <a:spLocks noChangeArrowheads="1"/>
          </p:cNvSpPr>
          <p:nvPr/>
        </p:nvSpPr>
        <p:spPr bwMode="auto">
          <a:xfrm>
            <a:off x="7851966" y="6260481"/>
            <a:ext cx="792000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>
                <a:solidFill>
                  <a:schemeClr val="tx1"/>
                </a:solidFill>
                <a:cs typeface="Times New Roman" pitchFamily="18" charset="0"/>
              </a:rPr>
              <a:t>X6</a:t>
            </a:r>
            <a:endParaRPr lang="en-GB">
              <a:solidFill>
                <a:schemeClr val="tx1"/>
              </a:solidFill>
            </a:endParaRPr>
          </a:p>
        </p:txBody>
      </p:sp>
      <p:sp>
        <p:nvSpPr>
          <p:cNvPr id="93" name="Rectangle 113"/>
          <p:cNvSpPr>
            <a:spLocks noChangeArrowheads="1"/>
          </p:cNvSpPr>
          <p:nvPr/>
        </p:nvSpPr>
        <p:spPr bwMode="auto">
          <a:xfrm>
            <a:off x="6151588" y="6238814"/>
            <a:ext cx="1643074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X3.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X5.V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0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.g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4" name="Rectangle 112"/>
          <p:cNvSpPr>
            <a:spLocks noChangeArrowheads="1"/>
          </p:cNvSpPr>
          <p:nvPr/>
        </p:nvSpPr>
        <p:spPr bwMode="auto">
          <a:xfrm>
            <a:off x="4549800" y="6260808"/>
            <a:ext cx="1093770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X1</a:t>
            </a:r>
            <a:endParaRPr lang="en-GB">
              <a:solidFill>
                <a:srgbClr val="0000FF"/>
              </a:solidFill>
            </a:endParaRPr>
          </a:p>
        </p:txBody>
      </p:sp>
      <p:sp>
        <p:nvSpPr>
          <p:cNvPr id="95" name="Rectangle 111"/>
          <p:cNvSpPr>
            <a:spLocks noChangeArrowheads="1"/>
          </p:cNvSpPr>
          <p:nvPr/>
        </p:nvSpPr>
        <p:spPr bwMode="auto">
          <a:xfrm>
            <a:off x="7851966" y="5899265"/>
            <a:ext cx="79200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X5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6" name="Rectangle 110"/>
          <p:cNvSpPr>
            <a:spLocks noChangeArrowheads="1"/>
          </p:cNvSpPr>
          <p:nvPr/>
        </p:nvSpPr>
        <p:spPr bwMode="auto">
          <a:xfrm>
            <a:off x="6191221" y="5899592"/>
            <a:ext cx="1357661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X4 .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g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7" name="Rectangle 109"/>
          <p:cNvSpPr>
            <a:spLocks noChangeArrowheads="1"/>
          </p:cNvSpPr>
          <p:nvPr/>
        </p:nvSpPr>
        <p:spPr bwMode="auto">
          <a:xfrm>
            <a:off x="4549800" y="5899592"/>
            <a:ext cx="109377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0000FF"/>
                </a:solidFill>
                <a:cs typeface="Times New Roman" pitchFamily="18" charset="0"/>
              </a:rPr>
              <a:t>X6</a:t>
            </a:r>
            <a:endParaRPr lang="en-GB" dirty="0">
              <a:solidFill>
                <a:srgbClr val="0000FF"/>
              </a:solidFill>
            </a:endParaRPr>
          </a:p>
        </p:txBody>
      </p:sp>
      <p:sp>
        <p:nvSpPr>
          <p:cNvPr id="98" name="Rectangle 108"/>
          <p:cNvSpPr>
            <a:spLocks noChangeArrowheads="1"/>
          </p:cNvSpPr>
          <p:nvPr/>
        </p:nvSpPr>
        <p:spPr bwMode="auto">
          <a:xfrm>
            <a:off x="7851966" y="5564189"/>
            <a:ext cx="792000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X4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9" name="Rectangle 107"/>
          <p:cNvSpPr>
            <a:spLocks noChangeArrowheads="1"/>
          </p:cNvSpPr>
          <p:nvPr/>
        </p:nvSpPr>
        <p:spPr bwMode="auto">
          <a:xfrm>
            <a:off x="6191221" y="5572467"/>
            <a:ext cx="1357661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X1 . 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0" name="Rectangle 106"/>
          <p:cNvSpPr>
            <a:spLocks noChangeArrowheads="1"/>
          </p:cNvSpPr>
          <p:nvPr/>
        </p:nvSpPr>
        <p:spPr bwMode="auto">
          <a:xfrm>
            <a:off x="4549800" y="5580418"/>
            <a:ext cx="1093770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X5</a:t>
            </a:r>
            <a:endParaRPr lang="en-GB">
              <a:solidFill>
                <a:srgbClr val="0000FF"/>
              </a:solidFill>
            </a:endParaRPr>
          </a:p>
        </p:txBody>
      </p:sp>
      <p:sp>
        <p:nvSpPr>
          <p:cNvPr id="101" name="Rectangle 105"/>
          <p:cNvSpPr>
            <a:spLocks noChangeArrowheads="1"/>
          </p:cNvSpPr>
          <p:nvPr/>
        </p:nvSpPr>
        <p:spPr bwMode="auto">
          <a:xfrm>
            <a:off x="7851966" y="5227153"/>
            <a:ext cx="79200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X3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2" name="Rectangle 104"/>
          <p:cNvSpPr>
            <a:spLocks noChangeArrowheads="1"/>
          </p:cNvSpPr>
          <p:nvPr/>
        </p:nvSpPr>
        <p:spPr bwMode="auto">
          <a:xfrm>
            <a:off x="6191221" y="5219202"/>
            <a:ext cx="1357661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X2 . </a:t>
            </a:r>
            <a:r>
              <a:rPr lang="en-GB" b="1" dirty="0" smtClean="0">
                <a:solidFill>
                  <a:srgbClr val="FF0000"/>
                </a:solidFill>
                <a:cs typeface="Times New Roman" pitchFamily="18" charset="0"/>
              </a:rPr>
              <a:t>V</a:t>
            </a:r>
            <a:r>
              <a:rPr lang="en-GB" sz="1600" b="1" dirty="0" smtClean="0">
                <a:solidFill>
                  <a:srgbClr val="FF0000"/>
                </a:solidFill>
                <a:cs typeface="Times New Roman" pitchFamily="18" charset="0"/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4549800" y="5219202"/>
            <a:ext cx="109377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>
                <a:solidFill>
                  <a:srgbClr val="0000FF"/>
                </a:solidFill>
                <a:cs typeface="Times New Roman" pitchFamily="18" charset="0"/>
              </a:rPr>
              <a:t>X6</a:t>
            </a:r>
            <a:endParaRPr lang="en-GB">
              <a:solidFill>
                <a:srgbClr val="0000FF"/>
              </a:solidFill>
            </a:endParaRPr>
          </a:p>
        </p:txBody>
      </p:sp>
      <p:sp>
        <p:nvSpPr>
          <p:cNvPr id="104" name="Rectangle 102"/>
          <p:cNvSpPr>
            <a:spLocks noChangeArrowheads="1"/>
          </p:cNvSpPr>
          <p:nvPr/>
        </p:nvSpPr>
        <p:spPr bwMode="auto">
          <a:xfrm>
            <a:off x="7851966" y="4892078"/>
            <a:ext cx="792000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en-GB" b="1" dirty="0">
                <a:solidFill>
                  <a:schemeClr val="tx1"/>
                </a:solidFill>
                <a:cs typeface="Times New Roman" pitchFamily="18" charset="0"/>
              </a:rPr>
              <a:t>X2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5" name="Rectangle 101"/>
          <p:cNvSpPr>
            <a:spLocks noChangeArrowheads="1"/>
          </p:cNvSpPr>
          <p:nvPr/>
        </p:nvSpPr>
        <p:spPr bwMode="auto">
          <a:xfrm>
            <a:off x="6191221" y="4892078"/>
            <a:ext cx="1357661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GB" b="1" dirty="0">
                <a:solidFill>
                  <a:srgbClr val="FF0000"/>
                </a:solidFill>
                <a:cs typeface="Times New Roman" pitchFamily="18" charset="0"/>
              </a:rPr>
              <a:t>X1 . a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6" name="Rectangle 100"/>
          <p:cNvSpPr>
            <a:spLocks noChangeArrowheads="1"/>
          </p:cNvSpPr>
          <p:nvPr/>
        </p:nvSpPr>
        <p:spPr bwMode="auto">
          <a:xfrm>
            <a:off x="4549800" y="4884127"/>
            <a:ext cx="1093770" cy="3589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X3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107" name="Rectangle 99"/>
          <p:cNvSpPr>
            <a:spLocks noChangeArrowheads="1"/>
          </p:cNvSpPr>
          <p:nvPr/>
        </p:nvSpPr>
        <p:spPr bwMode="auto">
          <a:xfrm>
            <a:off x="7851966" y="4554716"/>
            <a:ext cx="79200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X1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8" name="Rectangle 98"/>
          <p:cNvSpPr>
            <a:spLocks noChangeArrowheads="1"/>
          </p:cNvSpPr>
          <p:nvPr/>
        </p:nvSpPr>
        <p:spPr bwMode="auto">
          <a:xfrm>
            <a:off x="6191221" y="4538814"/>
            <a:ext cx="1357661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FF0000"/>
                </a:solidFill>
                <a:cs typeface="Times New Roman" pitchFamily="18" charset="0"/>
              </a:rPr>
              <a:t>X6 . </a:t>
            </a:r>
            <a:r>
              <a:rPr lang="fr-FR" b="1" dirty="0" smtClean="0">
                <a:solidFill>
                  <a:srgbClr val="FF0000"/>
                </a:solidFill>
                <a:cs typeface="Times New Roman" pitchFamily="18" charset="0"/>
              </a:rPr>
              <a:t>K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4549800" y="4546765"/>
            <a:ext cx="1093770" cy="36121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0000FF"/>
                </a:solidFill>
                <a:cs typeface="Times New Roman" pitchFamily="18" charset="0"/>
              </a:rPr>
              <a:t>X2 . X4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110" name="Rectangle 96"/>
          <p:cNvSpPr>
            <a:spLocks noChangeArrowheads="1"/>
          </p:cNvSpPr>
          <p:nvPr/>
        </p:nvSpPr>
        <p:spPr bwMode="auto">
          <a:xfrm>
            <a:off x="7858148" y="4195786"/>
            <a:ext cx="950878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المراحل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1" name="Rectangle 95"/>
          <p:cNvSpPr>
            <a:spLocks noChangeArrowheads="1"/>
          </p:cNvSpPr>
          <p:nvPr/>
        </p:nvSpPr>
        <p:spPr bwMode="auto">
          <a:xfrm>
            <a:off x="6445421" y="4203486"/>
            <a:ext cx="1198413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النشاط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2" name="Rectangle 94"/>
          <p:cNvSpPr>
            <a:spLocks noChangeArrowheads="1"/>
          </p:cNvSpPr>
          <p:nvPr/>
        </p:nvSpPr>
        <p:spPr bwMode="auto">
          <a:xfrm>
            <a:off x="4643777" y="4195786"/>
            <a:ext cx="999793" cy="3589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27" name="Image 12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543" y="571480"/>
            <a:ext cx="3970829" cy="3528000"/>
          </a:xfrm>
          <a:prstGeom prst="rect">
            <a:avLst/>
          </a:prstGeom>
          <a:noFill/>
        </p:spPr>
      </p:pic>
      <p:grpSp>
        <p:nvGrpSpPr>
          <p:cNvPr id="129" name="Groupe 128"/>
          <p:cNvGrpSpPr/>
          <p:nvPr/>
        </p:nvGrpSpPr>
        <p:grpSpPr>
          <a:xfrm>
            <a:off x="2928926" y="4214818"/>
            <a:ext cx="5934075" cy="2376487"/>
            <a:chOff x="2286000" y="4214813"/>
            <a:chExt cx="5934075" cy="2376487"/>
          </a:xfrm>
        </p:grpSpPr>
        <p:sp>
          <p:nvSpPr>
            <p:cNvPr id="130" name="Line 101"/>
            <p:cNvSpPr>
              <a:spLocks noChangeShapeType="1"/>
            </p:cNvSpPr>
            <p:nvPr/>
          </p:nvSpPr>
          <p:spPr bwMode="auto">
            <a:xfrm>
              <a:off x="2286000" y="5908675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1" name="Line 91"/>
            <p:cNvSpPr>
              <a:spLocks noChangeShapeType="1"/>
            </p:cNvSpPr>
            <p:nvPr/>
          </p:nvSpPr>
          <p:spPr bwMode="auto">
            <a:xfrm>
              <a:off x="2286000" y="4214813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2" name="Line 92"/>
            <p:cNvSpPr>
              <a:spLocks noChangeShapeType="1"/>
            </p:cNvSpPr>
            <p:nvPr/>
          </p:nvSpPr>
          <p:spPr bwMode="auto">
            <a:xfrm>
              <a:off x="2286000" y="6584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3" name="Line 94"/>
            <p:cNvSpPr>
              <a:spLocks noChangeShapeType="1"/>
            </p:cNvSpPr>
            <p:nvPr/>
          </p:nvSpPr>
          <p:spPr bwMode="auto">
            <a:xfrm>
              <a:off x="8216900" y="4214813"/>
              <a:ext cx="3175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4" name="Line 95"/>
            <p:cNvSpPr>
              <a:spLocks noChangeShapeType="1"/>
            </p:cNvSpPr>
            <p:nvPr/>
          </p:nvSpPr>
          <p:spPr bwMode="auto">
            <a:xfrm>
              <a:off x="2286000" y="4552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5" name="Line 96"/>
            <p:cNvSpPr>
              <a:spLocks noChangeShapeType="1"/>
            </p:cNvSpPr>
            <p:nvPr/>
          </p:nvSpPr>
          <p:spPr bwMode="auto">
            <a:xfrm>
              <a:off x="5397357" y="4214813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6" name="Line 97"/>
            <p:cNvSpPr>
              <a:spLocks noChangeShapeType="1"/>
            </p:cNvSpPr>
            <p:nvPr/>
          </p:nvSpPr>
          <p:spPr bwMode="auto">
            <a:xfrm>
              <a:off x="7142180" y="4214813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7" name="Line 98"/>
            <p:cNvSpPr>
              <a:spLocks noChangeShapeType="1"/>
            </p:cNvSpPr>
            <p:nvPr/>
          </p:nvSpPr>
          <p:spPr bwMode="auto">
            <a:xfrm>
              <a:off x="2286000" y="4892675"/>
              <a:ext cx="5930900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8" name="Line 99"/>
            <p:cNvSpPr>
              <a:spLocks noChangeShapeType="1"/>
            </p:cNvSpPr>
            <p:nvPr/>
          </p:nvSpPr>
          <p:spPr bwMode="auto">
            <a:xfrm>
              <a:off x="2286000" y="5230813"/>
              <a:ext cx="5930900" cy="158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9" name="Line 100"/>
            <p:cNvSpPr>
              <a:spLocks noChangeShapeType="1"/>
            </p:cNvSpPr>
            <p:nvPr/>
          </p:nvSpPr>
          <p:spPr bwMode="auto">
            <a:xfrm>
              <a:off x="2286000" y="5568950"/>
              <a:ext cx="5930900" cy="1588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0" name="Line 102"/>
            <p:cNvSpPr>
              <a:spLocks noChangeShapeType="1"/>
            </p:cNvSpPr>
            <p:nvPr/>
          </p:nvSpPr>
          <p:spPr bwMode="auto">
            <a:xfrm>
              <a:off x="2286000" y="6246813"/>
              <a:ext cx="5930900" cy="3175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1" name="Line 97"/>
            <p:cNvSpPr>
              <a:spLocks noChangeShapeType="1"/>
            </p:cNvSpPr>
            <p:nvPr/>
          </p:nvSpPr>
          <p:spPr bwMode="auto">
            <a:xfrm>
              <a:off x="2290763" y="4221163"/>
              <a:ext cx="1587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2" name="Line 96"/>
            <p:cNvSpPr>
              <a:spLocks noChangeShapeType="1"/>
            </p:cNvSpPr>
            <p:nvPr/>
          </p:nvSpPr>
          <p:spPr bwMode="auto">
            <a:xfrm>
              <a:off x="3780196" y="4214818"/>
              <a:ext cx="1588" cy="2370137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143" name="Rectangle 61"/>
          <p:cNvSpPr>
            <a:spLocks noChangeArrowheads="1"/>
          </p:cNvSpPr>
          <p:nvPr/>
        </p:nvSpPr>
        <p:spPr bwMode="auto">
          <a:xfrm>
            <a:off x="3000364" y="4222458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384090" y="4878436"/>
            <a:ext cx="56938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401098" y="5216864"/>
            <a:ext cx="5181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46" name="Text Box 38"/>
          <p:cNvSpPr txBox="1">
            <a:spLocks noChangeArrowheads="1"/>
          </p:cNvSpPr>
          <p:nvPr/>
        </p:nvSpPr>
        <p:spPr bwMode="auto">
          <a:xfrm>
            <a:off x="3357554" y="6226185"/>
            <a:ext cx="617391" cy="346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</a:rPr>
              <a:t>KM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390465" y="5546861"/>
            <a:ext cx="59503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dG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407473" y="5885289"/>
            <a:ext cx="55656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dG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6072198" y="357166"/>
            <a:ext cx="292892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defRPr/>
            </a:pPr>
            <a:r>
              <a:rPr lang="ar-DZ" b="1" dirty="0" smtClean="0">
                <a:solidFill>
                  <a:srgbClr val="009999"/>
                </a:solidFill>
              </a:rPr>
              <a:t>2</a:t>
            </a:r>
            <a:r>
              <a:rPr lang="ar-SA" b="1" dirty="0" smtClean="0">
                <a:solidFill>
                  <a:srgbClr val="009999"/>
                </a:solidFill>
              </a:rPr>
              <a:t> </a:t>
            </a:r>
            <a:r>
              <a:rPr lang="ar-SA" b="1" dirty="0">
                <a:solidFill>
                  <a:srgbClr val="009999"/>
                </a:solidFill>
              </a:rPr>
              <a:t>ـ تفرع وتجمع </a:t>
            </a:r>
            <a:r>
              <a:rPr lang="ar-SA" b="1" dirty="0" err="1">
                <a:solidFill>
                  <a:srgbClr val="009999"/>
                </a:solidFill>
              </a:rPr>
              <a:t>بـ</a:t>
            </a:r>
            <a:r>
              <a:rPr lang="ar-SA" b="1" dirty="0">
                <a:solidFill>
                  <a:srgbClr val="009999"/>
                </a:solidFill>
              </a:rPr>
              <a:t> "و" " </a:t>
            </a:r>
            <a:r>
              <a:rPr lang="fr-FR" b="1" dirty="0">
                <a:solidFill>
                  <a:srgbClr val="009999"/>
                </a:solidFill>
              </a:rPr>
              <a:t>ET</a:t>
            </a:r>
            <a:r>
              <a:rPr lang="ar-DZ" b="1" dirty="0">
                <a:solidFill>
                  <a:srgbClr val="009999"/>
                </a:solidFill>
              </a:rPr>
              <a:t> "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06" grpId="0"/>
      <p:bldP spid="91" grpId="0"/>
      <p:bldP spid="92" grpId="0"/>
      <p:bldP spid="92" grpId="1"/>
      <p:bldP spid="92" grpId="2"/>
      <p:bldP spid="93" grpId="0"/>
      <p:bldP spid="94" grpId="0"/>
      <p:bldP spid="95" grpId="0"/>
      <p:bldP spid="95" grpId="1"/>
      <p:bldP spid="95" grpId="2"/>
      <p:bldP spid="96" grpId="0"/>
      <p:bldP spid="97" grpId="0"/>
      <p:bldP spid="98" grpId="0"/>
      <p:bldP spid="98" grpId="1"/>
      <p:bldP spid="98" grpId="2"/>
      <p:bldP spid="99" grpId="0"/>
      <p:bldP spid="100" grpId="0"/>
      <p:bldP spid="101" grpId="0"/>
      <p:bldP spid="101" grpId="1"/>
      <p:bldP spid="101" grpId="2"/>
      <p:bldP spid="102" grpId="0"/>
      <p:bldP spid="103" grpId="0"/>
      <p:bldP spid="104" grpId="0"/>
      <p:bldP spid="104" grpId="1"/>
      <p:bldP spid="104" grpId="2"/>
      <p:bldP spid="105" grpId="0"/>
      <p:bldP spid="106" grpId="0"/>
      <p:bldP spid="107" grpId="0"/>
      <p:bldP spid="107" grpId="1"/>
      <p:bldP spid="108" grpId="0"/>
      <p:bldP spid="109" grpId="0"/>
      <p:bldP spid="110" grpId="0"/>
      <p:bldP spid="111" grpId="0"/>
      <p:bldP spid="112" grpId="0"/>
      <p:bldP spid="143" grpId="0"/>
      <p:bldP spid="144" grpId="0"/>
      <p:bldP spid="145" grpId="0"/>
      <p:bldP spid="146" grpId="0"/>
      <p:bldP spid="147" grpId="0"/>
      <p:bldP spid="148" grpId="0"/>
      <p:bldP spid="4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7204566" y="99932"/>
            <a:ext cx="172515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3</a:t>
            </a:r>
            <a:r>
              <a:rPr lang="ar-SA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قفز المراحل: </a:t>
            </a:r>
            <a:endParaRPr lang="fr-FR" sz="2000" b="1" u="sng" dirty="0">
              <a:solidFill>
                <a:srgbClr val="6600CC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716463" y="620713"/>
            <a:ext cx="406554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- استخراج معادلات التنشيط والتخميل :</a:t>
            </a:r>
            <a:endParaRPr lang="fr-FR" b="1">
              <a:solidFill>
                <a:srgbClr val="808000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0" y="182563"/>
            <a:ext cx="228598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DZ" sz="1600" b="1" dirty="0" err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م</a:t>
            </a:r>
            <a:r>
              <a:rPr lang="ar-DZ" sz="1600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.ت.م.ن </a:t>
            </a:r>
            <a:r>
              <a:rPr lang="ar-DZ" sz="1600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 </a:t>
            </a:r>
            <a:r>
              <a:rPr lang="fr-FR" sz="1600" b="1" dirty="0" err="1">
                <a:solidFill>
                  <a:srgbClr val="808000"/>
                </a:solidFill>
              </a:rPr>
              <a:t>Grafcet</a:t>
            </a:r>
            <a:r>
              <a:rPr lang="ar-DZ" b="1" dirty="0">
                <a:solidFill>
                  <a:srgbClr val="808000"/>
                </a:solidFill>
              </a:rPr>
              <a:t>:</a:t>
            </a:r>
            <a:endParaRPr lang="fr-FR" b="1" dirty="0">
              <a:solidFill>
                <a:srgbClr val="808000"/>
              </a:solidFill>
            </a:endParaRPr>
          </a:p>
        </p:txBody>
      </p:sp>
      <p:sp>
        <p:nvSpPr>
          <p:cNvPr id="16471" name="Rectangle 87"/>
          <p:cNvSpPr>
            <a:spLocks noChangeArrowheads="1"/>
          </p:cNvSpPr>
          <p:nvPr/>
        </p:nvSpPr>
        <p:spPr bwMode="auto">
          <a:xfrm>
            <a:off x="8001501" y="3380008"/>
            <a:ext cx="928217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</a:rPr>
              <a:t>X</a:t>
            </a:r>
            <a:r>
              <a:rPr lang="ar-SA" b="1" dirty="0">
                <a:solidFill>
                  <a:schemeClr val="tx1"/>
                </a:solidFill>
              </a:rPr>
              <a:t>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469" name="Rectangle 85"/>
          <p:cNvSpPr>
            <a:spLocks noChangeArrowheads="1"/>
          </p:cNvSpPr>
          <p:nvPr/>
        </p:nvSpPr>
        <p:spPr bwMode="auto">
          <a:xfrm>
            <a:off x="4973332" y="3366360"/>
            <a:ext cx="1027428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0000FF"/>
                </a:solidFill>
              </a:rPr>
              <a:t>X1</a:t>
            </a:r>
          </a:p>
        </p:txBody>
      </p:sp>
      <p:sp>
        <p:nvSpPr>
          <p:cNvPr id="16468" name="Rectangle 84"/>
          <p:cNvSpPr>
            <a:spLocks noChangeArrowheads="1"/>
          </p:cNvSpPr>
          <p:nvPr/>
        </p:nvSpPr>
        <p:spPr bwMode="auto">
          <a:xfrm>
            <a:off x="8001501" y="3008331"/>
            <a:ext cx="928217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>
                <a:solidFill>
                  <a:schemeClr val="tx1"/>
                </a:solidFill>
              </a:rPr>
              <a:t>X</a:t>
            </a:r>
            <a:r>
              <a:rPr lang="ar-SA" b="1">
                <a:solidFill>
                  <a:schemeClr val="tx1"/>
                </a:solidFill>
              </a:rPr>
              <a:t>3</a:t>
            </a: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6467" name="Rectangle 83"/>
          <p:cNvSpPr>
            <a:spLocks noChangeArrowheads="1"/>
          </p:cNvSpPr>
          <p:nvPr/>
        </p:nvSpPr>
        <p:spPr bwMode="auto">
          <a:xfrm>
            <a:off x="6248766" y="2983571"/>
            <a:ext cx="836538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FF0000"/>
                </a:solidFill>
              </a:rPr>
              <a:t>X2.V</a:t>
            </a:r>
            <a:r>
              <a:rPr lang="fr-FR" sz="1600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466" name="Rectangle 82"/>
          <p:cNvSpPr>
            <a:spLocks noChangeArrowheads="1"/>
          </p:cNvSpPr>
          <p:nvPr/>
        </p:nvSpPr>
        <p:spPr bwMode="auto">
          <a:xfrm>
            <a:off x="4973332" y="2994683"/>
            <a:ext cx="1027428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>
                <a:solidFill>
                  <a:srgbClr val="0000FF"/>
                </a:solidFill>
              </a:rPr>
              <a:t>X4</a:t>
            </a:r>
          </a:p>
        </p:txBody>
      </p:sp>
      <p:sp>
        <p:nvSpPr>
          <p:cNvPr id="16465" name="Rectangle 81"/>
          <p:cNvSpPr>
            <a:spLocks noChangeArrowheads="1"/>
          </p:cNvSpPr>
          <p:nvPr/>
        </p:nvSpPr>
        <p:spPr bwMode="auto">
          <a:xfrm>
            <a:off x="8001501" y="2636656"/>
            <a:ext cx="928217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</a:rPr>
              <a:t>X</a:t>
            </a:r>
            <a:r>
              <a:rPr lang="ar-SA" b="1" dirty="0">
                <a:solidFill>
                  <a:schemeClr val="tx1"/>
                </a:solidFill>
              </a:rPr>
              <a:t>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464" name="Rectangle 80"/>
          <p:cNvSpPr>
            <a:spLocks noChangeArrowheads="1"/>
          </p:cNvSpPr>
          <p:nvPr/>
        </p:nvSpPr>
        <p:spPr bwMode="auto">
          <a:xfrm>
            <a:off x="6248766" y="2611896"/>
            <a:ext cx="1112030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FF0000"/>
                </a:solidFill>
              </a:rPr>
              <a:t>X1.</a:t>
            </a:r>
            <a:r>
              <a:rPr lang="fr-FR" b="1" dirty="0" err="1" smtClean="0">
                <a:solidFill>
                  <a:srgbClr val="FF0000"/>
                </a:solidFill>
              </a:rPr>
              <a:t>a.N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463" name="Rectangle 79"/>
          <p:cNvSpPr>
            <a:spLocks noChangeArrowheads="1"/>
          </p:cNvSpPr>
          <p:nvPr/>
        </p:nvSpPr>
        <p:spPr bwMode="auto">
          <a:xfrm>
            <a:off x="4973332" y="2623008"/>
            <a:ext cx="1027428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</a:rPr>
              <a:t>X3</a:t>
            </a:r>
          </a:p>
        </p:txBody>
      </p:sp>
      <p:sp>
        <p:nvSpPr>
          <p:cNvPr id="16462" name="Rectangle 78"/>
          <p:cNvSpPr>
            <a:spLocks noChangeArrowheads="1"/>
          </p:cNvSpPr>
          <p:nvPr/>
        </p:nvSpPr>
        <p:spPr bwMode="auto">
          <a:xfrm>
            <a:off x="8001501" y="2264980"/>
            <a:ext cx="928217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</a:rPr>
              <a:t>X</a:t>
            </a:r>
            <a:r>
              <a:rPr lang="ar-SA" b="1" dirty="0">
                <a:solidFill>
                  <a:schemeClr val="tx1"/>
                </a:solidFill>
              </a:rPr>
              <a:t>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6461" name="Rectangle 77"/>
          <p:cNvSpPr>
            <a:spLocks noChangeArrowheads="1"/>
          </p:cNvSpPr>
          <p:nvPr/>
        </p:nvSpPr>
        <p:spPr bwMode="auto">
          <a:xfrm>
            <a:off x="6248766" y="2240220"/>
            <a:ext cx="836538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FF0000"/>
                </a:solidFill>
              </a:rPr>
              <a:t>X4.K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460" name="Rectangle 76"/>
          <p:cNvSpPr>
            <a:spLocks noChangeArrowheads="1"/>
          </p:cNvSpPr>
          <p:nvPr/>
        </p:nvSpPr>
        <p:spPr bwMode="auto">
          <a:xfrm>
            <a:off x="4973332" y="2251332"/>
            <a:ext cx="1027428" cy="37167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</a:rPr>
              <a:t>X2 + X4</a:t>
            </a:r>
          </a:p>
        </p:txBody>
      </p:sp>
      <p:sp>
        <p:nvSpPr>
          <p:cNvPr id="16459" name="Rectangle 75"/>
          <p:cNvSpPr>
            <a:spLocks noChangeArrowheads="1"/>
          </p:cNvSpPr>
          <p:nvPr/>
        </p:nvSpPr>
        <p:spPr bwMode="auto">
          <a:xfrm>
            <a:off x="7916415" y="1871012"/>
            <a:ext cx="928217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المراحل</a:t>
            </a:r>
            <a:endParaRPr lang="ar-SA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6458" name="Rectangle 74"/>
          <p:cNvSpPr>
            <a:spLocks noChangeArrowheads="1"/>
          </p:cNvSpPr>
          <p:nvPr/>
        </p:nvSpPr>
        <p:spPr bwMode="auto">
          <a:xfrm>
            <a:off x="6572264" y="1871012"/>
            <a:ext cx="1223304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النشاط</a:t>
            </a:r>
            <a:endParaRPr lang="ar-SA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6457" name="Rectangle 73"/>
          <p:cNvSpPr>
            <a:spLocks noChangeArrowheads="1"/>
          </p:cNvSpPr>
          <p:nvPr/>
        </p:nvSpPr>
        <p:spPr bwMode="auto">
          <a:xfrm>
            <a:off x="4929190" y="1871012"/>
            <a:ext cx="1071570" cy="371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endParaRPr lang="ar-SA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24" name="Groupe 123"/>
          <p:cNvGrpSpPr/>
          <p:nvPr/>
        </p:nvGrpSpPr>
        <p:grpSpPr>
          <a:xfrm>
            <a:off x="3857620" y="1872530"/>
            <a:ext cx="5040313" cy="1872000"/>
            <a:chOff x="3714744" y="2589216"/>
            <a:chExt cx="5040313" cy="1679112"/>
          </a:xfrm>
        </p:grpSpPr>
        <p:sp>
          <p:nvSpPr>
            <p:cNvPr id="125" name="Line 63"/>
            <p:cNvSpPr>
              <a:spLocks noChangeShapeType="1"/>
            </p:cNvSpPr>
            <p:nvPr/>
          </p:nvSpPr>
          <p:spPr bwMode="auto">
            <a:xfrm>
              <a:off x="3714744" y="426402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26" name="Line 66"/>
            <p:cNvSpPr>
              <a:spLocks noChangeShapeType="1"/>
            </p:cNvSpPr>
            <p:nvPr/>
          </p:nvSpPr>
          <p:spPr bwMode="auto">
            <a:xfrm>
              <a:off x="3714744" y="292417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27" name="Groupe 189"/>
            <p:cNvGrpSpPr/>
            <p:nvPr/>
          </p:nvGrpSpPr>
          <p:grpSpPr>
            <a:xfrm>
              <a:off x="3714744" y="2589216"/>
              <a:ext cx="5040313" cy="1679112"/>
              <a:chOff x="3714744" y="2589216"/>
              <a:chExt cx="5040313" cy="1679112"/>
            </a:xfrm>
          </p:grpSpPr>
          <p:sp>
            <p:nvSpPr>
              <p:cNvPr id="128" name="Line 62"/>
              <p:cNvSpPr>
                <a:spLocks noChangeShapeType="1"/>
              </p:cNvSpPr>
              <p:nvPr/>
            </p:nvSpPr>
            <p:spPr bwMode="auto">
              <a:xfrm>
                <a:off x="3714744" y="258921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29" name="Line 64"/>
              <p:cNvSpPr>
                <a:spLocks noChangeShapeType="1"/>
              </p:cNvSpPr>
              <p:nvPr/>
            </p:nvSpPr>
            <p:spPr bwMode="auto">
              <a:xfrm>
                <a:off x="4786314" y="25935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0" name="Line 65"/>
              <p:cNvSpPr>
                <a:spLocks noChangeShapeType="1"/>
              </p:cNvSpPr>
              <p:nvPr/>
            </p:nvSpPr>
            <p:spPr bwMode="auto">
              <a:xfrm>
                <a:off x="8755057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1" name="Line 67"/>
              <p:cNvSpPr>
                <a:spLocks noChangeShapeType="1"/>
              </p:cNvSpPr>
              <p:nvPr/>
            </p:nvSpPr>
            <p:spPr bwMode="auto">
              <a:xfrm>
                <a:off x="6072198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2" name="Line 68"/>
              <p:cNvSpPr>
                <a:spLocks noChangeShapeType="1"/>
              </p:cNvSpPr>
              <p:nvPr/>
            </p:nvSpPr>
            <p:spPr bwMode="auto">
              <a:xfrm>
                <a:off x="7786710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33" name="Line 69"/>
              <p:cNvSpPr>
                <a:spLocks noChangeShapeType="1"/>
              </p:cNvSpPr>
              <p:nvPr/>
            </p:nvSpPr>
            <p:spPr bwMode="auto">
              <a:xfrm>
                <a:off x="3714744" y="3259141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4" name="Line 70"/>
              <p:cNvSpPr>
                <a:spLocks noChangeShapeType="1"/>
              </p:cNvSpPr>
              <p:nvPr/>
            </p:nvSpPr>
            <p:spPr bwMode="auto">
              <a:xfrm>
                <a:off x="3714744" y="3594103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5" name="Line 71"/>
              <p:cNvSpPr>
                <a:spLocks noChangeShapeType="1"/>
              </p:cNvSpPr>
              <p:nvPr/>
            </p:nvSpPr>
            <p:spPr bwMode="auto">
              <a:xfrm>
                <a:off x="3714744" y="392906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6" name="Line 64"/>
              <p:cNvSpPr>
                <a:spLocks noChangeShapeType="1"/>
              </p:cNvSpPr>
              <p:nvPr/>
            </p:nvSpPr>
            <p:spPr bwMode="auto">
              <a:xfrm>
                <a:off x="3720868" y="2592527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sp>
        <p:nvSpPr>
          <p:cNvPr id="137" name="Rectangle 61"/>
          <p:cNvSpPr>
            <a:spLocks noChangeArrowheads="1"/>
          </p:cNvSpPr>
          <p:nvPr/>
        </p:nvSpPr>
        <p:spPr bwMode="auto">
          <a:xfrm>
            <a:off x="3890278" y="1882050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4137540" y="2613866"/>
            <a:ext cx="56938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39" name="Rectangle 138"/>
          <p:cNvSpPr/>
          <p:nvPr/>
        </p:nvSpPr>
        <p:spPr>
          <a:xfrm>
            <a:off x="4154548" y="2976570"/>
            <a:ext cx="5181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40" name="Text Box 38"/>
          <p:cNvSpPr txBox="1">
            <a:spLocks noChangeArrowheads="1"/>
          </p:cNvSpPr>
          <p:nvPr/>
        </p:nvSpPr>
        <p:spPr bwMode="auto">
          <a:xfrm>
            <a:off x="4111004" y="3366128"/>
            <a:ext cx="617391" cy="346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</a:rPr>
              <a:t>KM</a:t>
            </a:r>
          </a:p>
        </p:txBody>
      </p:sp>
      <p:grpSp>
        <p:nvGrpSpPr>
          <p:cNvPr id="143" name="Groupe 142"/>
          <p:cNvGrpSpPr/>
          <p:nvPr/>
        </p:nvGrpSpPr>
        <p:grpSpPr>
          <a:xfrm>
            <a:off x="6226186" y="3396192"/>
            <a:ext cx="1754972" cy="371675"/>
            <a:chOff x="5868996" y="3396192"/>
            <a:chExt cx="1754972" cy="371675"/>
          </a:xfrm>
        </p:grpSpPr>
        <p:sp>
          <p:nvSpPr>
            <p:cNvPr id="16470" name="Rectangle 86"/>
            <p:cNvSpPr>
              <a:spLocks noChangeArrowheads="1"/>
            </p:cNvSpPr>
            <p:nvPr/>
          </p:nvSpPr>
          <p:spPr bwMode="auto">
            <a:xfrm>
              <a:off x="5868996" y="3396192"/>
              <a:ext cx="1754972" cy="37167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X3.V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0</a:t>
              </a:r>
              <a:r>
                <a:rPr lang="fr-FR" b="1" dirty="0" smtClean="0">
                  <a:solidFill>
                    <a:srgbClr val="FF0000"/>
                  </a:solidFill>
                </a:rPr>
                <a:t> </a:t>
              </a:r>
              <a:r>
                <a:rPr lang="fr-FR" b="1" dirty="0">
                  <a:solidFill>
                    <a:srgbClr val="FF0000"/>
                  </a:solidFill>
                </a:rPr>
                <a:t>+ </a:t>
              </a:r>
              <a:r>
                <a:rPr lang="fr-FR" b="1" dirty="0" smtClean="0">
                  <a:solidFill>
                    <a:srgbClr val="FF0000"/>
                  </a:solidFill>
                </a:rPr>
                <a:t>X1.</a:t>
              </a:r>
              <a:r>
                <a:rPr lang="fr-FR" b="1" dirty="0" err="1" smtClean="0">
                  <a:solidFill>
                    <a:srgbClr val="FF0000"/>
                  </a:solidFill>
                </a:rPr>
                <a:t>a.N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cxnSp>
          <p:nvCxnSpPr>
            <p:cNvPr id="142" name="Connecteur droit 141"/>
            <p:cNvCxnSpPr/>
            <p:nvPr/>
          </p:nvCxnSpPr>
          <p:spPr>
            <a:xfrm>
              <a:off x="7349990" y="3412816"/>
              <a:ext cx="1428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4" name="Image 14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142984"/>
            <a:ext cx="3338794" cy="36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6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6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6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6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6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6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6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6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6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6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/>
      <p:bldP spid="16390" grpId="0"/>
      <p:bldP spid="16391" grpId="0"/>
      <p:bldP spid="16471" grpId="0"/>
      <p:bldP spid="16471" grpId="1"/>
      <p:bldP spid="16471" grpId="2"/>
      <p:bldP spid="16469" grpId="0"/>
      <p:bldP spid="16468" grpId="0"/>
      <p:bldP spid="16468" grpId="1"/>
      <p:bldP spid="16468" grpId="2"/>
      <p:bldP spid="16467" grpId="0"/>
      <p:bldP spid="16466" grpId="0"/>
      <p:bldP spid="16465" grpId="0"/>
      <p:bldP spid="16465" grpId="1"/>
      <p:bldP spid="16465" grpId="2"/>
      <p:bldP spid="16464" grpId="0"/>
      <p:bldP spid="16463" grpId="0"/>
      <p:bldP spid="16462" grpId="0"/>
      <p:bldP spid="16462" grpId="1"/>
      <p:bldP spid="16461" grpId="0"/>
      <p:bldP spid="16460" grpId="0"/>
      <p:bldP spid="16459" grpId="0"/>
      <p:bldP spid="16458" grpId="0"/>
      <p:bldP spid="16457" grpId="0"/>
      <p:bldP spid="137" grpId="0"/>
      <p:bldP spid="138" grpId="0"/>
      <p:bldP spid="139" grpId="0"/>
      <p:bldP spid="1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44"/>
          <p:cNvSpPr>
            <a:spLocks noChangeArrowheads="1"/>
          </p:cNvSpPr>
          <p:nvPr/>
        </p:nvSpPr>
        <p:spPr bwMode="auto">
          <a:xfrm>
            <a:off x="6849777" y="142852"/>
            <a:ext cx="196720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4</a:t>
            </a:r>
            <a:r>
              <a:rPr lang="ar-SA" sz="2000" b="1" u="sng" dirty="0" smtClean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ـ </a:t>
            </a:r>
            <a:r>
              <a:rPr lang="ar-SA" sz="2000" b="1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إعادة المراحل </a:t>
            </a:r>
            <a:r>
              <a:rPr lang="ar-SA" sz="2000" u="sng" dirty="0">
                <a:solidFill>
                  <a:srgbClr val="6600CC"/>
                </a:solidFill>
                <a:latin typeface="Verdana" pitchFamily="34" charset="0"/>
                <a:cs typeface="Arabic Transparent" pitchFamily="2" charset="-78"/>
              </a:rPr>
              <a:t>: </a:t>
            </a:r>
            <a:endParaRPr lang="fr-FR" sz="2000" u="sng" dirty="0">
              <a:solidFill>
                <a:srgbClr val="6600CC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174" name="Text Box 45"/>
          <p:cNvSpPr txBox="1">
            <a:spLocks noChangeArrowheads="1"/>
          </p:cNvSpPr>
          <p:nvPr/>
        </p:nvSpPr>
        <p:spPr bwMode="auto">
          <a:xfrm>
            <a:off x="5184806" y="580987"/>
            <a:ext cx="381635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- استخراج معادلات التنشيط </a:t>
            </a:r>
            <a:r>
              <a:rPr lang="ar-DZ" b="1" dirty="0" err="1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والتخميل</a:t>
            </a:r>
            <a:r>
              <a:rPr lang="ar-DZ" b="1" dirty="0">
                <a:solidFill>
                  <a:srgbClr val="808000"/>
                </a:solidFill>
                <a:latin typeface="Verdana" pitchFamily="34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808000"/>
              </a:solidFill>
              <a:latin typeface="Verdana" pitchFamily="34" charset="0"/>
              <a:cs typeface="Arabic Transparent" pitchFamily="2" charset="-78"/>
            </a:endParaRPr>
          </a:p>
        </p:txBody>
      </p:sp>
      <p:sp>
        <p:nvSpPr>
          <p:cNvPr id="175" name="Text Box 46"/>
          <p:cNvSpPr txBox="1">
            <a:spLocks noChangeArrowheads="1"/>
          </p:cNvSpPr>
          <p:nvPr/>
        </p:nvSpPr>
        <p:spPr bwMode="auto">
          <a:xfrm>
            <a:off x="184178" y="182563"/>
            <a:ext cx="19446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808000"/>
                </a:solidFill>
                <a:cs typeface="Arabic Transparent" pitchFamily="2" charset="-78"/>
              </a:rPr>
              <a:t>-</a:t>
            </a:r>
            <a:r>
              <a:rPr lang="ar-DZ" b="1">
                <a:solidFill>
                  <a:srgbClr val="808000"/>
                </a:solidFill>
                <a:cs typeface="Arabic Transparent" pitchFamily="2" charset="-78"/>
              </a:rPr>
              <a:t>م.ت.م.ن</a:t>
            </a:r>
            <a:r>
              <a:rPr lang="ar-DZ" b="1">
                <a:solidFill>
                  <a:srgbClr val="808000"/>
                </a:solidFill>
                <a:latin typeface="Verdana" pitchFamily="34" charset="0"/>
              </a:rPr>
              <a:t>  </a:t>
            </a:r>
            <a:r>
              <a:rPr lang="fr-FR" b="1">
                <a:solidFill>
                  <a:srgbClr val="808000"/>
                </a:solidFill>
              </a:rPr>
              <a:t>Grafcet</a:t>
            </a:r>
            <a:r>
              <a:rPr lang="ar-DZ" b="1">
                <a:solidFill>
                  <a:srgbClr val="808000"/>
                </a:solidFill>
              </a:rPr>
              <a:t>:</a:t>
            </a:r>
            <a:endParaRPr lang="fr-FR" b="1">
              <a:solidFill>
                <a:srgbClr val="808000"/>
              </a:solidFill>
            </a:endParaRPr>
          </a:p>
        </p:txBody>
      </p:sp>
      <p:sp>
        <p:nvSpPr>
          <p:cNvPr id="127" name="Rectangle 121"/>
          <p:cNvSpPr>
            <a:spLocks noChangeArrowheads="1"/>
          </p:cNvSpPr>
          <p:nvPr/>
        </p:nvSpPr>
        <p:spPr bwMode="auto">
          <a:xfrm>
            <a:off x="7729549" y="6037097"/>
            <a:ext cx="862013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8" name="Rectangle 120"/>
          <p:cNvSpPr>
            <a:spLocks noChangeArrowheads="1"/>
          </p:cNvSpPr>
          <p:nvPr/>
        </p:nvSpPr>
        <p:spPr bwMode="auto">
          <a:xfrm>
            <a:off x="5968486" y="6047855"/>
            <a:ext cx="1443037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FF0000"/>
                </a:solidFill>
                <a:cs typeface="Times New Roman" pitchFamily="18" charset="0"/>
              </a:rPr>
              <a:t>X3.</a:t>
            </a:r>
            <a:r>
              <a:rPr lang="fr-FR" sz="1600" b="1" dirty="0" smtClean="0">
                <a:solidFill>
                  <a:srgbClr val="FF0000"/>
                </a:solidFill>
                <a:cs typeface="Times New Roman" pitchFamily="18" charset="0"/>
              </a:rPr>
              <a:t>V0.N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9" name="Rectangle 119"/>
          <p:cNvSpPr>
            <a:spLocks noChangeArrowheads="1"/>
          </p:cNvSpPr>
          <p:nvPr/>
        </p:nvSpPr>
        <p:spPr bwMode="auto">
          <a:xfrm>
            <a:off x="4728657" y="6037097"/>
            <a:ext cx="1075438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X1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30" name="Rectangle 118"/>
          <p:cNvSpPr>
            <a:spLocks noChangeArrowheads="1"/>
          </p:cNvSpPr>
          <p:nvPr/>
        </p:nvSpPr>
        <p:spPr bwMode="auto">
          <a:xfrm>
            <a:off x="7729549" y="5669337"/>
            <a:ext cx="862013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1" name="Rectangle 117"/>
          <p:cNvSpPr>
            <a:spLocks noChangeArrowheads="1"/>
          </p:cNvSpPr>
          <p:nvPr/>
        </p:nvSpPr>
        <p:spPr bwMode="auto">
          <a:xfrm>
            <a:off x="5968486" y="5680095"/>
            <a:ext cx="1443037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X2.b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132" name="Rectangle 116"/>
          <p:cNvSpPr>
            <a:spLocks noChangeArrowheads="1"/>
          </p:cNvSpPr>
          <p:nvPr/>
        </p:nvSpPr>
        <p:spPr bwMode="auto">
          <a:xfrm>
            <a:off x="4728657" y="5669337"/>
            <a:ext cx="1075438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X4 + X2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33" name="Rectangle 115"/>
          <p:cNvSpPr>
            <a:spLocks noChangeArrowheads="1"/>
          </p:cNvSpPr>
          <p:nvPr/>
        </p:nvSpPr>
        <p:spPr bwMode="auto">
          <a:xfrm>
            <a:off x="7729549" y="5287796"/>
            <a:ext cx="862013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5" name="Rectangle 113"/>
          <p:cNvSpPr>
            <a:spLocks noChangeArrowheads="1"/>
          </p:cNvSpPr>
          <p:nvPr/>
        </p:nvSpPr>
        <p:spPr bwMode="auto">
          <a:xfrm>
            <a:off x="4728657" y="5287796"/>
            <a:ext cx="1075438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X3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36" name="Rectangle 112"/>
          <p:cNvSpPr>
            <a:spLocks noChangeArrowheads="1"/>
          </p:cNvSpPr>
          <p:nvPr/>
        </p:nvSpPr>
        <p:spPr bwMode="auto">
          <a:xfrm>
            <a:off x="7729549" y="4896737"/>
            <a:ext cx="862013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fr-FR" b="1" dirty="0">
                <a:solidFill>
                  <a:schemeClr val="tx1"/>
                </a:solidFill>
                <a:cs typeface="Times New Roman" pitchFamily="18" charset="0"/>
              </a:rPr>
              <a:t>X1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7" name="Rectangle 111"/>
          <p:cNvSpPr>
            <a:spLocks noChangeArrowheads="1"/>
          </p:cNvSpPr>
          <p:nvPr/>
        </p:nvSpPr>
        <p:spPr bwMode="auto">
          <a:xfrm>
            <a:off x="5968486" y="4907495"/>
            <a:ext cx="1443037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 dirty="0" smtClean="0">
                <a:solidFill>
                  <a:srgbClr val="FF0000"/>
                </a:solidFill>
                <a:cs typeface="Times New Roman" pitchFamily="18" charset="0"/>
              </a:rPr>
              <a:t>X4.</a:t>
            </a:r>
            <a:r>
              <a:rPr lang="fr-FR" sz="1600" b="1" dirty="0" smtClean="0">
                <a:solidFill>
                  <a:srgbClr val="FF0000"/>
                </a:solidFill>
                <a:cs typeface="Times New Roman" pitchFamily="18" charset="0"/>
              </a:rPr>
              <a:t>K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38" name="Rectangle 110"/>
          <p:cNvSpPr>
            <a:spLocks noChangeArrowheads="1"/>
          </p:cNvSpPr>
          <p:nvPr/>
        </p:nvSpPr>
        <p:spPr bwMode="auto">
          <a:xfrm>
            <a:off x="4728657" y="4896737"/>
            <a:ext cx="1075438" cy="3032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fr-FR" b="1">
                <a:solidFill>
                  <a:srgbClr val="0000FF"/>
                </a:solidFill>
                <a:cs typeface="Times New Roman" pitchFamily="18" charset="0"/>
              </a:rPr>
              <a:t>X2</a:t>
            </a:r>
            <a:endParaRPr lang="fr-FR" b="1">
              <a:solidFill>
                <a:srgbClr val="0000FF"/>
              </a:solidFill>
            </a:endParaRPr>
          </a:p>
        </p:txBody>
      </p:sp>
      <p:sp>
        <p:nvSpPr>
          <p:cNvPr id="139" name="Rectangle 109"/>
          <p:cNvSpPr>
            <a:spLocks noChangeArrowheads="1"/>
          </p:cNvSpPr>
          <p:nvPr/>
        </p:nvSpPr>
        <p:spPr bwMode="auto">
          <a:xfrm>
            <a:off x="7729549" y="4572008"/>
            <a:ext cx="862013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المراحل</a:t>
            </a:r>
            <a:endParaRPr lang="ar-SA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0" name="Rectangle 108"/>
          <p:cNvSpPr>
            <a:spLocks noChangeArrowheads="1"/>
          </p:cNvSpPr>
          <p:nvPr/>
        </p:nvSpPr>
        <p:spPr bwMode="auto">
          <a:xfrm>
            <a:off x="5968486" y="4582766"/>
            <a:ext cx="1443037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النشاط</a:t>
            </a:r>
            <a:endParaRPr lang="ar-SA" sz="240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1" name="Rectangle 107"/>
          <p:cNvSpPr>
            <a:spLocks noChangeArrowheads="1"/>
          </p:cNvSpPr>
          <p:nvPr/>
        </p:nvSpPr>
        <p:spPr bwMode="auto">
          <a:xfrm>
            <a:off x="4595428" y="4531064"/>
            <a:ext cx="1222375" cy="3032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rtl="1">
              <a:defRPr/>
            </a:pPr>
            <a:r>
              <a:rPr lang="ar-SA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endParaRPr lang="ar-SA" sz="24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50" name="Image 14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42984"/>
            <a:ext cx="3779675" cy="3960000"/>
          </a:xfrm>
          <a:prstGeom prst="rect">
            <a:avLst/>
          </a:prstGeom>
          <a:noFill/>
        </p:spPr>
      </p:pic>
      <p:grpSp>
        <p:nvGrpSpPr>
          <p:cNvPr id="151" name="Groupe 150"/>
          <p:cNvGrpSpPr/>
          <p:nvPr/>
        </p:nvGrpSpPr>
        <p:grpSpPr>
          <a:xfrm>
            <a:off x="3643306" y="4518218"/>
            <a:ext cx="5040313" cy="1872000"/>
            <a:chOff x="3714744" y="2589216"/>
            <a:chExt cx="5040313" cy="1679112"/>
          </a:xfrm>
        </p:grpSpPr>
        <p:sp>
          <p:nvSpPr>
            <p:cNvPr id="152" name="Line 63"/>
            <p:cNvSpPr>
              <a:spLocks noChangeShapeType="1"/>
            </p:cNvSpPr>
            <p:nvPr/>
          </p:nvSpPr>
          <p:spPr bwMode="auto">
            <a:xfrm>
              <a:off x="3714744" y="426402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3" name="Line 66"/>
            <p:cNvSpPr>
              <a:spLocks noChangeShapeType="1"/>
            </p:cNvSpPr>
            <p:nvPr/>
          </p:nvSpPr>
          <p:spPr bwMode="auto">
            <a:xfrm>
              <a:off x="3714744" y="2924178"/>
              <a:ext cx="5040313" cy="0"/>
            </a:xfrm>
            <a:prstGeom prst="line">
              <a:avLst/>
            </a:prstGeom>
            <a:ln w="1905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/>
            </a:p>
          </p:txBody>
        </p:sp>
        <p:grpSp>
          <p:nvGrpSpPr>
            <p:cNvPr id="165" name="Groupe 189"/>
            <p:cNvGrpSpPr/>
            <p:nvPr/>
          </p:nvGrpSpPr>
          <p:grpSpPr>
            <a:xfrm>
              <a:off x="3714744" y="2589216"/>
              <a:ext cx="5040313" cy="1679112"/>
              <a:chOff x="3714744" y="2589216"/>
              <a:chExt cx="5040313" cy="1679112"/>
            </a:xfrm>
          </p:grpSpPr>
          <p:sp>
            <p:nvSpPr>
              <p:cNvPr id="166" name="Line 62"/>
              <p:cNvSpPr>
                <a:spLocks noChangeShapeType="1"/>
              </p:cNvSpPr>
              <p:nvPr/>
            </p:nvSpPr>
            <p:spPr bwMode="auto">
              <a:xfrm>
                <a:off x="3714744" y="258921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7" name="Line 64"/>
              <p:cNvSpPr>
                <a:spLocks noChangeShapeType="1"/>
              </p:cNvSpPr>
              <p:nvPr/>
            </p:nvSpPr>
            <p:spPr bwMode="auto">
              <a:xfrm>
                <a:off x="4786314" y="25935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8" name="Line 65"/>
              <p:cNvSpPr>
                <a:spLocks noChangeShapeType="1"/>
              </p:cNvSpPr>
              <p:nvPr/>
            </p:nvSpPr>
            <p:spPr bwMode="auto">
              <a:xfrm>
                <a:off x="8755057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69" name="Line 67"/>
              <p:cNvSpPr>
                <a:spLocks noChangeShapeType="1"/>
              </p:cNvSpPr>
              <p:nvPr/>
            </p:nvSpPr>
            <p:spPr bwMode="auto">
              <a:xfrm>
                <a:off x="6000760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70" name="Line 68"/>
              <p:cNvSpPr>
                <a:spLocks noChangeShapeType="1"/>
              </p:cNvSpPr>
              <p:nvPr/>
            </p:nvSpPr>
            <p:spPr bwMode="auto">
              <a:xfrm>
                <a:off x="7786710" y="2589216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sp>
            <p:nvSpPr>
              <p:cNvPr id="171" name="Line 69"/>
              <p:cNvSpPr>
                <a:spLocks noChangeShapeType="1"/>
              </p:cNvSpPr>
              <p:nvPr/>
            </p:nvSpPr>
            <p:spPr bwMode="auto">
              <a:xfrm>
                <a:off x="3714744" y="3259141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72" name="Line 70"/>
              <p:cNvSpPr>
                <a:spLocks noChangeShapeType="1"/>
              </p:cNvSpPr>
              <p:nvPr/>
            </p:nvSpPr>
            <p:spPr bwMode="auto">
              <a:xfrm>
                <a:off x="3714744" y="3594103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76" name="Line 71"/>
              <p:cNvSpPr>
                <a:spLocks noChangeShapeType="1"/>
              </p:cNvSpPr>
              <p:nvPr/>
            </p:nvSpPr>
            <p:spPr bwMode="auto">
              <a:xfrm>
                <a:off x="3714744" y="3929066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80" name="Line 64"/>
              <p:cNvSpPr>
                <a:spLocks noChangeShapeType="1"/>
              </p:cNvSpPr>
              <p:nvPr/>
            </p:nvSpPr>
            <p:spPr bwMode="auto">
              <a:xfrm>
                <a:off x="3720868" y="2592527"/>
                <a:ext cx="0" cy="1674812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</p:grpSp>
      </p:grpSp>
      <p:sp>
        <p:nvSpPr>
          <p:cNvPr id="228" name="Rectangle 61"/>
          <p:cNvSpPr>
            <a:spLocks noChangeArrowheads="1"/>
          </p:cNvSpPr>
          <p:nvPr/>
        </p:nvSpPr>
        <p:spPr bwMode="auto">
          <a:xfrm>
            <a:off x="3675964" y="4527738"/>
            <a:ext cx="1285884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المخارج</a:t>
            </a:r>
            <a:endParaRPr lang="ar-SA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3923226" y="5259554"/>
            <a:ext cx="56938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+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230" name="Rectangle 229"/>
          <p:cNvSpPr/>
          <p:nvPr/>
        </p:nvSpPr>
        <p:spPr>
          <a:xfrm>
            <a:off x="3940234" y="5622258"/>
            <a:ext cx="5181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defRPr/>
            </a:pPr>
            <a:r>
              <a:rPr lang="fr-FR" b="1" dirty="0" err="1" smtClean="0">
                <a:solidFill>
                  <a:srgbClr val="008000"/>
                </a:solidFill>
              </a:rPr>
              <a:t>dV</a:t>
            </a:r>
            <a:r>
              <a:rPr lang="fr-FR" b="1" baseline="30000" dirty="0" smtClean="0">
                <a:solidFill>
                  <a:srgbClr val="008000"/>
                </a:solidFill>
              </a:rPr>
              <a:t>-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231" name="Text Box 38"/>
          <p:cNvSpPr txBox="1">
            <a:spLocks noChangeArrowheads="1"/>
          </p:cNvSpPr>
          <p:nvPr/>
        </p:nvSpPr>
        <p:spPr bwMode="auto">
          <a:xfrm>
            <a:off x="3896690" y="6011816"/>
            <a:ext cx="617391" cy="346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</a:rPr>
              <a:t>KM</a:t>
            </a:r>
          </a:p>
        </p:txBody>
      </p:sp>
      <p:grpSp>
        <p:nvGrpSpPr>
          <p:cNvPr id="237" name="Groupe 236"/>
          <p:cNvGrpSpPr/>
          <p:nvPr/>
        </p:nvGrpSpPr>
        <p:grpSpPr>
          <a:xfrm>
            <a:off x="5968486" y="5298554"/>
            <a:ext cx="2143140" cy="303213"/>
            <a:chOff x="6286512" y="5178433"/>
            <a:chExt cx="2143140" cy="303213"/>
          </a:xfrm>
        </p:grpSpPr>
        <p:sp>
          <p:nvSpPr>
            <p:cNvPr id="134" name="Rectangle 114"/>
            <p:cNvSpPr>
              <a:spLocks noChangeArrowheads="1"/>
            </p:cNvSpPr>
            <p:nvPr/>
          </p:nvSpPr>
          <p:spPr bwMode="auto">
            <a:xfrm>
              <a:off x="6286512" y="5178433"/>
              <a:ext cx="2143140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>
                <a:defRPr/>
              </a:pPr>
              <a:r>
                <a:rPr lang="fr-FR" b="1" dirty="0">
                  <a:solidFill>
                    <a:srgbClr val="FF0000"/>
                  </a:solidFill>
                  <a:cs typeface="Times New Roman" pitchFamily="18" charset="0"/>
                </a:rPr>
                <a:t>X1.a + </a:t>
              </a:r>
              <a:r>
                <a:rPr lang="fr-FR" b="1" dirty="0" smtClean="0">
                  <a:solidFill>
                    <a:srgbClr val="FF0000"/>
                  </a:solidFill>
                  <a:cs typeface="Times New Roman" pitchFamily="18" charset="0"/>
                </a:rPr>
                <a:t>X3.</a:t>
              </a:r>
              <a:r>
                <a:rPr lang="fr-FR" sz="1600" b="1" dirty="0" smtClean="0">
                  <a:solidFill>
                    <a:srgbClr val="FF0000"/>
                  </a:solidFill>
                  <a:cs typeface="Times New Roman" pitchFamily="18" charset="0"/>
                </a:rPr>
                <a:t>V0.N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cxnSp>
          <p:nvCxnSpPr>
            <p:cNvPr id="236" name="Connecteur droit 235"/>
            <p:cNvCxnSpPr/>
            <p:nvPr/>
          </p:nvCxnSpPr>
          <p:spPr>
            <a:xfrm>
              <a:off x="7754436" y="5204192"/>
              <a:ext cx="142876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  <p:bldP spid="174" grpId="0"/>
      <p:bldP spid="175" grpId="0"/>
      <p:bldP spid="127" grpId="0"/>
      <p:bldP spid="127" grpId="1"/>
      <p:bldP spid="127" grpId="2"/>
      <p:bldP spid="128" grpId="0"/>
      <p:bldP spid="129" grpId="0"/>
      <p:bldP spid="130" grpId="0"/>
      <p:bldP spid="130" grpId="1"/>
      <p:bldP spid="130" grpId="2"/>
      <p:bldP spid="131" grpId="0"/>
      <p:bldP spid="132" grpId="0"/>
      <p:bldP spid="133" grpId="0"/>
      <p:bldP spid="133" grpId="1"/>
      <p:bldP spid="133" grpId="2"/>
      <p:bldP spid="135" grpId="0"/>
      <p:bldP spid="136" grpId="0"/>
      <p:bldP spid="136" grpId="1"/>
      <p:bldP spid="137" grpId="0"/>
      <p:bldP spid="138" grpId="0"/>
      <p:bldP spid="139" grpId="0"/>
      <p:bldP spid="140" grpId="0"/>
      <p:bldP spid="141" grpId="0"/>
      <p:bldP spid="228" grpId="0"/>
      <p:bldP spid="229" grpId="0"/>
      <p:bldP spid="230" grpId="0"/>
      <p:bldP spid="23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6" name="Picture 4"/>
          <p:cNvPicPr>
            <a:picLocks noChangeAspect="1" noChangeArrowheads="1"/>
          </p:cNvPicPr>
          <p:nvPr/>
        </p:nvPicPr>
        <p:blipFill>
          <a:blip r:embed="rId3"/>
          <a:srcRect l="5322" t="14844" r="8252" b="5078"/>
          <a:stretch>
            <a:fillRect/>
          </a:stretch>
        </p:blipFill>
        <p:spPr bwMode="auto">
          <a:xfrm>
            <a:off x="1" y="71414"/>
            <a:ext cx="400924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6437" name="Object 5"/>
          <p:cNvGraphicFramePr>
            <a:graphicFrameLocks noChangeAspect="1"/>
          </p:cNvGraphicFramePr>
          <p:nvPr/>
        </p:nvGraphicFramePr>
        <p:xfrm>
          <a:off x="-71470" y="3228977"/>
          <a:ext cx="2343150" cy="485775"/>
        </p:xfrm>
        <a:graphic>
          <a:graphicData uri="http://schemas.openxmlformats.org/presentationml/2006/ole">
            <p:oleObj spid="_x0000_s146437" name="Package" r:id="rId4" imgW="2343240" imgH="485640" progId="Package">
              <p:embed/>
            </p:oleObj>
          </a:graphicData>
        </a:graphic>
      </p:graphicFrame>
      <p:pic>
        <p:nvPicPr>
          <p:cNvPr id="146438" name="Picture 6"/>
          <p:cNvPicPr>
            <a:picLocks noChangeAspect="1" noChangeArrowheads="1"/>
          </p:cNvPicPr>
          <p:nvPr/>
        </p:nvPicPr>
        <p:blipFill>
          <a:blip r:embed="rId5"/>
          <a:srcRect l="13379" t="20703" r="14111" b="18750"/>
          <a:stretch>
            <a:fillRect/>
          </a:stretch>
        </p:blipFill>
        <p:spPr bwMode="auto">
          <a:xfrm>
            <a:off x="4643438" y="39189"/>
            <a:ext cx="4500561" cy="281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6439" name="Object 7"/>
          <p:cNvGraphicFramePr>
            <a:graphicFrameLocks noChangeAspect="1"/>
          </p:cNvGraphicFramePr>
          <p:nvPr/>
        </p:nvGraphicFramePr>
        <p:xfrm>
          <a:off x="6559201" y="3236915"/>
          <a:ext cx="985842" cy="620713"/>
        </p:xfrm>
        <a:graphic>
          <a:graphicData uri="http://schemas.openxmlformats.org/presentationml/2006/ole">
            <p:oleObj spid="_x0000_s146439" name="Package" r:id="rId6" imgW="542880" imgH="485640" progId="Package">
              <p:embed/>
            </p:oleObj>
          </a:graphicData>
        </a:graphic>
      </p:graphicFrame>
      <p:pic>
        <p:nvPicPr>
          <p:cNvPr id="146440" name="Picture 8"/>
          <p:cNvPicPr>
            <a:picLocks noChangeAspect="1" noChangeArrowheads="1"/>
          </p:cNvPicPr>
          <p:nvPr/>
        </p:nvPicPr>
        <p:blipFill>
          <a:blip r:embed="rId7"/>
          <a:srcRect l="10449" t="20703" r="41211" b="17773"/>
          <a:stretch>
            <a:fillRect/>
          </a:stretch>
        </p:blipFill>
        <p:spPr bwMode="auto">
          <a:xfrm>
            <a:off x="2500298" y="3571876"/>
            <a:ext cx="3442606" cy="328612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</p:spPr>
      </p:pic>
      <p:graphicFrame>
        <p:nvGraphicFramePr>
          <p:cNvPr id="146441" name="Object 9"/>
          <p:cNvGraphicFramePr>
            <a:graphicFrameLocks noChangeAspect="1"/>
          </p:cNvGraphicFramePr>
          <p:nvPr/>
        </p:nvGraphicFramePr>
        <p:xfrm>
          <a:off x="6586522" y="5357826"/>
          <a:ext cx="771528" cy="690315"/>
        </p:xfrm>
        <a:graphic>
          <a:graphicData uri="http://schemas.openxmlformats.org/presentationml/2006/ole">
            <p:oleObj spid="_x0000_s146441" name="Package" r:id="rId8" imgW="542880" imgH="485640" progId="Package">
              <p:embed/>
            </p:oleObj>
          </a:graphicData>
        </a:graphic>
      </p:graphicFrame>
      <p:sp>
        <p:nvSpPr>
          <p:cNvPr id="15" name="Titre 1"/>
          <p:cNvSpPr txBox="1">
            <a:spLocks/>
          </p:cNvSpPr>
          <p:nvPr/>
        </p:nvSpPr>
        <p:spPr bwMode="auto">
          <a:xfrm>
            <a:off x="8143868" y="5426454"/>
            <a:ext cx="857256" cy="360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000" b="1" i="0" u="sng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التنشيط</a:t>
            </a:r>
            <a:endParaRPr kumimoji="0" lang="fr-FR" sz="20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Picture 73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lum bright="-20000" contrast="40000"/>
          </a:blip>
          <a:srcRect/>
          <a:stretch>
            <a:fillRect/>
          </a:stretch>
        </p:blipFill>
        <p:spPr bwMode="auto">
          <a:xfrm>
            <a:off x="7602529" y="5378199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5991734" y="5072074"/>
            <a:ext cx="2143140" cy="46166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Cliquer 2 fois sans diaporama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 100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lèche vers le bas 17"/>
          <p:cNvSpPr/>
          <p:nvPr/>
        </p:nvSpPr>
        <p:spPr>
          <a:xfrm>
            <a:off x="6848990" y="5528302"/>
            <a:ext cx="144000" cy="252000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itre 1"/>
          <p:cNvSpPr txBox="1">
            <a:spLocks/>
          </p:cNvSpPr>
          <p:nvPr/>
        </p:nvSpPr>
        <p:spPr bwMode="auto">
          <a:xfrm>
            <a:off x="8211269" y="3205753"/>
            <a:ext cx="857256" cy="360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000" b="1" i="0" u="sng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التنشيط</a:t>
            </a:r>
            <a:endParaRPr kumimoji="0" lang="fr-FR" sz="20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Picture 73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lum bright="-20000" contrast="40000"/>
          </a:blip>
          <a:srcRect/>
          <a:stretch>
            <a:fillRect/>
          </a:stretch>
        </p:blipFill>
        <p:spPr bwMode="auto">
          <a:xfrm>
            <a:off x="7669930" y="3157498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ZoneTexte 20"/>
          <p:cNvSpPr txBox="1"/>
          <p:nvPr/>
        </p:nvSpPr>
        <p:spPr>
          <a:xfrm>
            <a:off x="6059135" y="2851373"/>
            <a:ext cx="2143140" cy="46166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Cliquer 2 fois sans diaporama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 100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lèche vers le bas 21"/>
          <p:cNvSpPr/>
          <p:nvPr/>
        </p:nvSpPr>
        <p:spPr>
          <a:xfrm>
            <a:off x="6916391" y="3307601"/>
            <a:ext cx="144000" cy="252000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itre 1"/>
          <p:cNvSpPr txBox="1">
            <a:spLocks/>
          </p:cNvSpPr>
          <p:nvPr/>
        </p:nvSpPr>
        <p:spPr bwMode="auto">
          <a:xfrm>
            <a:off x="2152102" y="3000372"/>
            <a:ext cx="857256" cy="360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r" defTabSz="914400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000" b="1" i="0" u="sng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Times New Roman"/>
              </a:rPr>
              <a:t>التنشيط</a:t>
            </a:r>
            <a:endParaRPr kumimoji="0" lang="fr-FR" sz="2000" b="1" i="0" u="sng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73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lum bright="-20000" contrast="40000"/>
          </a:blip>
          <a:srcRect/>
          <a:stretch>
            <a:fillRect/>
          </a:stretch>
        </p:blipFill>
        <p:spPr bwMode="auto">
          <a:xfrm>
            <a:off x="1610763" y="3138752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ZoneTexte 24"/>
          <p:cNvSpPr txBox="1"/>
          <p:nvPr/>
        </p:nvSpPr>
        <p:spPr>
          <a:xfrm>
            <a:off x="-32" y="2832627"/>
            <a:ext cx="2143140" cy="46166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Cliquer 2 fois sans diaporama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Affichage 100</a:t>
            </a: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lang="fr-FR" sz="1200" b="1" i="0" u="none" strike="noStrike" kern="0" cap="none" spc="0" normalizeH="0" baseline="0" noProof="0" dirty="0" smtClean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lèche vers le bas 25"/>
          <p:cNvSpPr/>
          <p:nvPr/>
        </p:nvSpPr>
        <p:spPr>
          <a:xfrm>
            <a:off x="857224" y="3288855"/>
            <a:ext cx="144000" cy="252000"/>
          </a:xfrm>
          <a:prstGeom prst="downArrow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6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 animBg="1"/>
      <p:bldP spid="19" grpId="0"/>
      <p:bldP spid="21" grpId="0"/>
      <p:bldP spid="22" grpId="0" animBg="1"/>
      <p:bldP spid="23" grpId="0"/>
      <p:bldP spid="25" grpId="0"/>
      <p:bldP spid="2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6698227" y="188913"/>
            <a:ext cx="237436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FF0000"/>
                </a:solidFill>
                <a:cs typeface="Times New Roman" pitchFamily="18" charset="0"/>
              </a:rPr>
              <a:t>5 </a:t>
            </a:r>
            <a:r>
              <a:rPr lang="ar-DZ" b="1" dirty="0" err="1">
                <a:solidFill>
                  <a:srgbClr val="FF0000"/>
                </a:solidFill>
                <a:cs typeface="Times New Roman" pitchFamily="18" charset="0"/>
              </a:rPr>
              <a:t>ـ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أنماط التشغيل والتوقف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112647" name="Rectangle 7"/>
          <p:cNvSpPr>
            <a:spLocks noChangeArrowheads="1"/>
          </p:cNvSpPr>
          <p:nvPr/>
        </p:nvSpPr>
        <p:spPr bwMode="auto">
          <a:xfrm>
            <a:off x="90217" y="151717"/>
            <a:ext cx="6786578" cy="14260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600"/>
              </a:lnSpc>
            </a:pPr>
            <a:r>
              <a:rPr lang="ar-SA" sz="1700" b="1" dirty="0" smtClean="0"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SA" sz="1700" b="1" dirty="0">
                <a:ea typeface="Times New Roman" pitchFamily="18" charset="0"/>
                <a:cs typeface="Arabic Transparent" pitchFamily="2" charset="-78"/>
              </a:rPr>
              <a:t>النظام الآلي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ن</a:t>
            </a:r>
            <a:r>
              <a:rPr lang="ar-SA" sz="1700" b="1" dirty="0">
                <a:ea typeface="Times New Roman" pitchFamily="18" charset="0"/>
                <a:cs typeface="Arabic Transparent" pitchFamily="2" charset="-78"/>
              </a:rPr>
              <a:t>ستعمل الآلات الصناعية ذات تكنولوجية معقدة مما يستوجب التعامل </a:t>
            </a:r>
            <a:endParaRPr lang="fr-FR" sz="1700" dirty="0"/>
          </a:p>
          <a:p>
            <a:pPr algn="r" rtl="1" eaLnBrk="0" hangingPunct="0">
              <a:lnSpc>
                <a:spcPts val="2600"/>
              </a:lnSpc>
            </a:pPr>
            <a:r>
              <a:rPr lang="ar-SA" sz="1700" b="1" dirty="0" smtClean="0">
                <a:cs typeface="Arabic Transparent" pitchFamily="2" charset="-78"/>
              </a:rPr>
              <a:t>معها </a:t>
            </a:r>
            <a:r>
              <a:rPr lang="ar-SA" sz="1700" b="1" dirty="0">
                <a:cs typeface="Arabic Transparent" pitchFamily="2" charset="-78"/>
              </a:rPr>
              <a:t>بدقة سواء خلال</a:t>
            </a:r>
            <a:r>
              <a:rPr lang="ar-SA" sz="1700" b="1" dirty="0">
                <a:solidFill>
                  <a:srgbClr val="009900"/>
                </a:solidFill>
                <a:cs typeface="Arabic Transparent" pitchFamily="2" charset="-78"/>
              </a:rPr>
              <a:t> تشغيلها أو توقيفها أو صيانتها </a:t>
            </a:r>
            <a:r>
              <a:rPr lang="ar-SA" sz="1700" b="1" dirty="0" err="1">
                <a:cs typeface="Arabic Transparent" pitchFamily="2" charset="-78"/>
              </a:rPr>
              <a:t>الشئ</a:t>
            </a:r>
            <a:r>
              <a:rPr lang="ar-SA" sz="1700" b="1" dirty="0">
                <a:cs typeface="Arabic Transparent" pitchFamily="2" charset="-78"/>
              </a:rPr>
              <a:t> الذي ينعكس على مردود النظام</a:t>
            </a:r>
            <a:endParaRPr lang="fr-FR" sz="1700" dirty="0"/>
          </a:p>
          <a:p>
            <a:pPr algn="r" rtl="1" eaLnBrk="0" hangingPunct="0">
              <a:lnSpc>
                <a:spcPts val="2600"/>
              </a:lnSpc>
            </a:pPr>
            <a:r>
              <a:rPr lang="ar-SA" sz="1700" b="1" dirty="0" smtClean="0">
                <a:cs typeface="Arabic Transparent" pitchFamily="2" charset="-78"/>
              </a:rPr>
              <a:t>الآلي </a:t>
            </a:r>
            <a:r>
              <a:rPr lang="ar-SA" sz="1700" b="1" dirty="0">
                <a:cs typeface="Arabic Transparent" pitchFamily="2" charset="-78"/>
              </a:rPr>
              <a:t>الذي يستخدم هذه الآلات للحصول على </a:t>
            </a:r>
            <a:r>
              <a:rPr lang="ar-SA" sz="1700" b="1" dirty="0" err="1">
                <a:cs typeface="Arabic Transparent" pitchFamily="2" charset="-78"/>
              </a:rPr>
              <a:t>منتوج</a:t>
            </a:r>
            <a:r>
              <a:rPr lang="ar-SA" sz="1700" b="1" dirty="0">
                <a:cs typeface="Arabic Transparent" pitchFamily="2" charset="-78"/>
              </a:rPr>
              <a:t> صناعي </a:t>
            </a:r>
            <a:r>
              <a:rPr lang="ar-SA" sz="1700" b="1" dirty="0" err="1">
                <a:cs typeface="Arabic Transparent" pitchFamily="2" charset="-78"/>
              </a:rPr>
              <a:t>الشئ</a:t>
            </a:r>
            <a:r>
              <a:rPr lang="ar-SA" sz="1700" b="1" dirty="0">
                <a:cs typeface="Arabic Transparent" pitchFamily="2" charset="-78"/>
              </a:rPr>
              <a:t> الذي </a:t>
            </a:r>
            <a:r>
              <a:rPr lang="ar-SA" sz="1700" b="1" dirty="0">
                <a:solidFill>
                  <a:srgbClr val="009900"/>
                </a:solidFill>
                <a:cs typeface="Arabic Transparent" pitchFamily="2" charset="-78"/>
              </a:rPr>
              <a:t>يستوجب وجود آليات</a:t>
            </a:r>
            <a:endParaRPr lang="fr-FR" sz="1700" dirty="0">
              <a:solidFill>
                <a:srgbClr val="009900"/>
              </a:solidFill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SA" sz="1700" b="1" dirty="0" smtClean="0">
                <a:cs typeface="Arabic Transparent" pitchFamily="2" charset="-78"/>
              </a:rPr>
              <a:t>للتعامل </a:t>
            </a:r>
            <a:r>
              <a:rPr lang="ar-SA" sz="1700" b="1" dirty="0">
                <a:cs typeface="Arabic Transparent" pitchFamily="2" charset="-78"/>
              </a:rPr>
              <a:t>مع هذه الحالات والتي منها :</a:t>
            </a: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6804025" y="1784358"/>
            <a:ext cx="18002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أنماط التشغيل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5054600" y="1798645"/>
            <a:ext cx="18938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هناك نمطان أساسيان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</a:p>
        </p:txBody>
      </p:sp>
      <p:sp>
        <p:nvSpPr>
          <p:cNvPr id="112672" name="Rectangle 32"/>
          <p:cNvSpPr>
            <a:spLocks noChangeArrowheads="1"/>
          </p:cNvSpPr>
          <p:nvPr/>
        </p:nvSpPr>
        <p:spPr bwMode="auto">
          <a:xfrm>
            <a:off x="285721" y="2143116"/>
            <a:ext cx="7915306" cy="7335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500"/>
              </a:lnSpc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سير الإنتاج يكون على شكل دورات </a:t>
            </a:r>
            <a:r>
              <a:rPr lang="ar-S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متقطعة 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يتحكم فيها </a:t>
            </a:r>
            <a:r>
              <a:rPr lang="ar-S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العامل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البشري </a:t>
            </a:r>
            <a:r>
              <a:rPr lang="ar-SA" b="1" dirty="0">
                <a:latin typeface="Arial" pitchFamily="34" charset="0"/>
                <a:cs typeface="Arial" pitchFamily="34" charset="0"/>
              </a:rPr>
              <a:t>ويدعى التشغيل دورة بدورة </a:t>
            </a:r>
            <a:r>
              <a: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Marche Cycle Par Cycle(C/C)</a:t>
            </a:r>
            <a:r>
              <a:rPr lang="ar-SA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بحيث</a:t>
            </a:r>
            <a:r>
              <a:rPr lang="ar-SA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>
                <a:latin typeface="Arial" pitchFamily="34" charset="0"/>
                <a:cs typeface="Arial" pitchFamily="34" charset="0"/>
              </a:rPr>
              <a:t>نحتاج في كل إعطاء أمر الانطلاق (</a:t>
            </a:r>
            <a:r>
              <a:rPr lang="fr-FR" b="1" dirty="0" err="1">
                <a:latin typeface="Arial" pitchFamily="34" charset="0"/>
                <a:cs typeface="Arial" pitchFamily="34" charset="0"/>
              </a:rPr>
              <a:t>Dcy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).</a:t>
            </a:r>
            <a:r>
              <a:rPr lang="ar-SA" dirty="0">
                <a:latin typeface="Arial" pitchFamily="34" charset="0"/>
                <a:cs typeface="Arial" pitchFamily="34" charset="0"/>
              </a:rPr>
              <a:t>   </a:t>
            </a:r>
          </a:p>
        </p:txBody>
      </p:sp>
      <p:grpSp>
        <p:nvGrpSpPr>
          <p:cNvPr id="66" name="Groupe 65"/>
          <p:cNvGrpSpPr/>
          <p:nvPr/>
        </p:nvGrpSpPr>
        <p:grpSpPr>
          <a:xfrm>
            <a:off x="3814521" y="3543623"/>
            <a:ext cx="1098781" cy="1007960"/>
            <a:chOff x="3814521" y="3543623"/>
            <a:chExt cx="1098781" cy="1007960"/>
          </a:xfrm>
        </p:grpSpPr>
        <p:sp>
          <p:nvSpPr>
            <p:cNvPr id="55340" name="Line 34"/>
            <p:cNvSpPr>
              <a:spLocks noChangeAspect="1" noChangeShapeType="1"/>
            </p:cNvSpPr>
            <p:nvPr/>
          </p:nvSpPr>
          <p:spPr bwMode="auto">
            <a:xfrm>
              <a:off x="3814521" y="3552904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41" name="AutoShape 35"/>
            <p:cNvSpPr>
              <a:spLocks noChangeAspect="1" noChangeArrowheads="1"/>
            </p:cNvSpPr>
            <p:nvPr/>
          </p:nvSpPr>
          <p:spPr bwMode="auto">
            <a:xfrm rot="16200000">
              <a:off x="4177116" y="3501698"/>
              <a:ext cx="84854" cy="168704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55" name="Line 37"/>
            <p:cNvSpPr>
              <a:spLocks noChangeAspect="1" noChangeShapeType="1"/>
            </p:cNvSpPr>
            <p:nvPr/>
          </p:nvSpPr>
          <p:spPr bwMode="auto">
            <a:xfrm>
              <a:off x="3818937" y="3973640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56" name="AutoShape 38"/>
            <p:cNvSpPr>
              <a:spLocks noChangeAspect="1" noChangeArrowheads="1"/>
            </p:cNvSpPr>
            <p:nvPr/>
          </p:nvSpPr>
          <p:spPr bwMode="auto">
            <a:xfrm rot="5256645">
              <a:off x="4197827" y="3843767"/>
              <a:ext cx="84854" cy="168703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43" name="Line 39"/>
            <p:cNvSpPr>
              <a:spLocks noChangeAspect="1" noChangeShapeType="1"/>
            </p:cNvSpPr>
            <p:nvPr/>
          </p:nvSpPr>
          <p:spPr bwMode="auto">
            <a:xfrm rot="18360000">
              <a:off x="4246340" y="3733285"/>
              <a:ext cx="270473" cy="18371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44" name="Line 40"/>
            <p:cNvSpPr>
              <a:spLocks noChangeAspect="1" noChangeShapeType="1"/>
            </p:cNvSpPr>
            <p:nvPr/>
          </p:nvSpPr>
          <p:spPr bwMode="auto">
            <a:xfrm>
              <a:off x="4542331" y="3818957"/>
              <a:ext cx="3709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5345" name="Oval 41"/>
            <p:cNvSpPr>
              <a:spLocks noChangeAspect="1" noChangeArrowheads="1"/>
            </p:cNvSpPr>
            <p:nvPr/>
          </p:nvSpPr>
          <p:spPr bwMode="auto">
            <a:xfrm>
              <a:off x="4476086" y="3767691"/>
              <a:ext cx="99809" cy="99881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50" name="Line 43"/>
            <p:cNvSpPr>
              <a:spLocks noChangeAspect="1" noChangeShapeType="1"/>
            </p:cNvSpPr>
            <p:nvPr/>
          </p:nvSpPr>
          <p:spPr bwMode="auto">
            <a:xfrm>
              <a:off x="4403658" y="3826028"/>
              <a:ext cx="0" cy="4207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4288374" y="4165261"/>
              <a:ext cx="216000" cy="160991"/>
              <a:chOff x="7144" y="3862"/>
              <a:chExt cx="201" cy="271"/>
            </a:xfrm>
          </p:grpSpPr>
          <p:sp>
            <p:nvSpPr>
              <p:cNvPr id="55352" name="Line 45"/>
              <p:cNvSpPr>
                <a:spLocks noChangeAspect="1" noChangeShapeType="1"/>
              </p:cNvSpPr>
              <p:nvPr/>
            </p:nvSpPr>
            <p:spPr bwMode="auto">
              <a:xfrm>
                <a:off x="7144" y="3996"/>
                <a:ext cx="19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5353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7345" y="3862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5354" name="Line 47"/>
              <p:cNvSpPr>
                <a:spLocks noChangeAspect="1" noChangeShapeType="1"/>
              </p:cNvSpPr>
              <p:nvPr/>
            </p:nvSpPr>
            <p:spPr bwMode="auto">
              <a:xfrm flipV="1">
                <a:off x="7147" y="3980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5347" name="Text Box 48"/>
            <p:cNvSpPr txBox="1">
              <a:spLocks noChangeAspect="1" noChangeArrowheads="1"/>
            </p:cNvSpPr>
            <p:nvPr/>
          </p:nvSpPr>
          <p:spPr bwMode="auto">
            <a:xfrm>
              <a:off x="4214810" y="4214818"/>
              <a:ext cx="494628" cy="3367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</p:grpSp>
      <p:sp>
        <p:nvSpPr>
          <p:cNvPr id="55348" name="Text Box 49"/>
          <p:cNvSpPr txBox="1">
            <a:spLocks noChangeAspect="1" noChangeArrowheads="1"/>
          </p:cNvSpPr>
          <p:nvPr/>
        </p:nvSpPr>
        <p:spPr bwMode="auto">
          <a:xfrm>
            <a:off x="3143240" y="3357562"/>
            <a:ext cx="741942" cy="3367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en-US" b="1"/>
          </a:p>
        </p:txBody>
      </p:sp>
      <p:sp>
        <p:nvSpPr>
          <p:cNvPr id="55349" name="Text Box 50"/>
          <p:cNvSpPr txBox="1">
            <a:spLocks noChangeAspect="1" noChangeArrowheads="1"/>
          </p:cNvSpPr>
          <p:nvPr/>
        </p:nvSpPr>
        <p:spPr bwMode="auto">
          <a:xfrm>
            <a:off x="3288283" y="3794305"/>
            <a:ext cx="865599" cy="3367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C/C</a:t>
            </a:r>
          </a:p>
        </p:txBody>
      </p:sp>
      <p:sp>
        <p:nvSpPr>
          <p:cNvPr id="106" name="Text Box 11"/>
          <p:cNvSpPr txBox="1">
            <a:spLocks noChangeArrowheads="1"/>
          </p:cNvSpPr>
          <p:nvPr/>
        </p:nvSpPr>
        <p:spPr bwMode="auto">
          <a:xfrm>
            <a:off x="1177586" y="6233871"/>
            <a:ext cx="60833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C/C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Text Box 12"/>
          <p:cNvSpPr txBox="1">
            <a:spLocks noChangeArrowheads="1"/>
          </p:cNvSpPr>
          <p:nvPr/>
        </p:nvSpPr>
        <p:spPr bwMode="auto">
          <a:xfrm>
            <a:off x="1203306" y="3995785"/>
            <a:ext cx="93980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Dcy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.CI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7" name="Groupe 66"/>
          <p:cNvGrpSpPr/>
          <p:nvPr/>
        </p:nvGrpSpPr>
        <p:grpSpPr>
          <a:xfrm>
            <a:off x="574354" y="3430903"/>
            <a:ext cx="2013856" cy="3212807"/>
            <a:chOff x="574354" y="3430903"/>
            <a:chExt cx="2013856" cy="3212807"/>
          </a:xfrm>
        </p:grpSpPr>
        <p:sp>
          <p:nvSpPr>
            <p:cNvPr id="102" name="Line 7"/>
            <p:cNvSpPr>
              <a:spLocks noChangeShapeType="1"/>
            </p:cNvSpPr>
            <p:nvPr/>
          </p:nvSpPr>
          <p:spPr bwMode="auto">
            <a:xfrm>
              <a:off x="580001" y="3432864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8"/>
            <p:cNvSpPr>
              <a:spLocks noChangeAspect="1" noChangeArrowheads="1"/>
            </p:cNvSpPr>
            <p:nvPr/>
          </p:nvSpPr>
          <p:spPr bwMode="auto">
            <a:xfrm>
              <a:off x="928662" y="3664655"/>
              <a:ext cx="403200" cy="3622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9"/>
            <p:cNvSpPr>
              <a:spLocks noChangeAspect="1" noChangeArrowheads="1"/>
            </p:cNvSpPr>
            <p:nvPr/>
          </p:nvSpPr>
          <p:spPr bwMode="auto">
            <a:xfrm>
              <a:off x="979306" y="3709455"/>
              <a:ext cx="301913" cy="2726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Text Box 10"/>
            <p:cNvSpPr txBox="1">
              <a:spLocks noChangeArrowheads="1"/>
            </p:cNvSpPr>
            <p:nvPr/>
          </p:nvSpPr>
          <p:spPr bwMode="auto">
            <a:xfrm>
              <a:off x="911132" y="3652690"/>
              <a:ext cx="414887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8" name="Group 13"/>
            <p:cNvGrpSpPr>
              <a:grpSpLocks/>
            </p:cNvGrpSpPr>
            <p:nvPr/>
          </p:nvGrpSpPr>
          <p:grpSpPr bwMode="auto">
            <a:xfrm>
              <a:off x="928662" y="4354184"/>
              <a:ext cx="1659548" cy="428521"/>
              <a:chOff x="6028" y="3591"/>
              <a:chExt cx="1680" cy="486"/>
            </a:xfrm>
          </p:grpSpPr>
          <p:sp>
            <p:nvSpPr>
              <p:cNvPr id="109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Text Box 16"/>
              <p:cNvSpPr txBox="1">
                <a:spLocks noChangeArrowheads="1"/>
              </p:cNvSpPr>
              <p:nvPr/>
            </p:nvSpPr>
            <p:spPr bwMode="auto">
              <a:xfrm>
                <a:off x="6058" y="3638"/>
                <a:ext cx="420" cy="43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12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591"/>
                <a:ext cx="894" cy="43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20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2000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4" name="Text Box 19"/>
            <p:cNvSpPr txBox="1">
              <a:spLocks noChangeArrowheads="1"/>
            </p:cNvSpPr>
            <p:nvPr/>
          </p:nvSpPr>
          <p:spPr bwMode="auto">
            <a:xfrm>
              <a:off x="1187325" y="4789673"/>
              <a:ext cx="537600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5" name="Group 20"/>
            <p:cNvGrpSpPr>
              <a:grpSpLocks/>
            </p:cNvGrpSpPr>
            <p:nvPr/>
          </p:nvGrpSpPr>
          <p:grpSpPr bwMode="auto">
            <a:xfrm>
              <a:off x="922819" y="5114246"/>
              <a:ext cx="1659548" cy="416089"/>
              <a:chOff x="6028" y="3601"/>
              <a:chExt cx="1680" cy="467"/>
            </a:xfrm>
          </p:grpSpPr>
          <p:sp>
            <p:nvSpPr>
              <p:cNvPr id="116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Text Box 23"/>
              <p:cNvSpPr txBox="1">
                <a:spLocks noChangeArrowheads="1"/>
              </p:cNvSpPr>
              <p:nvPr/>
            </p:nvSpPr>
            <p:spPr bwMode="auto">
              <a:xfrm>
                <a:off x="6063" y="3633"/>
                <a:ext cx="420" cy="43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19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01"/>
                <a:ext cx="894" cy="43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2000" b="1" dirty="0" err="1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2000" b="1" baseline="30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1" name="Text Box 26"/>
            <p:cNvSpPr txBox="1">
              <a:spLocks noChangeArrowheads="1"/>
            </p:cNvSpPr>
            <p:nvPr/>
          </p:nvSpPr>
          <p:spPr bwMode="auto">
            <a:xfrm>
              <a:off x="1177188" y="5524067"/>
              <a:ext cx="882365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28"/>
            <p:cNvSpPr>
              <a:spLocks noChangeShapeType="1"/>
            </p:cNvSpPr>
            <p:nvPr/>
          </p:nvSpPr>
          <p:spPr bwMode="auto">
            <a:xfrm>
              <a:off x="1041636" y="4219785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29"/>
            <p:cNvSpPr>
              <a:spLocks noChangeShapeType="1"/>
            </p:cNvSpPr>
            <p:nvPr/>
          </p:nvSpPr>
          <p:spPr bwMode="auto">
            <a:xfrm>
              <a:off x="1024106" y="4956830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30"/>
            <p:cNvSpPr>
              <a:spLocks noChangeShapeType="1"/>
            </p:cNvSpPr>
            <p:nvPr/>
          </p:nvSpPr>
          <p:spPr bwMode="auto">
            <a:xfrm>
              <a:off x="1014367" y="5695120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Line 31"/>
            <p:cNvSpPr>
              <a:spLocks noChangeShapeType="1"/>
            </p:cNvSpPr>
            <p:nvPr/>
          </p:nvSpPr>
          <p:spPr bwMode="auto">
            <a:xfrm>
              <a:off x="1020210" y="6433345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6" name="Group 32"/>
            <p:cNvGrpSpPr>
              <a:grpSpLocks/>
            </p:cNvGrpSpPr>
            <p:nvPr/>
          </p:nvGrpSpPr>
          <p:grpSpPr bwMode="auto">
            <a:xfrm>
              <a:off x="922819" y="5874319"/>
              <a:ext cx="1657600" cy="387617"/>
              <a:chOff x="1289" y="5577"/>
              <a:chExt cx="1680" cy="437"/>
            </a:xfrm>
          </p:grpSpPr>
          <p:sp>
            <p:nvSpPr>
              <p:cNvPr id="127" name="Line 33"/>
              <p:cNvSpPr>
                <a:spLocks noChangeShapeType="1"/>
              </p:cNvSpPr>
              <p:nvPr/>
            </p:nvSpPr>
            <p:spPr bwMode="auto">
              <a:xfrm>
                <a:off x="1700" y="5801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9"/>
                <a:ext cx="409" cy="41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Rectangle 35"/>
              <p:cNvSpPr>
                <a:spLocks noChangeArrowheads="1"/>
              </p:cNvSpPr>
              <p:nvPr/>
            </p:nvSpPr>
            <p:spPr bwMode="auto">
              <a:xfrm>
                <a:off x="1990" y="5599"/>
                <a:ext cx="979" cy="38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0" name="Text Box 36"/>
              <p:cNvSpPr txBox="1">
                <a:spLocks noChangeArrowheads="1"/>
              </p:cNvSpPr>
              <p:nvPr/>
            </p:nvSpPr>
            <p:spPr bwMode="auto">
              <a:xfrm>
                <a:off x="2075" y="5577"/>
                <a:ext cx="894" cy="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1" name="Text Box 37"/>
              <p:cNvSpPr txBox="1">
                <a:spLocks noChangeArrowheads="1"/>
              </p:cNvSpPr>
              <p:nvPr/>
            </p:nvSpPr>
            <p:spPr bwMode="auto">
              <a:xfrm>
                <a:off x="1317" y="5577"/>
                <a:ext cx="445" cy="381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  <p:sp>
          <p:nvSpPr>
            <p:cNvPr id="132" name="Text Box 38"/>
            <p:cNvSpPr txBox="1">
              <a:spLocks noChangeArrowheads="1"/>
            </p:cNvSpPr>
            <p:nvPr/>
          </p:nvSpPr>
          <p:spPr bwMode="auto">
            <a:xfrm>
              <a:off x="1735062" y="5854379"/>
              <a:ext cx="69147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</a:p>
          </p:txBody>
        </p:sp>
        <p:sp>
          <p:nvSpPr>
            <p:cNvPr id="133" name="Line 39"/>
            <p:cNvSpPr>
              <a:spLocks noChangeShapeType="1"/>
            </p:cNvSpPr>
            <p:nvPr/>
          </p:nvSpPr>
          <p:spPr bwMode="auto">
            <a:xfrm>
              <a:off x="1144871" y="4014462"/>
              <a:ext cx="0" cy="37982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Line 40"/>
            <p:cNvSpPr>
              <a:spLocks noChangeShapeType="1"/>
            </p:cNvSpPr>
            <p:nvPr/>
          </p:nvSpPr>
          <p:spPr bwMode="auto">
            <a:xfrm>
              <a:off x="1125393" y="4761742"/>
              <a:ext cx="0" cy="38956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41"/>
            <p:cNvSpPr>
              <a:spLocks noChangeShapeType="1"/>
            </p:cNvSpPr>
            <p:nvPr/>
          </p:nvSpPr>
          <p:spPr bwMode="auto">
            <a:xfrm>
              <a:off x="1115653" y="5504233"/>
              <a:ext cx="0" cy="38761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42"/>
            <p:cNvSpPr>
              <a:spLocks noChangeShapeType="1"/>
            </p:cNvSpPr>
            <p:nvPr/>
          </p:nvSpPr>
          <p:spPr bwMode="auto">
            <a:xfrm>
              <a:off x="1121497" y="6256093"/>
              <a:ext cx="0" cy="38761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Line 43"/>
            <p:cNvSpPr>
              <a:spLocks noChangeShapeType="1"/>
            </p:cNvSpPr>
            <p:nvPr/>
          </p:nvSpPr>
          <p:spPr bwMode="auto">
            <a:xfrm>
              <a:off x="1137080" y="3434719"/>
              <a:ext cx="0" cy="23763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44"/>
            <p:cNvSpPr>
              <a:spLocks noChangeShapeType="1"/>
            </p:cNvSpPr>
            <p:nvPr/>
          </p:nvSpPr>
          <p:spPr bwMode="auto">
            <a:xfrm flipH="1">
              <a:off x="581949" y="6630783"/>
              <a:ext cx="5298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Line 45"/>
            <p:cNvSpPr>
              <a:spLocks noChangeShapeType="1"/>
            </p:cNvSpPr>
            <p:nvPr/>
          </p:nvSpPr>
          <p:spPr bwMode="auto">
            <a:xfrm flipH="1">
              <a:off x="578053" y="3430903"/>
              <a:ext cx="5531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Line 27"/>
            <p:cNvSpPr>
              <a:spLocks noChangeShapeType="1"/>
            </p:cNvSpPr>
            <p:nvPr/>
          </p:nvSpPr>
          <p:spPr bwMode="auto">
            <a:xfrm flipV="1">
              <a:off x="574354" y="5051505"/>
              <a:ext cx="0" cy="1363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2" name="Picture 6" descr="MINIDOSACOMPLET1"/>
          <p:cNvPicPr>
            <a:picLocks noChangeAspect="1" noChangeArrowheads="1"/>
          </p:cNvPicPr>
          <p:nvPr/>
        </p:nvPicPr>
        <p:blipFill>
          <a:blip r:embed="rId2"/>
          <a:srcRect l="70743" t="74220" r="9608" b="1729"/>
          <a:stretch>
            <a:fillRect/>
          </a:stretch>
        </p:blipFill>
        <p:spPr bwMode="auto">
          <a:xfrm>
            <a:off x="6500826" y="3286124"/>
            <a:ext cx="196144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Text Box 12"/>
          <p:cNvSpPr txBox="1">
            <a:spLocks noChangeArrowheads="1"/>
          </p:cNvSpPr>
          <p:nvPr/>
        </p:nvSpPr>
        <p:spPr bwMode="auto">
          <a:xfrm>
            <a:off x="7888642" y="3425869"/>
            <a:ext cx="64294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Dcy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 Box 11"/>
          <p:cNvSpPr txBox="1">
            <a:spLocks noChangeArrowheads="1"/>
          </p:cNvSpPr>
          <p:nvPr/>
        </p:nvSpPr>
        <p:spPr bwMode="auto">
          <a:xfrm>
            <a:off x="7929586" y="3796707"/>
            <a:ext cx="60833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C/C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469105" y="3000372"/>
            <a:ext cx="251222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تشغيل </a:t>
            </a:r>
            <a:r>
              <a:rPr lang="ar-SA" b="1" u="sng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دورة بدورة </a:t>
            </a:r>
            <a:r>
              <a:rPr lang="ar-DZ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 - </a:t>
            </a:r>
            <a:r>
              <a:rPr lang="fr-FR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fr-FR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endParaRPr lang="fr-FR" u="sng" dirty="0">
              <a:solidFill>
                <a:srgbClr val="009900"/>
              </a:solidFill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3929058" y="6372867"/>
            <a:ext cx="4500562" cy="425758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600"/>
              </a:lnSpc>
              <a:tabLst>
                <a:tab pos="177800" algn="l"/>
              </a:tabLst>
            </a:pPr>
            <a:r>
              <a:rPr lang="ar-DZ" sz="1700" b="1" u="sng" dirty="0" smtClean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ملاحظة:</a:t>
            </a:r>
            <a:r>
              <a:rPr lang="ar-DZ" sz="1700" b="1" dirty="0" smtClean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نقول نمط دورة بدورة (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أو نمط يدوي 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.Man</a:t>
            </a:r>
            <a:endParaRPr lang="ar-DZ" sz="17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2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5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5" grpId="0"/>
      <p:bldP spid="112647" grpId="0"/>
      <p:bldP spid="112649" grpId="0"/>
      <p:bldP spid="112651" grpId="0"/>
      <p:bldP spid="112672" grpId="0"/>
      <p:bldP spid="55349" grpId="0"/>
      <p:bldP spid="106" grpId="0"/>
      <p:bldP spid="107" grpId="0"/>
      <p:bldP spid="144" grpId="0"/>
      <p:bldP spid="145" grpId="0"/>
      <p:bldP spid="147" grpId="0"/>
      <p:bldP spid="6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e 72"/>
          <p:cNvGrpSpPr/>
          <p:nvPr/>
        </p:nvGrpSpPr>
        <p:grpSpPr>
          <a:xfrm>
            <a:off x="1384185" y="1463483"/>
            <a:ext cx="1740477" cy="3608591"/>
            <a:chOff x="1384185" y="1463483"/>
            <a:chExt cx="1740477" cy="3608591"/>
          </a:xfrm>
        </p:grpSpPr>
        <p:sp>
          <p:nvSpPr>
            <p:cNvPr id="127" name="Line 43"/>
            <p:cNvSpPr>
              <a:spLocks noChangeShapeType="1"/>
            </p:cNvSpPr>
            <p:nvPr/>
          </p:nvSpPr>
          <p:spPr bwMode="auto">
            <a:xfrm>
              <a:off x="1384185" y="1463483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11"/>
            <p:cNvSpPr txBox="1">
              <a:spLocks noChangeArrowheads="1"/>
            </p:cNvSpPr>
            <p:nvPr/>
          </p:nvSpPr>
          <p:spPr bwMode="auto">
            <a:xfrm>
              <a:off x="1825290" y="4664276"/>
              <a:ext cx="608332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8" name="Connecteur en angle 137"/>
            <p:cNvCxnSpPr/>
            <p:nvPr/>
          </p:nvCxnSpPr>
          <p:spPr>
            <a:xfrm rot="5400000">
              <a:off x="651918" y="2606074"/>
              <a:ext cx="3600000" cy="1332000"/>
            </a:xfrm>
            <a:prstGeom prst="bentConnector3">
              <a:avLst>
                <a:gd name="adj1" fmla="val 99612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Line 45"/>
            <p:cNvSpPr>
              <a:spLocks noChangeShapeType="1"/>
            </p:cNvSpPr>
            <p:nvPr/>
          </p:nvSpPr>
          <p:spPr bwMode="auto">
            <a:xfrm flipH="1">
              <a:off x="1396662" y="1473316"/>
              <a:ext cx="1728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27"/>
            <p:cNvSpPr>
              <a:spLocks noChangeShapeType="1"/>
            </p:cNvSpPr>
            <p:nvPr/>
          </p:nvSpPr>
          <p:spPr bwMode="auto">
            <a:xfrm flipV="1">
              <a:off x="3109932" y="3306954"/>
              <a:ext cx="0" cy="1363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1043012" y="71414"/>
            <a:ext cx="7958144" cy="7848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700"/>
              </a:lnSpc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ar-SA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سير الإنتاج يكون </a:t>
            </a:r>
            <a:r>
              <a:rPr lang="ar-S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مستمر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ar-DZ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الي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ar-S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SA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ومكرر دون تدخل العامل البشري ويدعى التشغيل </a:t>
            </a:r>
            <a:r>
              <a:rPr lang="ar-SA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الآلي</a:t>
            </a:r>
            <a:endParaRPr lang="ar-DZ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</a:pPr>
            <a:r>
              <a:rPr lang="fr-F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Marche </a:t>
            </a:r>
            <a:r>
              <a:rPr lang="fr-FR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automatique(Auto) </a:t>
            </a:r>
            <a:r>
              <a:rPr lang="fr-FR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SA" b="1" dirty="0" smtClean="0">
                <a:latin typeface="Arial" pitchFamily="34" charset="0"/>
                <a:cs typeface="Arial" pitchFamily="34" charset="0"/>
              </a:rPr>
              <a:t>شرط </a:t>
            </a:r>
            <a:r>
              <a:rPr lang="ar-SA" b="1" dirty="0">
                <a:latin typeface="Arial" pitchFamily="34" charset="0"/>
                <a:cs typeface="Arial" pitchFamily="34" charset="0"/>
              </a:rPr>
              <a:t>توفر الشروط الابتدائية في كل مرة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. (CI)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13731" name="Rectangle 67"/>
          <p:cNvSpPr>
            <a:spLocks noChangeArrowheads="1"/>
          </p:cNvSpPr>
          <p:nvPr/>
        </p:nvSpPr>
        <p:spPr bwMode="auto">
          <a:xfrm>
            <a:off x="7197756" y="5915042"/>
            <a:ext cx="200086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التجسيد التكنولوجي</a:t>
            </a:r>
            <a:r>
              <a:rPr lang="fr-FR" b="1" dirty="0">
                <a:solidFill>
                  <a:srgbClr val="008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113733" name="Rectangle 69"/>
          <p:cNvSpPr>
            <a:spLocks noChangeArrowheads="1"/>
          </p:cNvSpPr>
          <p:nvPr/>
        </p:nvSpPr>
        <p:spPr bwMode="auto">
          <a:xfrm>
            <a:off x="-214346" y="5929330"/>
            <a:ext cx="760868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يتم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ذلك بواسطة مبدل كهربائي ذو 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وضعيتين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يوضع على لوح التحكم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fr-FR" sz="1600" b="1" dirty="0">
                <a:latin typeface="Arial" pitchFamily="34" charset="0"/>
                <a:cs typeface="Arial" pitchFamily="34" charset="0"/>
              </a:rPr>
              <a:t>Pupitre De Commande</a:t>
            </a:r>
            <a:r>
              <a:rPr lang="fr-FR" sz="16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7451278" y="2027874"/>
            <a:ext cx="1098781" cy="1007960"/>
            <a:chOff x="7451278" y="2027874"/>
            <a:chExt cx="1098781" cy="1007960"/>
          </a:xfrm>
        </p:grpSpPr>
        <p:sp>
          <p:nvSpPr>
            <p:cNvPr id="77" name="Line 34"/>
            <p:cNvSpPr>
              <a:spLocks noChangeAspect="1" noChangeShapeType="1"/>
            </p:cNvSpPr>
            <p:nvPr/>
          </p:nvSpPr>
          <p:spPr bwMode="auto">
            <a:xfrm>
              <a:off x="7451278" y="2037155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AutoShape 35"/>
            <p:cNvSpPr>
              <a:spLocks noChangeAspect="1" noChangeArrowheads="1"/>
            </p:cNvSpPr>
            <p:nvPr/>
          </p:nvSpPr>
          <p:spPr bwMode="auto">
            <a:xfrm rot="16200000">
              <a:off x="7827320" y="1985949"/>
              <a:ext cx="84854" cy="168704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Line 37"/>
            <p:cNvSpPr>
              <a:spLocks noChangeAspect="1" noChangeShapeType="1"/>
            </p:cNvSpPr>
            <p:nvPr/>
          </p:nvSpPr>
          <p:spPr bwMode="auto">
            <a:xfrm>
              <a:off x="7455694" y="2457891"/>
              <a:ext cx="4946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AutoShape 38"/>
            <p:cNvSpPr>
              <a:spLocks noChangeAspect="1" noChangeArrowheads="1"/>
            </p:cNvSpPr>
            <p:nvPr/>
          </p:nvSpPr>
          <p:spPr bwMode="auto">
            <a:xfrm rot="5256645">
              <a:off x="7834584" y="2328018"/>
              <a:ext cx="84854" cy="168703"/>
            </a:xfrm>
            <a:prstGeom prst="moon">
              <a:avLst>
                <a:gd name="adj" fmla="val 87500"/>
              </a:avLst>
            </a:prstGeom>
            <a:solidFill>
              <a:srgbClr val="000000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Line 39"/>
            <p:cNvSpPr>
              <a:spLocks noChangeAspect="1" noChangeShapeType="1"/>
            </p:cNvSpPr>
            <p:nvPr/>
          </p:nvSpPr>
          <p:spPr bwMode="auto">
            <a:xfrm rot="18360000">
              <a:off x="7883097" y="2217536"/>
              <a:ext cx="270473" cy="18371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Line 40"/>
            <p:cNvSpPr>
              <a:spLocks noChangeAspect="1" noChangeShapeType="1"/>
            </p:cNvSpPr>
            <p:nvPr/>
          </p:nvSpPr>
          <p:spPr bwMode="auto">
            <a:xfrm>
              <a:off x="8179088" y="2303208"/>
              <a:ext cx="37097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" name="Oval 41"/>
            <p:cNvSpPr>
              <a:spLocks noChangeAspect="1" noChangeArrowheads="1"/>
            </p:cNvSpPr>
            <p:nvPr/>
          </p:nvSpPr>
          <p:spPr bwMode="auto">
            <a:xfrm>
              <a:off x="8112843" y="2251942"/>
              <a:ext cx="99809" cy="99881"/>
            </a:xfrm>
            <a:prstGeom prst="ellipse">
              <a:avLst/>
            </a:prstGeom>
            <a:solidFill>
              <a:srgbClr val="000000"/>
            </a:solidFill>
            <a:ln w="9525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Line 43"/>
            <p:cNvSpPr>
              <a:spLocks noChangeAspect="1" noChangeShapeType="1"/>
            </p:cNvSpPr>
            <p:nvPr/>
          </p:nvSpPr>
          <p:spPr bwMode="auto">
            <a:xfrm>
              <a:off x="8040415" y="2310279"/>
              <a:ext cx="0" cy="42073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85" name="Group 44"/>
            <p:cNvGrpSpPr>
              <a:grpSpLocks/>
            </p:cNvGrpSpPr>
            <p:nvPr/>
          </p:nvGrpSpPr>
          <p:grpSpPr bwMode="auto">
            <a:xfrm>
              <a:off x="7925131" y="2649512"/>
              <a:ext cx="216000" cy="160991"/>
              <a:chOff x="7144" y="3862"/>
              <a:chExt cx="201" cy="271"/>
            </a:xfrm>
          </p:grpSpPr>
          <p:sp>
            <p:nvSpPr>
              <p:cNvPr id="86" name="Line 45"/>
              <p:cNvSpPr>
                <a:spLocks noChangeAspect="1" noChangeShapeType="1"/>
              </p:cNvSpPr>
              <p:nvPr/>
            </p:nvSpPr>
            <p:spPr bwMode="auto">
              <a:xfrm>
                <a:off x="7144" y="3996"/>
                <a:ext cx="19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7345" y="3862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Line 47"/>
              <p:cNvSpPr>
                <a:spLocks noChangeAspect="1" noChangeShapeType="1"/>
              </p:cNvSpPr>
              <p:nvPr/>
            </p:nvSpPr>
            <p:spPr bwMode="auto">
              <a:xfrm flipV="1">
                <a:off x="7147" y="3980"/>
                <a:ext cx="0" cy="153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9" name="Text Box 48"/>
            <p:cNvSpPr txBox="1">
              <a:spLocks noChangeAspect="1" noChangeArrowheads="1"/>
            </p:cNvSpPr>
            <p:nvPr/>
          </p:nvSpPr>
          <p:spPr bwMode="auto">
            <a:xfrm>
              <a:off x="7851567" y="2699069"/>
              <a:ext cx="494628" cy="3367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latin typeface="Arial" pitchFamily="34" charset="0"/>
                  <a:cs typeface="Arial" pitchFamily="34" charset="0"/>
                </a:rPr>
                <a:t>S</a:t>
              </a:r>
            </a:p>
          </p:txBody>
        </p:sp>
      </p:grpSp>
      <p:sp>
        <p:nvSpPr>
          <p:cNvPr id="90" name="Text Box 49"/>
          <p:cNvSpPr txBox="1">
            <a:spLocks noChangeAspect="1" noChangeArrowheads="1"/>
          </p:cNvSpPr>
          <p:nvPr/>
        </p:nvSpPr>
        <p:spPr bwMode="auto">
          <a:xfrm>
            <a:off x="6779997" y="1841813"/>
            <a:ext cx="741942" cy="3367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en-US" b="1"/>
          </a:p>
        </p:txBody>
      </p:sp>
      <p:sp>
        <p:nvSpPr>
          <p:cNvPr id="91" name="Text Box 50"/>
          <p:cNvSpPr txBox="1">
            <a:spLocks noChangeAspect="1" noChangeArrowheads="1"/>
          </p:cNvSpPr>
          <p:nvPr/>
        </p:nvSpPr>
        <p:spPr bwMode="auto">
          <a:xfrm>
            <a:off x="6925040" y="2278556"/>
            <a:ext cx="865599" cy="3367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C/C</a:t>
            </a:r>
          </a:p>
        </p:txBody>
      </p:sp>
      <p:sp>
        <p:nvSpPr>
          <p:cNvPr id="97" name="Text Box 12"/>
          <p:cNvSpPr txBox="1">
            <a:spLocks noChangeArrowheads="1"/>
          </p:cNvSpPr>
          <p:nvPr/>
        </p:nvSpPr>
        <p:spPr bwMode="auto">
          <a:xfrm>
            <a:off x="1450411" y="2064598"/>
            <a:ext cx="93980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Dcy</a:t>
            </a: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.CI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0" name="Groupe 69"/>
          <p:cNvGrpSpPr/>
          <p:nvPr/>
        </p:nvGrpSpPr>
        <p:grpSpPr>
          <a:xfrm>
            <a:off x="1158237" y="1721503"/>
            <a:ext cx="1677078" cy="2688324"/>
            <a:chOff x="1158237" y="1721503"/>
            <a:chExt cx="1677078" cy="2688324"/>
          </a:xfrm>
        </p:grpSpPr>
        <p:sp>
          <p:nvSpPr>
            <p:cNvPr id="93" name="Rectangle 8"/>
            <p:cNvSpPr>
              <a:spLocks noChangeAspect="1" noChangeArrowheads="1"/>
            </p:cNvSpPr>
            <p:nvPr/>
          </p:nvSpPr>
          <p:spPr bwMode="auto">
            <a:xfrm>
              <a:off x="1175767" y="1733468"/>
              <a:ext cx="403200" cy="3622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"/>
            <p:cNvSpPr>
              <a:spLocks noChangeAspect="1" noChangeArrowheads="1"/>
            </p:cNvSpPr>
            <p:nvPr/>
          </p:nvSpPr>
          <p:spPr bwMode="auto">
            <a:xfrm>
              <a:off x="1226411" y="1778268"/>
              <a:ext cx="301913" cy="2726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10"/>
            <p:cNvSpPr txBox="1">
              <a:spLocks noChangeArrowheads="1"/>
            </p:cNvSpPr>
            <p:nvPr/>
          </p:nvSpPr>
          <p:spPr bwMode="auto">
            <a:xfrm>
              <a:off x="1158237" y="1721503"/>
              <a:ext cx="414887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8" name="Group 13"/>
            <p:cNvGrpSpPr>
              <a:grpSpLocks/>
            </p:cNvGrpSpPr>
            <p:nvPr/>
          </p:nvGrpSpPr>
          <p:grpSpPr bwMode="auto">
            <a:xfrm>
              <a:off x="1175767" y="2502075"/>
              <a:ext cx="1659548" cy="428521"/>
              <a:chOff x="6028" y="3591"/>
              <a:chExt cx="1680" cy="486"/>
            </a:xfrm>
          </p:grpSpPr>
          <p:sp>
            <p:nvSpPr>
              <p:cNvPr id="99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0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1" name="Text Box 16"/>
              <p:cNvSpPr txBox="1">
                <a:spLocks noChangeArrowheads="1"/>
              </p:cNvSpPr>
              <p:nvPr/>
            </p:nvSpPr>
            <p:spPr bwMode="auto">
              <a:xfrm>
                <a:off x="6058" y="3638"/>
                <a:ext cx="420" cy="43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102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591"/>
                <a:ext cx="894" cy="43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20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2000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04" name="Text Box 19"/>
            <p:cNvSpPr txBox="1">
              <a:spLocks noChangeArrowheads="1"/>
            </p:cNvSpPr>
            <p:nvPr/>
          </p:nvSpPr>
          <p:spPr bwMode="auto">
            <a:xfrm>
              <a:off x="1434430" y="2937564"/>
              <a:ext cx="537600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5" name="Group 20"/>
            <p:cNvGrpSpPr>
              <a:grpSpLocks/>
            </p:cNvGrpSpPr>
            <p:nvPr/>
          </p:nvGrpSpPr>
          <p:grpSpPr bwMode="auto">
            <a:xfrm>
              <a:off x="1169924" y="3262137"/>
              <a:ext cx="1659548" cy="416089"/>
              <a:chOff x="6028" y="3601"/>
              <a:chExt cx="1680" cy="467"/>
            </a:xfrm>
          </p:grpSpPr>
          <p:sp>
            <p:nvSpPr>
              <p:cNvPr id="106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Text Box 23"/>
              <p:cNvSpPr txBox="1">
                <a:spLocks noChangeArrowheads="1"/>
              </p:cNvSpPr>
              <p:nvPr/>
            </p:nvSpPr>
            <p:spPr bwMode="auto">
              <a:xfrm>
                <a:off x="6063" y="3633"/>
                <a:ext cx="420" cy="43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109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01"/>
                <a:ext cx="894" cy="43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2000" b="1" dirty="0" err="1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2000" b="1" baseline="30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1" name="Text Box 26"/>
            <p:cNvSpPr txBox="1">
              <a:spLocks noChangeArrowheads="1"/>
            </p:cNvSpPr>
            <p:nvPr/>
          </p:nvSpPr>
          <p:spPr bwMode="auto">
            <a:xfrm>
              <a:off x="1424293" y="3671958"/>
              <a:ext cx="882365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Line 28"/>
            <p:cNvSpPr>
              <a:spLocks noChangeShapeType="1"/>
            </p:cNvSpPr>
            <p:nvPr/>
          </p:nvSpPr>
          <p:spPr bwMode="auto">
            <a:xfrm>
              <a:off x="1288741" y="2267332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Line 29"/>
            <p:cNvSpPr>
              <a:spLocks noChangeShapeType="1"/>
            </p:cNvSpPr>
            <p:nvPr/>
          </p:nvSpPr>
          <p:spPr bwMode="auto">
            <a:xfrm>
              <a:off x="1271211" y="3104721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Line 30"/>
            <p:cNvSpPr>
              <a:spLocks noChangeShapeType="1"/>
            </p:cNvSpPr>
            <p:nvPr/>
          </p:nvSpPr>
          <p:spPr bwMode="auto">
            <a:xfrm>
              <a:off x="1261472" y="3843011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6" name="Group 32"/>
            <p:cNvGrpSpPr>
              <a:grpSpLocks/>
            </p:cNvGrpSpPr>
            <p:nvPr/>
          </p:nvGrpSpPr>
          <p:grpSpPr bwMode="auto">
            <a:xfrm>
              <a:off x="1169924" y="4022210"/>
              <a:ext cx="1657600" cy="387617"/>
              <a:chOff x="1289" y="5577"/>
              <a:chExt cx="1680" cy="437"/>
            </a:xfrm>
          </p:grpSpPr>
          <p:sp>
            <p:nvSpPr>
              <p:cNvPr id="117" name="Line 33"/>
              <p:cNvSpPr>
                <a:spLocks noChangeShapeType="1"/>
              </p:cNvSpPr>
              <p:nvPr/>
            </p:nvSpPr>
            <p:spPr bwMode="auto">
              <a:xfrm>
                <a:off x="1700" y="5801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89" y="5599"/>
                <a:ext cx="409" cy="41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" name="Rectangle 35"/>
              <p:cNvSpPr>
                <a:spLocks noChangeArrowheads="1"/>
              </p:cNvSpPr>
              <p:nvPr/>
            </p:nvSpPr>
            <p:spPr bwMode="auto">
              <a:xfrm>
                <a:off x="1990" y="5599"/>
                <a:ext cx="979" cy="38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" name="Text Box 36"/>
              <p:cNvSpPr txBox="1">
                <a:spLocks noChangeArrowheads="1"/>
              </p:cNvSpPr>
              <p:nvPr/>
            </p:nvSpPr>
            <p:spPr bwMode="auto">
              <a:xfrm>
                <a:off x="2075" y="5577"/>
                <a:ext cx="894" cy="4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Text Box 37"/>
              <p:cNvSpPr txBox="1">
                <a:spLocks noChangeArrowheads="1"/>
              </p:cNvSpPr>
              <p:nvPr/>
            </p:nvSpPr>
            <p:spPr bwMode="auto">
              <a:xfrm>
                <a:off x="1317" y="5577"/>
                <a:ext cx="445" cy="381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</a:p>
            </p:txBody>
          </p:sp>
        </p:grpSp>
        <p:sp>
          <p:nvSpPr>
            <p:cNvPr id="122" name="Text Box 38"/>
            <p:cNvSpPr txBox="1">
              <a:spLocks noChangeArrowheads="1"/>
            </p:cNvSpPr>
            <p:nvPr/>
          </p:nvSpPr>
          <p:spPr bwMode="auto">
            <a:xfrm>
              <a:off x="1982167" y="4002270"/>
              <a:ext cx="69147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20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</a:p>
          </p:txBody>
        </p:sp>
      </p:grpSp>
      <p:pic>
        <p:nvPicPr>
          <p:cNvPr id="131" name="Picture 6" descr="MINIDOSACOMPLET1"/>
          <p:cNvPicPr>
            <a:picLocks noChangeAspect="1" noChangeArrowheads="1"/>
          </p:cNvPicPr>
          <p:nvPr/>
        </p:nvPicPr>
        <p:blipFill>
          <a:blip r:embed="rId3"/>
          <a:srcRect l="70743" t="74220" r="9608" b="1729"/>
          <a:stretch>
            <a:fillRect/>
          </a:stretch>
        </p:blipFill>
        <p:spPr bwMode="auto">
          <a:xfrm>
            <a:off x="4000496" y="2071678"/>
            <a:ext cx="196144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Text Box 12"/>
          <p:cNvSpPr txBox="1">
            <a:spLocks noChangeArrowheads="1"/>
          </p:cNvSpPr>
          <p:nvPr/>
        </p:nvSpPr>
        <p:spPr bwMode="auto">
          <a:xfrm>
            <a:off x="5388312" y="2211423"/>
            <a:ext cx="64294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Dcy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 Box 11"/>
          <p:cNvSpPr txBox="1">
            <a:spLocks noChangeArrowheads="1"/>
          </p:cNvSpPr>
          <p:nvPr/>
        </p:nvSpPr>
        <p:spPr bwMode="auto">
          <a:xfrm>
            <a:off x="5429256" y="2582261"/>
            <a:ext cx="135732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C/C 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  <a:endParaRPr lang="fr-FR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1" name="Groupe 70"/>
          <p:cNvGrpSpPr/>
          <p:nvPr/>
        </p:nvGrpSpPr>
        <p:grpSpPr>
          <a:xfrm>
            <a:off x="896596" y="4667998"/>
            <a:ext cx="971915" cy="396000"/>
            <a:chOff x="896596" y="4667998"/>
            <a:chExt cx="971915" cy="396000"/>
          </a:xfrm>
        </p:grpSpPr>
        <p:sp>
          <p:nvSpPr>
            <p:cNvPr id="115" name="Line 31"/>
            <p:cNvSpPr>
              <a:spLocks noChangeShapeType="1"/>
            </p:cNvSpPr>
            <p:nvPr/>
          </p:nvSpPr>
          <p:spPr bwMode="auto">
            <a:xfrm>
              <a:off x="1671781" y="4849684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Parenthèse fermante 133"/>
            <p:cNvSpPr/>
            <p:nvPr/>
          </p:nvSpPr>
          <p:spPr>
            <a:xfrm rot="16200000">
              <a:off x="1191849" y="4473089"/>
              <a:ext cx="396000" cy="785818"/>
            </a:xfrm>
            <a:prstGeom prst="righ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7" name="Line 31"/>
            <p:cNvSpPr>
              <a:spLocks noChangeShapeType="1"/>
            </p:cNvSpPr>
            <p:nvPr/>
          </p:nvSpPr>
          <p:spPr bwMode="auto">
            <a:xfrm>
              <a:off x="896596" y="4867957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232388" y="2398809"/>
            <a:ext cx="1147899" cy="2664000"/>
            <a:chOff x="232388" y="2398809"/>
            <a:chExt cx="1147899" cy="2664000"/>
          </a:xfrm>
        </p:grpSpPr>
        <p:sp>
          <p:nvSpPr>
            <p:cNvPr id="129" name="Line 45"/>
            <p:cNvSpPr>
              <a:spLocks noChangeShapeType="1"/>
            </p:cNvSpPr>
            <p:nvPr/>
          </p:nvSpPr>
          <p:spPr bwMode="auto">
            <a:xfrm flipH="1">
              <a:off x="264287" y="2400768"/>
              <a:ext cx="1116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6" name="Connecteur en angle 135"/>
            <p:cNvCxnSpPr/>
            <p:nvPr/>
          </p:nvCxnSpPr>
          <p:spPr>
            <a:xfrm>
              <a:off x="253654" y="2398809"/>
              <a:ext cx="756000" cy="2664000"/>
            </a:xfrm>
            <a:prstGeom prst="bentConnector3">
              <a:avLst>
                <a:gd name="adj1" fmla="val 1163"/>
              </a:avLst>
            </a:prstGeom>
            <a:ln>
              <a:solidFill>
                <a:srgbClr val="00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8" name="Text Box 65"/>
            <p:cNvSpPr txBox="1">
              <a:spLocks noChangeAspect="1" noChangeArrowheads="1"/>
            </p:cNvSpPr>
            <p:nvPr/>
          </p:nvSpPr>
          <p:spPr bwMode="auto">
            <a:xfrm>
              <a:off x="232388" y="4664276"/>
              <a:ext cx="755872" cy="39578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130" name="Line 27"/>
            <p:cNvSpPr>
              <a:spLocks noChangeShapeType="1"/>
            </p:cNvSpPr>
            <p:nvPr/>
          </p:nvSpPr>
          <p:spPr bwMode="auto">
            <a:xfrm flipV="1">
              <a:off x="253654" y="3306954"/>
              <a:ext cx="0" cy="13634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9" name="Text Box 65"/>
          <p:cNvSpPr txBox="1">
            <a:spLocks noChangeAspect="1" noChangeArrowheads="1"/>
          </p:cNvSpPr>
          <p:nvPr/>
        </p:nvSpPr>
        <p:spPr bwMode="auto">
          <a:xfrm>
            <a:off x="6784968" y="1828458"/>
            <a:ext cx="755872" cy="395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028540" y="1031571"/>
            <a:ext cx="225036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الآلي (</a:t>
            </a:r>
            <a:r>
              <a:rPr lang="fr-FR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 - </a:t>
            </a:r>
            <a:r>
              <a:rPr lang="fr-FR" b="1" u="sng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fr-FR" b="1" u="sng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endParaRPr lang="fr-FR" u="sng" dirty="0">
              <a:solidFill>
                <a:srgbClr val="009900"/>
              </a:solidFill>
            </a:endParaRPr>
          </a:p>
        </p:txBody>
      </p:sp>
      <p:graphicFrame>
        <p:nvGraphicFramePr>
          <p:cNvPr id="36865" name="Object 1"/>
          <p:cNvGraphicFramePr>
            <a:graphicFrameLocks noChangeAspect="1"/>
          </p:cNvGraphicFramePr>
          <p:nvPr/>
        </p:nvGraphicFramePr>
        <p:xfrm>
          <a:off x="6684121" y="4974510"/>
          <a:ext cx="771525" cy="690563"/>
        </p:xfrm>
        <a:graphic>
          <a:graphicData uri="http://schemas.openxmlformats.org/presentationml/2006/ole">
            <p:oleObj spid="_x0000_s36865" name="Package" r:id="rId4" imgW="542880" imgH="485640" progId="Package">
              <p:embed/>
            </p:oleObj>
          </a:graphicData>
        </a:graphic>
      </p:graphicFrame>
      <p:sp>
        <p:nvSpPr>
          <p:cNvPr id="66" name="Titre 1"/>
          <p:cNvSpPr txBox="1">
            <a:spLocks/>
          </p:cNvSpPr>
          <p:nvPr/>
        </p:nvSpPr>
        <p:spPr bwMode="auto">
          <a:xfrm>
            <a:off x="8183388" y="4997826"/>
            <a:ext cx="857256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r" rtl="1" eaLnBrk="0" hangingPunct="0">
              <a:defRPr/>
            </a:pPr>
            <a:r>
              <a:rPr lang="ar-DZ" sz="2000" b="1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التنشيط</a:t>
            </a:r>
            <a:endParaRPr lang="fr-FR" sz="2000" b="1" u="sng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7" name="Picture 73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lum bright="-20000" contrast="40000"/>
          </a:blip>
          <a:srcRect/>
          <a:stretch>
            <a:fillRect/>
          </a:stretch>
        </p:blipFill>
        <p:spPr bwMode="auto">
          <a:xfrm>
            <a:off x="7682993" y="4949571"/>
            <a:ext cx="658119" cy="5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ZoneTexte 67"/>
          <p:cNvSpPr txBox="1"/>
          <p:nvPr/>
        </p:nvSpPr>
        <p:spPr>
          <a:xfrm>
            <a:off x="6072198" y="4643446"/>
            <a:ext cx="214314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Cliquer 2 fois sans diaporama</a:t>
            </a:r>
          </a:p>
          <a:p>
            <a:r>
              <a:rPr lang="fr-FR" sz="1200" b="1" dirty="0" smtClean="0">
                <a:solidFill>
                  <a:srgbClr val="009900"/>
                </a:solidFill>
              </a:rPr>
              <a:t>Affichage 100</a:t>
            </a:r>
            <a:r>
              <a:rPr lang="fr-FR" sz="1200" b="1" dirty="0" smtClean="0">
                <a:solidFill>
                  <a:srgbClr val="009900"/>
                </a:solidFill>
                <a:latin typeface="Arial"/>
                <a:cs typeface="Arial"/>
              </a:rPr>
              <a:t>%</a:t>
            </a:r>
            <a:endParaRPr lang="fr-FR" sz="1200" b="1" dirty="0">
              <a:solidFill>
                <a:srgbClr val="009900"/>
              </a:solidFill>
            </a:endParaRPr>
          </a:p>
        </p:txBody>
      </p:sp>
      <p:sp>
        <p:nvSpPr>
          <p:cNvPr id="69" name="Flèche vers le bas 68"/>
          <p:cNvSpPr/>
          <p:nvPr/>
        </p:nvSpPr>
        <p:spPr>
          <a:xfrm>
            <a:off x="6929454" y="5099674"/>
            <a:ext cx="144000" cy="25200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1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1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8" grpId="0"/>
      <p:bldP spid="113731" grpId="0"/>
      <p:bldP spid="113733" grpId="0"/>
      <p:bldP spid="91" grpId="0"/>
      <p:bldP spid="97" grpId="0"/>
      <p:bldP spid="132" grpId="0"/>
      <p:bldP spid="133" grpId="0"/>
      <p:bldP spid="149" grpId="0"/>
      <p:bldP spid="150" grpId="0"/>
      <p:bldP spid="66" grpId="0"/>
      <p:bldP spid="68" grpId="0"/>
      <p:bldP spid="6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6986565" y="147969"/>
            <a:ext cx="21177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fr-FR"/>
              <a:t>    </a:t>
            </a:r>
            <a:r>
              <a:rPr lang="ar-SA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أنماط التوقفات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14695" name="Rectangle 7"/>
          <p:cNvSpPr>
            <a:spLocks noChangeArrowheads="1"/>
          </p:cNvSpPr>
          <p:nvPr/>
        </p:nvSpPr>
        <p:spPr bwMode="auto">
          <a:xfrm>
            <a:off x="3248003" y="147969"/>
            <a:ext cx="38925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هناك حالتين اساسيتن للتوقف في الانظمة الالية</a:t>
            </a:r>
            <a:r>
              <a:rPr lang="fr-FR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>
                <a:cs typeface="Arabic Transparent" pitchFamily="2" charset="-78"/>
              </a:rPr>
              <a:t> </a:t>
            </a:r>
          </a:p>
        </p:txBody>
      </p:sp>
      <p:sp>
        <p:nvSpPr>
          <p:cNvPr id="114697" name="Rectangle 9"/>
          <p:cNvSpPr>
            <a:spLocks noChangeArrowheads="1"/>
          </p:cNvSpPr>
          <p:nvPr/>
        </p:nvSpPr>
        <p:spPr bwMode="auto">
          <a:xfrm>
            <a:off x="5827735" y="635000"/>
            <a:ext cx="19589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التوقفات العادية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14699" name="Rectangle 11"/>
          <p:cNvSpPr>
            <a:spLocks noChangeArrowheads="1"/>
          </p:cNvSpPr>
          <p:nvPr/>
        </p:nvSpPr>
        <p:spPr bwMode="auto">
          <a:xfrm>
            <a:off x="2591244" y="626515"/>
            <a:ext cx="337143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تنتج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هذه التوقفات </a:t>
            </a:r>
            <a:r>
              <a:rPr lang="ar-SA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في نهاية الدورة للإنتاج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5467372" y="1052513"/>
            <a:ext cx="23129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التوقفات الاستعجالية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14703" name="Rectangle 15"/>
          <p:cNvSpPr>
            <a:spLocks noChangeArrowheads="1"/>
          </p:cNvSpPr>
          <p:nvPr/>
        </p:nvSpPr>
        <p:spPr bwMode="auto">
          <a:xfrm>
            <a:off x="401866" y="1035921"/>
            <a:ext cx="5210081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يستخدم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هذا النوع من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التوقفات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في حالة وجود خلل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لحماية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الأجهزة</a:t>
            </a:r>
            <a:endParaRPr lang="ar-DZ" b="1" dirty="0" smtClean="0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والمتعاملين 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من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smtClean="0">
                <a:cs typeface="Arabic Transparent" pitchFamily="2" charset="-78"/>
              </a:rPr>
              <a:t>الأخطار </a:t>
            </a:r>
            <a:r>
              <a:rPr lang="ar-SA" b="1" dirty="0">
                <a:cs typeface="Arabic Transparent" pitchFamily="2" charset="-78"/>
              </a:rPr>
              <a:t>الناتجة عن سير النظام الآلي ويتم ذلك </a:t>
            </a:r>
            <a:endParaRPr lang="ar-DZ" b="1" dirty="0" smtClean="0">
              <a:cs typeface="Arabic Transparent" pitchFamily="2" charset="-78"/>
            </a:endParaRPr>
          </a:p>
          <a:p>
            <a:pPr algn="r" rtl="1" eaLnBrk="0" hangingPunct="0"/>
            <a:r>
              <a:rPr lang="ar-SA" b="1" dirty="0" smtClean="0">
                <a:cs typeface="Arabic Transparent" pitchFamily="2" charset="-78"/>
              </a:rPr>
              <a:t>بواسطة زر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SA" b="1" dirty="0" smtClean="0">
                <a:cs typeface="Arabic Transparent" pitchFamily="2" charset="-78"/>
              </a:rPr>
              <a:t>التوقف </a:t>
            </a:r>
            <a:r>
              <a:rPr lang="ar-SA" b="1" dirty="0">
                <a:cs typeface="Arabic Transparent" pitchFamily="2" charset="-78"/>
              </a:rPr>
              <a:t>ألاستعجالي </a:t>
            </a:r>
            <a:r>
              <a:rPr lang="ar-SA" sz="2400" b="1" dirty="0">
                <a:cs typeface="Arabic Transparent" pitchFamily="2" charset="-78"/>
              </a:rPr>
              <a:t>(</a:t>
            </a:r>
            <a:r>
              <a:rPr lang="fr-FR" b="1" dirty="0">
                <a:cs typeface="Times New Roman" pitchFamily="18" charset="0"/>
              </a:rPr>
              <a:t>Arrêt D’urgence</a:t>
            </a:r>
            <a:r>
              <a:rPr lang="ar-DZ" sz="2400" b="1" dirty="0">
                <a:cs typeface="Arabic Transparent" pitchFamily="2" charset="-78"/>
              </a:rPr>
              <a:t>)</a:t>
            </a:r>
            <a:r>
              <a:rPr lang="ar-SA" sz="2400" dirty="0"/>
              <a:t> </a:t>
            </a:r>
            <a:r>
              <a:rPr lang="fr-FR" sz="2400" dirty="0"/>
              <a:t>.</a:t>
            </a:r>
            <a:endParaRPr lang="ar-SA" dirty="0"/>
          </a:p>
        </p:txBody>
      </p:sp>
      <p:pic>
        <p:nvPicPr>
          <p:cNvPr id="10" name="Picture 6" descr="MINIDOSACOMPLET1"/>
          <p:cNvPicPr>
            <a:picLocks noChangeAspect="1" noChangeArrowheads="1"/>
          </p:cNvPicPr>
          <p:nvPr/>
        </p:nvPicPr>
        <p:blipFill>
          <a:blip r:embed="rId2"/>
          <a:srcRect l="70743" t="74220" r="9608" b="1729"/>
          <a:stretch>
            <a:fillRect/>
          </a:stretch>
        </p:blipFill>
        <p:spPr bwMode="auto">
          <a:xfrm>
            <a:off x="5357818" y="2214554"/>
            <a:ext cx="196144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072330" y="3000372"/>
            <a:ext cx="1714512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chemeClr val="bg1"/>
                </a:solidFill>
                <a:cs typeface="Times New Roman" pitchFamily="18" charset="0"/>
              </a:rPr>
              <a:t>A</a:t>
            </a:r>
            <a:r>
              <a:rPr lang="fr-FR" b="1" dirty="0" smtClean="0">
                <a:solidFill>
                  <a:prstClr val="black"/>
                </a:solidFill>
                <a:cs typeface="Times New Roman" pitchFamily="18" charset="0"/>
              </a:rPr>
              <a:t>rrêt D’urgence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4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4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3" grpId="0"/>
      <p:bldP spid="114695" grpId="0"/>
      <p:bldP spid="114697" grpId="0"/>
      <p:bldP spid="114699" grpId="0"/>
      <p:bldP spid="114701" grpId="0"/>
      <p:bldP spid="114703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WordArt 4"/>
          <p:cNvSpPr>
            <a:spLocks noChangeAspect="1" noChangeArrowheads="1" noChangeShapeType="1" noTextEdit="1"/>
          </p:cNvSpPr>
          <p:nvPr/>
        </p:nvSpPr>
        <p:spPr bwMode="auto">
          <a:xfrm>
            <a:off x="3132138" y="668321"/>
            <a:ext cx="3116262" cy="4032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1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م.ت.م.ن المتطورة </a:t>
            </a:r>
            <a:r>
              <a:rPr lang="fr-FR" sz="1600" b="1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cs typeface="Arabic Transparent"/>
              </a:rPr>
              <a:t>Grafcet </a:t>
            </a:r>
          </a:p>
        </p:txBody>
      </p:sp>
      <p:sp>
        <p:nvSpPr>
          <p:cNvPr id="115718" name="Rectangle 6"/>
          <p:cNvSpPr>
            <a:spLocks noChangeArrowheads="1"/>
          </p:cNvSpPr>
          <p:nvPr/>
        </p:nvSpPr>
        <p:spPr bwMode="auto">
          <a:xfrm>
            <a:off x="7547007" y="1159908"/>
            <a:ext cx="16684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SA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1ـ</a:t>
            </a:r>
            <a:r>
              <a:rPr lang="fr-FR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طرح الإشكال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>
                <a:cs typeface="Arabic Transparent" pitchFamily="2" charset="-78"/>
              </a:rPr>
              <a:t> </a:t>
            </a:r>
          </a:p>
        </p:txBody>
      </p:sp>
      <p:pic>
        <p:nvPicPr>
          <p:cNvPr id="115723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2096495"/>
            <a:ext cx="3332163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Text Box 12"/>
          <p:cNvSpPr txBox="1">
            <a:spLocks noChangeAspect="1" noChangeArrowheads="1"/>
          </p:cNvSpPr>
          <p:nvPr/>
        </p:nvSpPr>
        <p:spPr bwMode="auto">
          <a:xfrm>
            <a:off x="266700" y="1408113"/>
            <a:ext cx="2811463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115725" name="Rectangle 13"/>
          <p:cNvSpPr>
            <a:spLocks noChangeArrowheads="1"/>
          </p:cNvSpPr>
          <p:nvPr/>
        </p:nvSpPr>
        <p:spPr bwMode="auto">
          <a:xfrm>
            <a:off x="165132" y="1118324"/>
            <a:ext cx="7637027" cy="8104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800"/>
              </a:lnSpc>
            </a:pPr>
            <a:r>
              <a:rPr lang="ar-SA" b="1" dirty="0">
                <a:ea typeface="Times New Roman" pitchFamily="18" charset="0"/>
                <a:cs typeface="Arabic Transparent" pitchFamily="2" charset="-78"/>
              </a:rPr>
              <a:t>عندما تتعدد مراحل </a:t>
            </a:r>
            <a:r>
              <a:rPr lang="ar-SA" b="1" dirty="0" err="1" smtClean="0"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.ت.م.ن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err="1" smtClean="0">
                <a:ea typeface="Times New Roman" pitchFamily="18" charset="0"/>
                <a:cs typeface="Arabic Transparent" pitchFamily="2" charset="-78"/>
              </a:rPr>
              <a:t>Grafcet</a:t>
            </a:r>
            <a:r>
              <a:rPr lang="ar-SA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يصبح </a:t>
            </a:r>
            <a:r>
              <a:rPr lang="ar-DZ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انجاز جزء التحكم صعب ومعقد وكثير الخلل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وخاصة</a:t>
            </a:r>
            <a:endParaRPr lang="fr-FR" dirty="0">
              <a:cs typeface="Arabic Transparent" pitchFamily="2" charset="-78"/>
            </a:endParaRPr>
          </a:p>
          <a:p>
            <a:pPr algn="r" rtl="1" eaLnBrk="0" hangingPunct="0">
              <a:lnSpc>
                <a:spcPts val="2800"/>
              </a:lnSpc>
            </a:pPr>
            <a:r>
              <a:rPr lang="ar-DZ" b="1" dirty="0">
                <a:cs typeface="Arabic Transparent" pitchFamily="2" charset="-78"/>
              </a:rPr>
              <a:t> في الأنظمة الآلية المعقدة ......مما </a:t>
            </a:r>
            <a:r>
              <a:rPr lang="ar-DZ" b="1" dirty="0">
                <a:solidFill>
                  <a:srgbClr val="009900"/>
                </a:solidFill>
                <a:cs typeface="Arabic Transparent" pitchFamily="2" charset="-78"/>
              </a:rPr>
              <a:t>يستوجب تجزئة </a:t>
            </a:r>
            <a:r>
              <a:rPr lang="ar-DZ" b="1" dirty="0">
                <a:cs typeface="Arabic Transparent" pitchFamily="2" charset="-78"/>
              </a:rPr>
              <a:t>الإنتاج العادي إلى عدة مجموعات وتسمى هذه</a:t>
            </a:r>
            <a:endParaRPr lang="ar-DZ" dirty="0">
              <a:cs typeface="Arabic Transparent" pitchFamily="2" charset="-78"/>
            </a:endParaRPr>
          </a:p>
        </p:txBody>
      </p:sp>
      <p:sp>
        <p:nvSpPr>
          <p:cNvPr id="115726" name="Rectangle 14"/>
          <p:cNvSpPr>
            <a:spLocks noChangeArrowheads="1"/>
          </p:cNvSpPr>
          <p:nvPr/>
        </p:nvSpPr>
        <p:spPr bwMode="auto">
          <a:xfrm>
            <a:off x="4643438" y="1916660"/>
            <a:ext cx="300454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المجموعات </a:t>
            </a:r>
            <a:r>
              <a:rPr lang="ar-DZ" b="1" dirty="0" err="1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بالاشغولات</a:t>
            </a:r>
            <a:r>
              <a:rPr lang="fr-FR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.( </a:t>
            </a:r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Tâches</a:t>
            </a:r>
            <a:r>
              <a:rPr lang="fr-FR" b="1" dirty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)</a:t>
            </a:r>
            <a:r>
              <a:rPr lang="fr-FR" dirty="0">
                <a:solidFill>
                  <a:srgbClr val="FF3300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3438" y="3967467"/>
            <a:ext cx="240322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400" b="1" u="sng" dirty="0" smtClean="0">
                <a:solidFill>
                  <a:srgbClr val="FF0000"/>
                </a:solidFill>
                <a:cs typeface="Arabic Transparent" pitchFamily="2" charset="-78"/>
              </a:rPr>
              <a:t>الأنظمة الآلية المعقدة </a:t>
            </a:r>
            <a:endParaRPr lang="fr-FR" sz="2400" u="sng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87133" y="37722"/>
            <a:ext cx="5298245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800" b="1" dirty="0" smtClean="0"/>
              <a:t>التجزئة الوظيفية </a:t>
            </a:r>
            <a:r>
              <a:rPr lang="ar-DZ" sz="2800" b="1" dirty="0" err="1" smtClean="0"/>
              <a:t>ومتمنات</a:t>
            </a:r>
            <a:r>
              <a:rPr lang="ar-DZ" sz="2800" b="1" dirty="0" smtClean="0"/>
              <a:t> متعددة </a:t>
            </a:r>
            <a:r>
              <a:rPr lang="ar-DZ" sz="2800" b="1" dirty="0" err="1" smtClean="0"/>
              <a:t>الأشغولات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5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5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8" grpId="0"/>
      <p:bldP spid="115725" grpId="0"/>
      <p:bldP spid="11572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55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6775" y="188913"/>
            <a:ext cx="1419225" cy="20669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16753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557338"/>
            <a:ext cx="2957513" cy="424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51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2075" y="2493963"/>
            <a:ext cx="1428750" cy="16383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pic>
        <p:nvPicPr>
          <p:cNvPr id="116749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149725"/>
            <a:ext cx="1392238" cy="2476500"/>
          </a:xfrm>
          <a:prstGeom prst="rect">
            <a:avLst/>
          </a:prstGeom>
          <a:noFill/>
          <a:ln w="9525">
            <a:solidFill>
              <a:srgbClr val="008080"/>
            </a:solidFill>
            <a:miter lim="800000"/>
            <a:headEnd/>
            <a:tailEnd/>
          </a:ln>
        </p:spPr>
      </p:pic>
      <p:sp>
        <p:nvSpPr>
          <p:cNvPr id="59398" name="Text Box 16"/>
          <p:cNvSpPr txBox="1">
            <a:spLocks noChangeArrowheads="1"/>
          </p:cNvSpPr>
          <p:nvPr/>
        </p:nvSpPr>
        <p:spPr bwMode="auto">
          <a:xfrm>
            <a:off x="358775" y="674688"/>
            <a:ext cx="2487613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116746" name="Line 10"/>
          <p:cNvSpPr>
            <a:spLocks noChangeAspect="1" noChangeShapeType="1"/>
          </p:cNvSpPr>
          <p:nvPr/>
        </p:nvSpPr>
        <p:spPr bwMode="auto">
          <a:xfrm rot="-600000">
            <a:off x="955675" y="4294188"/>
            <a:ext cx="3513138" cy="2393950"/>
          </a:xfrm>
          <a:prstGeom prst="line">
            <a:avLst/>
          </a:prstGeom>
          <a:noFill/>
          <a:ln w="9525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5" name="Line 9"/>
          <p:cNvSpPr>
            <a:spLocks noChangeAspect="1" noChangeShapeType="1"/>
          </p:cNvSpPr>
          <p:nvPr/>
        </p:nvSpPr>
        <p:spPr bwMode="auto">
          <a:xfrm rot="60000">
            <a:off x="1042988" y="2273300"/>
            <a:ext cx="5359400" cy="4286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4" name="Line 8"/>
          <p:cNvSpPr>
            <a:spLocks noChangeAspect="1" noChangeShapeType="1"/>
          </p:cNvSpPr>
          <p:nvPr/>
        </p:nvSpPr>
        <p:spPr bwMode="auto">
          <a:xfrm rot="900000" flipV="1">
            <a:off x="900113" y="3716338"/>
            <a:ext cx="3729037" cy="339725"/>
          </a:xfrm>
          <a:prstGeom prst="line">
            <a:avLst/>
          </a:prstGeom>
          <a:noFill/>
          <a:ln w="9525">
            <a:solidFill>
              <a:srgbClr val="00808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3" name="Line 7"/>
          <p:cNvSpPr>
            <a:spLocks noChangeShapeType="1"/>
          </p:cNvSpPr>
          <p:nvPr/>
        </p:nvSpPr>
        <p:spPr bwMode="auto">
          <a:xfrm>
            <a:off x="827088" y="1989138"/>
            <a:ext cx="1689100" cy="2903537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2" name="Line 6"/>
          <p:cNvSpPr>
            <a:spLocks noChangeShapeType="1"/>
          </p:cNvSpPr>
          <p:nvPr/>
        </p:nvSpPr>
        <p:spPr bwMode="auto">
          <a:xfrm flipH="1">
            <a:off x="684213" y="2205038"/>
            <a:ext cx="1689100" cy="266065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1" name="Line 5"/>
          <p:cNvSpPr>
            <a:spLocks noChangeAspect="1" noChangeShapeType="1"/>
          </p:cNvSpPr>
          <p:nvPr/>
        </p:nvSpPr>
        <p:spPr bwMode="auto">
          <a:xfrm rot="1020000" flipV="1">
            <a:off x="2984500" y="1419225"/>
            <a:ext cx="2965450" cy="22606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40" name="Line 4"/>
          <p:cNvSpPr>
            <a:spLocks noChangeAspect="1" noChangeShapeType="1"/>
          </p:cNvSpPr>
          <p:nvPr/>
        </p:nvSpPr>
        <p:spPr bwMode="auto">
          <a:xfrm flipV="1">
            <a:off x="2700338" y="333375"/>
            <a:ext cx="3405187" cy="17811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9406" name="Rectangle 23"/>
          <p:cNvSpPr>
            <a:spLocks noChangeArrowheads="1"/>
          </p:cNvSpPr>
          <p:nvPr/>
        </p:nvSpPr>
        <p:spPr bwMode="auto">
          <a:xfrm>
            <a:off x="0" y="42195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9407" name="Rectangle 24"/>
          <p:cNvSpPr>
            <a:spLocks noChangeArrowheads="1"/>
          </p:cNvSpPr>
          <p:nvPr/>
        </p:nvSpPr>
        <p:spPr bwMode="auto">
          <a:xfrm>
            <a:off x="0" y="585787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762" name="Line 26"/>
          <p:cNvSpPr>
            <a:spLocks noChangeAspect="1" noChangeShapeType="1"/>
          </p:cNvSpPr>
          <p:nvPr/>
        </p:nvSpPr>
        <p:spPr bwMode="auto">
          <a:xfrm rot="480000">
            <a:off x="971550" y="3168650"/>
            <a:ext cx="5502275" cy="4397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572396" y="857232"/>
            <a:ext cx="116089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2400" b="1" dirty="0" err="1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r>
              <a:rPr lang="ar-DZ" sz="2400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1</a:t>
            </a:r>
            <a:endParaRPr lang="fr-FR" sz="2400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7858148" y="2857496"/>
            <a:ext cx="125867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2400" b="1" dirty="0" err="1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r>
              <a:rPr lang="ar-DZ" sz="2400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2 </a:t>
            </a:r>
            <a:endParaRPr lang="fr-FR" sz="2400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6286512" y="5214950"/>
            <a:ext cx="116089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2400" b="1" dirty="0" err="1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r>
              <a:rPr lang="ar-DZ" sz="2400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3</a:t>
            </a:r>
            <a:endParaRPr lang="fr-FR" sz="2400" dirty="0">
              <a:solidFill>
                <a:srgbClr val="FF33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6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6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16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1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1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16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6" grpId="0" animBg="1"/>
      <p:bldP spid="116745" grpId="0" animBg="1"/>
      <p:bldP spid="116744" grpId="0" animBg="1"/>
      <p:bldP spid="116743" grpId="0" animBg="1"/>
      <p:bldP spid="116742" grpId="0" animBg="1"/>
      <p:bldP spid="116741" grpId="0" animBg="1"/>
      <p:bldP spid="116740" grpId="0" animBg="1"/>
      <p:bldP spid="116762" grpId="0" animBg="1"/>
      <p:bldP spid="17" grpId="0"/>
      <p:bldP spid="18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5257831" y="71414"/>
            <a:ext cx="38147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مفهوم النداء والجواب في المتمن(التزامن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4282" y="487900"/>
            <a:ext cx="164310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متمن 1 (</a:t>
            </a:r>
            <a:r>
              <a:rPr lang="fr-FR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28860" y="142852"/>
            <a:ext cx="178595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متمن 2 (</a:t>
            </a:r>
            <a:r>
              <a:rPr lang="fr-FR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12"/>
          <p:cNvSpPr txBox="1">
            <a:spLocks noChangeArrowheads="1"/>
          </p:cNvSpPr>
          <p:nvPr/>
        </p:nvSpPr>
        <p:spPr bwMode="auto">
          <a:xfrm>
            <a:off x="3577480" y="1210659"/>
            <a:ext cx="698038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X20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2948528" y="605206"/>
            <a:ext cx="1837786" cy="3205854"/>
            <a:chOff x="2948528" y="605206"/>
            <a:chExt cx="1837786" cy="3205854"/>
          </a:xfrm>
        </p:grpSpPr>
        <p:sp>
          <p:nvSpPr>
            <p:cNvPr id="86" name="Line 43"/>
            <p:cNvSpPr>
              <a:spLocks noChangeShapeType="1"/>
            </p:cNvSpPr>
            <p:nvPr/>
          </p:nvSpPr>
          <p:spPr bwMode="auto">
            <a:xfrm>
              <a:off x="3511254" y="607060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7"/>
            <p:cNvSpPr>
              <a:spLocks noChangeShapeType="1"/>
            </p:cNvSpPr>
            <p:nvPr/>
          </p:nvSpPr>
          <p:spPr bwMode="auto">
            <a:xfrm>
              <a:off x="2954175" y="605206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8"/>
            <p:cNvSpPr>
              <a:spLocks noChangeAspect="1" noChangeArrowheads="1"/>
            </p:cNvSpPr>
            <p:nvPr/>
          </p:nvSpPr>
          <p:spPr bwMode="auto">
            <a:xfrm>
              <a:off x="3302836" y="836997"/>
              <a:ext cx="403200" cy="3622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9"/>
            <p:cNvSpPr>
              <a:spLocks noChangeAspect="1" noChangeArrowheads="1"/>
            </p:cNvSpPr>
            <p:nvPr/>
          </p:nvSpPr>
          <p:spPr bwMode="auto">
            <a:xfrm>
              <a:off x="3353480" y="881797"/>
              <a:ext cx="301913" cy="2726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 Box 10"/>
            <p:cNvSpPr txBox="1">
              <a:spLocks noChangeArrowheads="1"/>
            </p:cNvSpPr>
            <p:nvPr/>
          </p:nvSpPr>
          <p:spPr bwMode="auto">
            <a:xfrm>
              <a:off x="3217596" y="841695"/>
              <a:ext cx="561584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30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>
              <a:off x="3707845" y="1749604"/>
              <a:ext cx="2765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15"/>
            <p:cNvSpPr>
              <a:spLocks noChangeAspect="1" noChangeArrowheads="1"/>
            </p:cNvSpPr>
            <p:nvPr/>
          </p:nvSpPr>
          <p:spPr bwMode="auto">
            <a:xfrm>
              <a:off x="3302836" y="1574139"/>
              <a:ext cx="403033" cy="35974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16"/>
            <p:cNvSpPr txBox="1">
              <a:spLocks noChangeArrowheads="1"/>
            </p:cNvSpPr>
            <p:nvPr/>
          </p:nvSpPr>
          <p:spPr bwMode="auto">
            <a:xfrm>
              <a:off x="3296660" y="1577012"/>
              <a:ext cx="561584" cy="3870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17"/>
            <p:cNvSpPr>
              <a:spLocks noChangeArrowheads="1"/>
            </p:cNvSpPr>
            <p:nvPr/>
          </p:nvSpPr>
          <p:spPr bwMode="auto">
            <a:xfrm>
              <a:off x="3994314" y="1574139"/>
              <a:ext cx="792000" cy="33505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18"/>
            <p:cNvSpPr txBox="1">
              <a:spLocks noChangeArrowheads="1"/>
            </p:cNvSpPr>
            <p:nvPr/>
          </p:nvSpPr>
          <p:spPr bwMode="auto">
            <a:xfrm>
              <a:off x="4026913" y="1547792"/>
              <a:ext cx="648000" cy="386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19"/>
            <p:cNvSpPr txBox="1">
              <a:spLocks noChangeArrowheads="1"/>
            </p:cNvSpPr>
            <p:nvPr/>
          </p:nvSpPr>
          <p:spPr bwMode="auto">
            <a:xfrm>
              <a:off x="3561499" y="1962015"/>
              <a:ext cx="537600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3702002" y="2503097"/>
              <a:ext cx="2765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22"/>
            <p:cNvSpPr>
              <a:spLocks noChangeAspect="1" noChangeArrowheads="1"/>
            </p:cNvSpPr>
            <p:nvPr/>
          </p:nvSpPr>
          <p:spPr bwMode="auto">
            <a:xfrm>
              <a:off x="3296993" y="2325791"/>
              <a:ext cx="403033" cy="3644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Text Box 23"/>
            <p:cNvSpPr txBox="1">
              <a:spLocks noChangeArrowheads="1"/>
            </p:cNvSpPr>
            <p:nvPr/>
          </p:nvSpPr>
          <p:spPr bwMode="auto">
            <a:xfrm>
              <a:off x="3285123" y="2324144"/>
              <a:ext cx="561584" cy="3875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24"/>
            <p:cNvSpPr>
              <a:spLocks noChangeArrowheads="1"/>
            </p:cNvSpPr>
            <p:nvPr/>
          </p:nvSpPr>
          <p:spPr bwMode="auto">
            <a:xfrm>
              <a:off x="3988471" y="2325791"/>
              <a:ext cx="792000" cy="33857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25"/>
            <p:cNvSpPr txBox="1">
              <a:spLocks noChangeArrowheads="1"/>
            </p:cNvSpPr>
            <p:nvPr/>
          </p:nvSpPr>
          <p:spPr bwMode="auto">
            <a:xfrm>
              <a:off x="4040593" y="2307854"/>
              <a:ext cx="648000" cy="3866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26"/>
            <p:cNvSpPr txBox="1">
              <a:spLocks noChangeArrowheads="1"/>
            </p:cNvSpPr>
            <p:nvPr/>
          </p:nvSpPr>
          <p:spPr bwMode="auto">
            <a:xfrm>
              <a:off x="3551362" y="2696409"/>
              <a:ext cx="882365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Line 28"/>
            <p:cNvSpPr>
              <a:spLocks noChangeShapeType="1"/>
            </p:cNvSpPr>
            <p:nvPr/>
          </p:nvSpPr>
          <p:spPr bwMode="auto">
            <a:xfrm>
              <a:off x="3415810" y="1381494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Line 29"/>
            <p:cNvSpPr>
              <a:spLocks noChangeShapeType="1"/>
            </p:cNvSpPr>
            <p:nvPr/>
          </p:nvSpPr>
          <p:spPr bwMode="auto">
            <a:xfrm>
              <a:off x="3398280" y="2129172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30"/>
            <p:cNvSpPr>
              <a:spLocks noChangeShapeType="1"/>
            </p:cNvSpPr>
            <p:nvPr/>
          </p:nvSpPr>
          <p:spPr bwMode="auto">
            <a:xfrm>
              <a:off x="3388541" y="2867462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Line 31"/>
            <p:cNvSpPr>
              <a:spLocks noChangeShapeType="1"/>
            </p:cNvSpPr>
            <p:nvPr/>
          </p:nvSpPr>
          <p:spPr bwMode="auto">
            <a:xfrm>
              <a:off x="3394384" y="3605687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34"/>
            <p:cNvSpPr>
              <a:spLocks noChangeAspect="1" noChangeArrowheads="1"/>
            </p:cNvSpPr>
            <p:nvPr/>
          </p:nvSpPr>
          <p:spPr bwMode="auto">
            <a:xfrm>
              <a:off x="3296993" y="3066175"/>
              <a:ext cx="403547" cy="3645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 Box 37"/>
            <p:cNvSpPr txBox="1">
              <a:spLocks noChangeArrowheads="1"/>
            </p:cNvSpPr>
            <p:nvPr/>
          </p:nvSpPr>
          <p:spPr bwMode="auto">
            <a:xfrm>
              <a:off x="3278176" y="3055706"/>
              <a:ext cx="594314" cy="33794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33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Line 44"/>
            <p:cNvSpPr>
              <a:spLocks noChangeShapeType="1"/>
            </p:cNvSpPr>
            <p:nvPr/>
          </p:nvSpPr>
          <p:spPr bwMode="auto">
            <a:xfrm flipH="1">
              <a:off x="2956122" y="3803125"/>
              <a:ext cx="561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Line 45"/>
            <p:cNvSpPr>
              <a:spLocks noChangeShapeType="1"/>
            </p:cNvSpPr>
            <p:nvPr/>
          </p:nvSpPr>
          <p:spPr bwMode="auto">
            <a:xfrm flipH="1">
              <a:off x="2952227" y="616893"/>
              <a:ext cx="5531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Line 27"/>
            <p:cNvSpPr>
              <a:spLocks noChangeShapeType="1"/>
            </p:cNvSpPr>
            <p:nvPr/>
          </p:nvSpPr>
          <p:spPr bwMode="auto">
            <a:xfrm flipV="1">
              <a:off x="2948528" y="2223847"/>
              <a:ext cx="0" cy="1363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720464" y="1335613"/>
            <a:ext cx="621397" cy="1998129"/>
            <a:chOff x="720464" y="1335613"/>
            <a:chExt cx="621397" cy="1998129"/>
          </a:xfrm>
        </p:grpSpPr>
        <p:sp>
          <p:nvSpPr>
            <p:cNvPr id="90" name="Line 12"/>
            <p:cNvSpPr>
              <a:spLocks noChangeShapeType="1"/>
            </p:cNvSpPr>
            <p:nvPr/>
          </p:nvSpPr>
          <p:spPr bwMode="auto">
            <a:xfrm flipH="1">
              <a:off x="1002354" y="1335613"/>
              <a:ext cx="0" cy="1998129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796762" y="1688603"/>
              <a:ext cx="436889" cy="392833"/>
            </a:xfrm>
            <a:prstGeom prst="rect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2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9"/>
            <p:cNvSpPr txBox="1">
              <a:spLocks noChangeArrowheads="1"/>
            </p:cNvSpPr>
            <p:nvPr/>
          </p:nvSpPr>
          <p:spPr bwMode="auto">
            <a:xfrm>
              <a:off x="751841" y="1676654"/>
              <a:ext cx="546340" cy="3425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20</a:t>
              </a:r>
              <a:endParaRPr lang="fr-F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Line 12"/>
            <p:cNvSpPr>
              <a:spLocks noChangeShapeType="1"/>
            </p:cNvSpPr>
            <p:nvPr/>
          </p:nvSpPr>
          <p:spPr bwMode="auto">
            <a:xfrm>
              <a:off x="893208" y="2342837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Line 12"/>
            <p:cNvSpPr>
              <a:spLocks noChangeShapeType="1"/>
            </p:cNvSpPr>
            <p:nvPr/>
          </p:nvSpPr>
          <p:spPr bwMode="auto">
            <a:xfrm>
              <a:off x="893209" y="1479401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10"/>
            <p:cNvSpPr txBox="1">
              <a:spLocks noChangeArrowheads="1"/>
            </p:cNvSpPr>
            <p:nvPr/>
          </p:nvSpPr>
          <p:spPr bwMode="auto">
            <a:xfrm>
              <a:off x="793143" y="2596857"/>
              <a:ext cx="436889" cy="392833"/>
            </a:xfrm>
            <a:prstGeom prst="rect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endParaRPr lang="fr-FR" sz="28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 Box 9"/>
            <p:cNvSpPr txBox="1">
              <a:spLocks noChangeArrowheads="1"/>
            </p:cNvSpPr>
            <p:nvPr/>
          </p:nvSpPr>
          <p:spPr bwMode="auto">
            <a:xfrm>
              <a:off x="720464" y="2595541"/>
              <a:ext cx="621397" cy="34929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21</a:t>
              </a:r>
              <a:endParaRPr lang="fr-FR" sz="3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4" name="ZoneTexte 103"/>
          <p:cNvSpPr txBox="1"/>
          <p:nvPr/>
        </p:nvSpPr>
        <p:spPr>
          <a:xfrm>
            <a:off x="1095889" y="2154769"/>
            <a:ext cx="75073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fr-FR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X33</a:t>
            </a:r>
            <a:endParaRPr lang="fr-FR" sz="20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" name="Groupe 107"/>
          <p:cNvGrpSpPr/>
          <p:nvPr/>
        </p:nvGrpSpPr>
        <p:grpSpPr>
          <a:xfrm>
            <a:off x="3551760" y="3470011"/>
            <a:ext cx="608332" cy="387617"/>
            <a:chOff x="8563150" y="3308423"/>
            <a:chExt cx="608332" cy="387617"/>
          </a:xfrm>
        </p:grpSpPr>
        <p:sp>
          <p:nvSpPr>
            <p:cNvPr id="55" name="Text Box 11"/>
            <p:cNvSpPr txBox="1">
              <a:spLocks noChangeArrowheads="1"/>
            </p:cNvSpPr>
            <p:nvPr/>
          </p:nvSpPr>
          <p:spPr bwMode="auto">
            <a:xfrm>
              <a:off x="8563150" y="3308423"/>
              <a:ext cx="608332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X20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Line 30"/>
            <p:cNvSpPr>
              <a:spLocks noChangeShapeType="1"/>
            </p:cNvSpPr>
            <p:nvPr/>
          </p:nvSpPr>
          <p:spPr bwMode="auto">
            <a:xfrm>
              <a:off x="8651606" y="3336296"/>
              <a:ext cx="32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9" name="Line 45"/>
          <p:cNvSpPr>
            <a:spLocks noChangeAspect="1" noChangeShapeType="1"/>
          </p:cNvSpPr>
          <p:nvPr/>
        </p:nvSpPr>
        <p:spPr bwMode="auto">
          <a:xfrm rot="180000" flipV="1">
            <a:off x="1305603" y="1325507"/>
            <a:ext cx="2072675" cy="513426"/>
          </a:xfrm>
          <a:prstGeom prst="line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12" name="Connecteur droit avec flèche 111"/>
          <p:cNvCxnSpPr/>
          <p:nvPr/>
        </p:nvCxnSpPr>
        <p:spPr>
          <a:xfrm rot="10800000">
            <a:off x="1655948" y="2412476"/>
            <a:ext cx="1558730" cy="802210"/>
          </a:xfrm>
          <a:prstGeom prst="straightConnector1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4" name="Rectangle 14"/>
          <p:cNvSpPr>
            <a:spLocks noChangeArrowheads="1"/>
          </p:cNvSpPr>
          <p:nvPr/>
        </p:nvSpPr>
        <p:spPr bwMode="auto">
          <a:xfrm>
            <a:off x="5500694" y="1714488"/>
            <a:ext cx="327604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rtl="1" eaLnBrk="0" hangingPunct="0"/>
            <a:r>
              <a:rPr lang="ar-DZ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متمن 2 </a:t>
            </a:r>
            <a:r>
              <a:rPr lang="ar-DZ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ar-DZ" sz="2400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endParaRPr lang="fr-FR" sz="2400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75" name="Rectangle 49"/>
          <p:cNvSpPr>
            <a:spLocks noChangeArrowheads="1"/>
          </p:cNvSpPr>
          <p:nvPr/>
        </p:nvSpPr>
        <p:spPr bwMode="auto">
          <a:xfrm>
            <a:off x="115548" y="4040766"/>
            <a:ext cx="907262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 </a:t>
            </a:r>
            <a:r>
              <a:rPr lang="ar-DZ" b="1" dirty="0" err="1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عندما تكون المرحلة 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X20</a:t>
            </a:r>
            <a:r>
              <a:rPr lang="ar-DZ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لـ 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(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نشيطة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فإنها تسمح بتطور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 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نداء لـ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 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51"/>
          <p:cNvSpPr>
            <a:spLocks noChangeArrowheads="1"/>
          </p:cNvSpPr>
          <p:nvPr/>
        </p:nvSpPr>
        <p:spPr bwMode="auto">
          <a:xfrm>
            <a:off x="216065" y="4469394"/>
            <a:ext cx="8927967" cy="86177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3000"/>
              </a:lnSpc>
            </a:pPr>
            <a:r>
              <a: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</a:t>
            </a:r>
            <a:r>
              <a:rPr lang="ar-DZ" b="1" dirty="0" err="1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يبقى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متمن 2 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في التطور مادامت المرحلة 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X20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 لـ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متمن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نشيطة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إلى غاية المرحلة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X33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وهي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مرحلة بدون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فعل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ar-DZ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مرحلة التزامن)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والتي هي مخصصة لإعطاء معلومة نهاية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 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53"/>
          <p:cNvSpPr>
            <a:spLocks noChangeArrowheads="1"/>
          </p:cNvSpPr>
          <p:nvPr/>
        </p:nvSpPr>
        <p:spPr bwMode="auto">
          <a:xfrm>
            <a:off x="-243474" y="5572140"/>
            <a:ext cx="938750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لا يسمح بتكرار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 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إلا </a:t>
            </a:r>
            <a:r>
              <a:rPr lang="ar-DZ" b="1" dirty="0">
                <a:cs typeface="Arabic Transparent" pitchFamily="2" charset="-78"/>
              </a:rPr>
              <a:t>إذا كانت المرحلة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X20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لـ 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(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خاملة (جواب </a:t>
            </a:r>
            <a:r>
              <a:rPr lang="ar-DZ" b="1" dirty="0" smtClean="0">
                <a:cs typeface="Arabic Transparent" pitchFamily="2" charset="-78"/>
              </a:rPr>
              <a:t>من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.</a:t>
            </a:r>
            <a:endParaRPr lang="ar-DZ" b="1" dirty="0">
              <a:cs typeface="Arabic Transparent" pitchFamily="2" charset="-78"/>
            </a:endParaRPr>
          </a:p>
        </p:txBody>
      </p:sp>
      <p:sp>
        <p:nvSpPr>
          <p:cNvPr id="79" name="Rectangle 55"/>
          <p:cNvSpPr>
            <a:spLocks noChangeArrowheads="1"/>
          </p:cNvSpPr>
          <p:nvPr/>
        </p:nvSpPr>
        <p:spPr bwMode="auto">
          <a:xfrm>
            <a:off x="-251968" y="6202940"/>
            <a:ext cx="93960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لا يتطور 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(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 حتى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يكتمل تطور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 (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cs typeface="Arial" pitchFamily="34" charset="0"/>
              </a:rPr>
              <a:t>وهذا بفعل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X33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(استقبالية تدل على نهاية </a:t>
            </a:r>
            <a:r>
              <a:rPr lang="ar-DZ" b="1" dirty="0" err="1">
                <a:latin typeface="Arial" pitchFamily="34" charset="0"/>
                <a:cs typeface="Arial" pitchFamily="34" charset="0"/>
              </a:rPr>
              <a:t>المتمن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).</a:t>
            </a:r>
            <a:r>
              <a:rPr lang="ar-DZ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5" grpId="0"/>
      <p:bldP spid="48" grpId="0"/>
      <p:bldP spid="50" grpId="0"/>
      <p:bldP spid="56" grpId="0"/>
      <p:bldP spid="104" grpId="0"/>
      <p:bldP spid="109" grpId="0" animBg="1"/>
      <p:bldP spid="64" grpId="0"/>
      <p:bldP spid="75" grpId="0"/>
      <p:bldP spid="76" grpId="0"/>
      <p:bldP spid="78" grpId="0"/>
      <p:bldP spid="7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ZoneTexte 75"/>
          <p:cNvSpPr txBox="1"/>
          <p:nvPr/>
        </p:nvSpPr>
        <p:spPr>
          <a:xfrm>
            <a:off x="7715272" y="500042"/>
            <a:ext cx="121444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009900"/>
                </a:solidFill>
                <a:cs typeface="Arabic Transparent" pitchFamily="2" charset="-78"/>
              </a:rPr>
              <a:t>اضغط وانتظر</a:t>
            </a:r>
            <a:endParaRPr lang="fr-FR" sz="1600" b="1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78" name="Groupe 77"/>
          <p:cNvGrpSpPr/>
          <p:nvPr/>
        </p:nvGrpSpPr>
        <p:grpSpPr>
          <a:xfrm>
            <a:off x="2179092" y="2205011"/>
            <a:ext cx="222016" cy="1998129"/>
            <a:chOff x="2179092" y="2205011"/>
            <a:chExt cx="222016" cy="1998129"/>
          </a:xfrm>
        </p:grpSpPr>
        <p:sp>
          <p:nvSpPr>
            <p:cNvPr id="79" name="Line 12"/>
            <p:cNvSpPr>
              <a:spLocks noChangeShapeType="1"/>
            </p:cNvSpPr>
            <p:nvPr/>
          </p:nvSpPr>
          <p:spPr bwMode="auto">
            <a:xfrm flipH="1">
              <a:off x="2288238" y="2205011"/>
              <a:ext cx="0" cy="1998129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Line 12"/>
            <p:cNvSpPr>
              <a:spLocks noChangeShapeType="1"/>
            </p:cNvSpPr>
            <p:nvPr/>
          </p:nvSpPr>
          <p:spPr bwMode="auto">
            <a:xfrm>
              <a:off x="2179092" y="3212235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Line 12"/>
            <p:cNvSpPr>
              <a:spLocks noChangeShapeType="1"/>
            </p:cNvSpPr>
            <p:nvPr/>
          </p:nvSpPr>
          <p:spPr bwMode="auto">
            <a:xfrm>
              <a:off x="2179093" y="2348799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4234412" y="1474604"/>
            <a:ext cx="662065" cy="3205854"/>
            <a:chOff x="4234412" y="1474604"/>
            <a:chExt cx="662065" cy="3205854"/>
          </a:xfrm>
        </p:grpSpPr>
        <p:sp>
          <p:nvSpPr>
            <p:cNvPr id="84" name="Line 43"/>
            <p:cNvSpPr>
              <a:spLocks noChangeShapeType="1"/>
            </p:cNvSpPr>
            <p:nvPr/>
          </p:nvSpPr>
          <p:spPr bwMode="auto">
            <a:xfrm>
              <a:off x="4787199" y="1476458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7"/>
            <p:cNvSpPr>
              <a:spLocks noChangeShapeType="1"/>
            </p:cNvSpPr>
            <p:nvPr/>
          </p:nvSpPr>
          <p:spPr bwMode="auto">
            <a:xfrm>
              <a:off x="4240059" y="1474604"/>
              <a:ext cx="0" cy="320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Line 28"/>
            <p:cNvSpPr>
              <a:spLocks noChangeShapeType="1"/>
            </p:cNvSpPr>
            <p:nvPr/>
          </p:nvSpPr>
          <p:spPr bwMode="auto">
            <a:xfrm>
              <a:off x="4701694" y="2250892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Line 29"/>
            <p:cNvSpPr>
              <a:spLocks noChangeShapeType="1"/>
            </p:cNvSpPr>
            <p:nvPr/>
          </p:nvSpPr>
          <p:spPr bwMode="auto">
            <a:xfrm>
              <a:off x="4684164" y="2998570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Line 30"/>
            <p:cNvSpPr>
              <a:spLocks noChangeShapeType="1"/>
            </p:cNvSpPr>
            <p:nvPr/>
          </p:nvSpPr>
          <p:spPr bwMode="auto">
            <a:xfrm>
              <a:off x="4674425" y="3736860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Line 45"/>
            <p:cNvSpPr>
              <a:spLocks noChangeShapeType="1"/>
            </p:cNvSpPr>
            <p:nvPr/>
          </p:nvSpPr>
          <p:spPr bwMode="auto">
            <a:xfrm flipH="1">
              <a:off x="4238111" y="1476352"/>
              <a:ext cx="5531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27"/>
            <p:cNvSpPr>
              <a:spLocks noChangeShapeType="1"/>
            </p:cNvSpPr>
            <p:nvPr/>
          </p:nvSpPr>
          <p:spPr bwMode="auto">
            <a:xfrm flipV="1">
              <a:off x="4234412" y="3093245"/>
              <a:ext cx="0" cy="1363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1" name="Rectangle 100"/>
          <p:cNvSpPr/>
          <p:nvPr/>
        </p:nvSpPr>
        <p:spPr>
          <a:xfrm>
            <a:off x="1500166" y="1357298"/>
            <a:ext cx="164310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متمن 1 (</a:t>
            </a:r>
            <a:r>
              <a:rPr lang="fr-FR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714744" y="1012250"/>
            <a:ext cx="235745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1" eaLnBrk="0" hangingPunct="0"/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متمن 2 </a:t>
            </a:r>
            <a:r>
              <a:rPr lang="ar-DZ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ar-DZ" b="1" dirty="0" smtClean="0">
                <a:solidFill>
                  <a:srgbClr val="FF33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اشغولة</a:t>
            </a:r>
            <a:endParaRPr lang="fr-FR" dirty="0">
              <a:solidFill>
                <a:srgbClr val="FF3300"/>
              </a:solidFill>
              <a:cs typeface="Arabic Transparent" pitchFamily="2" charset="-78"/>
            </a:endParaRPr>
          </a:p>
        </p:txBody>
      </p:sp>
      <p:sp>
        <p:nvSpPr>
          <p:cNvPr id="105" name="Rectangle 8"/>
          <p:cNvSpPr>
            <a:spLocks noChangeAspect="1" noChangeArrowheads="1"/>
          </p:cNvSpPr>
          <p:nvPr/>
        </p:nvSpPr>
        <p:spPr bwMode="auto">
          <a:xfrm>
            <a:off x="4588720" y="1706395"/>
            <a:ext cx="403200" cy="3622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9"/>
          <p:cNvSpPr>
            <a:spLocks noChangeAspect="1" noChangeArrowheads="1"/>
          </p:cNvSpPr>
          <p:nvPr/>
        </p:nvSpPr>
        <p:spPr bwMode="auto">
          <a:xfrm>
            <a:off x="4639364" y="1751195"/>
            <a:ext cx="301913" cy="2726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Line 14"/>
          <p:cNvSpPr>
            <a:spLocks noChangeShapeType="1"/>
          </p:cNvSpPr>
          <p:nvPr/>
        </p:nvSpPr>
        <p:spPr bwMode="auto">
          <a:xfrm>
            <a:off x="4993729" y="2619002"/>
            <a:ext cx="276591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15"/>
          <p:cNvSpPr>
            <a:spLocks noChangeAspect="1" noChangeArrowheads="1"/>
          </p:cNvSpPr>
          <p:nvPr/>
        </p:nvSpPr>
        <p:spPr bwMode="auto">
          <a:xfrm>
            <a:off x="4588720" y="2443537"/>
            <a:ext cx="403033" cy="3597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Rectangle 17"/>
          <p:cNvSpPr>
            <a:spLocks noChangeArrowheads="1"/>
          </p:cNvSpPr>
          <p:nvPr/>
        </p:nvSpPr>
        <p:spPr bwMode="auto">
          <a:xfrm>
            <a:off x="5280198" y="2443537"/>
            <a:ext cx="792000" cy="3350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Line 21"/>
          <p:cNvSpPr>
            <a:spLocks noChangeShapeType="1"/>
          </p:cNvSpPr>
          <p:nvPr/>
        </p:nvSpPr>
        <p:spPr bwMode="auto">
          <a:xfrm>
            <a:off x="4987886" y="3372495"/>
            <a:ext cx="276591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Rectangle 22"/>
          <p:cNvSpPr>
            <a:spLocks noChangeAspect="1" noChangeArrowheads="1"/>
          </p:cNvSpPr>
          <p:nvPr/>
        </p:nvSpPr>
        <p:spPr bwMode="auto">
          <a:xfrm>
            <a:off x="4582877" y="3195189"/>
            <a:ext cx="403033" cy="3644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Rectangle 24"/>
          <p:cNvSpPr>
            <a:spLocks noChangeArrowheads="1"/>
          </p:cNvSpPr>
          <p:nvPr/>
        </p:nvSpPr>
        <p:spPr bwMode="auto">
          <a:xfrm>
            <a:off x="5274355" y="3195189"/>
            <a:ext cx="792000" cy="33857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Rectangle 34"/>
          <p:cNvSpPr>
            <a:spLocks noChangeAspect="1" noChangeArrowheads="1"/>
          </p:cNvSpPr>
          <p:nvPr/>
        </p:nvSpPr>
        <p:spPr bwMode="auto">
          <a:xfrm>
            <a:off x="4582877" y="3935573"/>
            <a:ext cx="403547" cy="36455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2082646" y="2558001"/>
            <a:ext cx="436889" cy="392833"/>
          </a:xfrm>
          <a:prstGeom prst="rect">
            <a:avLst/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Text Box 10"/>
          <p:cNvSpPr txBox="1">
            <a:spLocks noChangeArrowheads="1"/>
          </p:cNvSpPr>
          <p:nvPr/>
        </p:nvSpPr>
        <p:spPr bwMode="auto">
          <a:xfrm>
            <a:off x="2079027" y="3466255"/>
            <a:ext cx="436889" cy="392833"/>
          </a:xfrm>
          <a:prstGeom prst="rect">
            <a:avLst/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spcAft>
                <a:spcPts val="1000"/>
              </a:spcAft>
            </a:pPr>
            <a:endParaRPr lang="fr-FR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Line 31"/>
          <p:cNvSpPr>
            <a:spLocks noChangeShapeType="1"/>
          </p:cNvSpPr>
          <p:nvPr/>
        </p:nvSpPr>
        <p:spPr bwMode="auto">
          <a:xfrm>
            <a:off x="4680268" y="4475085"/>
            <a:ext cx="19673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Line 44"/>
          <p:cNvSpPr>
            <a:spLocks noChangeShapeType="1"/>
          </p:cNvSpPr>
          <p:nvPr/>
        </p:nvSpPr>
        <p:spPr bwMode="auto">
          <a:xfrm flipH="1">
            <a:off x="4242006" y="4672523"/>
            <a:ext cx="561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4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1" name="Groupe 120"/>
          <p:cNvGrpSpPr/>
          <p:nvPr/>
        </p:nvGrpSpPr>
        <p:grpSpPr>
          <a:xfrm>
            <a:off x="2006600" y="2547360"/>
            <a:ext cx="1126162" cy="1268180"/>
            <a:chOff x="4766013" y="5558126"/>
            <a:chExt cx="1126162" cy="1268180"/>
          </a:xfrm>
        </p:grpSpPr>
        <p:sp>
          <p:nvSpPr>
            <p:cNvPr id="122" name="Text Box 9"/>
            <p:cNvSpPr txBox="1">
              <a:spLocks noChangeArrowheads="1"/>
            </p:cNvSpPr>
            <p:nvPr/>
          </p:nvSpPr>
          <p:spPr bwMode="auto">
            <a:xfrm>
              <a:off x="4797390" y="5558126"/>
              <a:ext cx="546340" cy="34250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20</a:t>
              </a:r>
              <a:endParaRPr lang="fr-FR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9"/>
            <p:cNvSpPr txBox="1">
              <a:spLocks noChangeArrowheads="1"/>
            </p:cNvSpPr>
            <p:nvPr/>
          </p:nvSpPr>
          <p:spPr bwMode="auto">
            <a:xfrm>
              <a:off x="4766013" y="6477013"/>
              <a:ext cx="621397" cy="34929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21</a:t>
              </a:r>
              <a:endParaRPr lang="fr-FR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5141438" y="6036241"/>
              <a:ext cx="750737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20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X33</a:t>
              </a:r>
              <a:endParaRPr lang="fr-FR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5" name="Groupe 124"/>
          <p:cNvGrpSpPr/>
          <p:nvPr/>
        </p:nvGrpSpPr>
        <p:grpSpPr>
          <a:xfrm>
            <a:off x="4524946" y="1714488"/>
            <a:ext cx="1470997" cy="3015933"/>
            <a:chOff x="7263145" y="4723167"/>
            <a:chExt cx="1470997" cy="3015933"/>
          </a:xfrm>
        </p:grpSpPr>
        <p:sp>
          <p:nvSpPr>
            <p:cNvPr id="126" name="Text Box 10"/>
            <p:cNvSpPr txBox="1">
              <a:spLocks noChangeArrowheads="1"/>
            </p:cNvSpPr>
            <p:nvPr/>
          </p:nvSpPr>
          <p:spPr bwMode="auto">
            <a:xfrm>
              <a:off x="7263145" y="4723167"/>
              <a:ext cx="561584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30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Text Box 12"/>
            <p:cNvSpPr txBox="1">
              <a:spLocks noChangeArrowheads="1"/>
            </p:cNvSpPr>
            <p:nvPr/>
          </p:nvSpPr>
          <p:spPr bwMode="auto">
            <a:xfrm>
              <a:off x="7623029" y="5092131"/>
              <a:ext cx="69803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X20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Text Box 16"/>
            <p:cNvSpPr txBox="1">
              <a:spLocks noChangeArrowheads="1"/>
            </p:cNvSpPr>
            <p:nvPr/>
          </p:nvSpPr>
          <p:spPr bwMode="auto">
            <a:xfrm>
              <a:off x="7342209" y="5458484"/>
              <a:ext cx="561584" cy="3870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18"/>
            <p:cNvSpPr txBox="1">
              <a:spLocks noChangeArrowheads="1"/>
            </p:cNvSpPr>
            <p:nvPr/>
          </p:nvSpPr>
          <p:spPr bwMode="auto">
            <a:xfrm>
              <a:off x="8072462" y="5429264"/>
              <a:ext cx="648000" cy="386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b="1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Text Box 19"/>
            <p:cNvSpPr txBox="1">
              <a:spLocks noChangeArrowheads="1"/>
            </p:cNvSpPr>
            <p:nvPr/>
          </p:nvSpPr>
          <p:spPr bwMode="auto">
            <a:xfrm>
              <a:off x="7607048" y="5843487"/>
              <a:ext cx="537600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Text Box 23"/>
            <p:cNvSpPr txBox="1">
              <a:spLocks noChangeArrowheads="1"/>
            </p:cNvSpPr>
            <p:nvPr/>
          </p:nvSpPr>
          <p:spPr bwMode="auto">
            <a:xfrm>
              <a:off x="7330672" y="6205616"/>
              <a:ext cx="561584" cy="3875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Text Box 25"/>
            <p:cNvSpPr txBox="1">
              <a:spLocks noChangeArrowheads="1"/>
            </p:cNvSpPr>
            <p:nvPr/>
          </p:nvSpPr>
          <p:spPr bwMode="auto">
            <a:xfrm>
              <a:off x="8086142" y="6189326"/>
              <a:ext cx="648000" cy="38668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Text Box 26"/>
            <p:cNvSpPr txBox="1">
              <a:spLocks noChangeArrowheads="1"/>
            </p:cNvSpPr>
            <p:nvPr/>
          </p:nvSpPr>
          <p:spPr bwMode="auto">
            <a:xfrm>
              <a:off x="7596911" y="6577881"/>
              <a:ext cx="882365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Text Box 37"/>
            <p:cNvSpPr txBox="1">
              <a:spLocks noChangeArrowheads="1"/>
            </p:cNvSpPr>
            <p:nvPr/>
          </p:nvSpPr>
          <p:spPr bwMode="auto">
            <a:xfrm>
              <a:off x="7323725" y="6937178"/>
              <a:ext cx="594314" cy="33794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33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5" name="Groupe 107"/>
            <p:cNvGrpSpPr/>
            <p:nvPr/>
          </p:nvGrpSpPr>
          <p:grpSpPr>
            <a:xfrm>
              <a:off x="7597309" y="7351483"/>
              <a:ext cx="608332" cy="387617"/>
              <a:chOff x="8563150" y="3308423"/>
              <a:chExt cx="608332" cy="387617"/>
            </a:xfrm>
          </p:grpSpPr>
          <p:sp>
            <p:nvSpPr>
              <p:cNvPr id="136" name="Text Box 11"/>
              <p:cNvSpPr txBox="1">
                <a:spLocks noChangeArrowheads="1"/>
              </p:cNvSpPr>
              <p:nvPr/>
            </p:nvSpPr>
            <p:spPr bwMode="auto">
              <a:xfrm>
                <a:off x="8563150" y="3308423"/>
                <a:ext cx="608332" cy="38761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X20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7" name="Line 30"/>
              <p:cNvSpPr>
                <a:spLocks noChangeShapeType="1"/>
              </p:cNvSpPr>
              <p:nvPr/>
            </p:nvSpPr>
            <p:spPr bwMode="auto">
              <a:xfrm>
                <a:off x="8651606" y="3336296"/>
                <a:ext cx="324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38" name="Line 45"/>
          <p:cNvSpPr>
            <a:spLocks noChangeAspect="1" noChangeShapeType="1"/>
          </p:cNvSpPr>
          <p:nvPr/>
        </p:nvSpPr>
        <p:spPr bwMode="auto">
          <a:xfrm rot="180000" flipV="1">
            <a:off x="2591487" y="2194905"/>
            <a:ext cx="2072675" cy="513426"/>
          </a:xfrm>
          <a:prstGeom prst="line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39" name="Connecteur droit avec flèche 138"/>
          <p:cNvCxnSpPr/>
          <p:nvPr/>
        </p:nvCxnSpPr>
        <p:spPr>
          <a:xfrm rot="10800000">
            <a:off x="2941832" y="3281874"/>
            <a:ext cx="1558730" cy="802210"/>
          </a:xfrm>
          <a:prstGeom prst="straightConnector1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0" name="Text Box 12"/>
          <p:cNvSpPr txBox="1">
            <a:spLocks noChangeArrowheads="1"/>
          </p:cNvSpPr>
          <p:nvPr/>
        </p:nvSpPr>
        <p:spPr bwMode="auto">
          <a:xfrm>
            <a:off x="4881504" y="2083554"/>
            <a:ext cx="698038" cy="38761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X20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ZoneTexte 140"/>
          <p:cNvSpPr txBox="1"/>
          <p:nvPr/>
        </p:nvSpPr>
        <p:spPr>
          <a:xfrm>
            <a:off x="4463986" y="3894204"/>
            <a:ext cx="750737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fr-FR" sz="2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X33</a:t>
            </a:r>
            <a:endParaRPr lang="fr-FR" sz="20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repeatCount="7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1" presetClass="emph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10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10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11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>
                                      <p:cBhvr>
                                        <p:cTn id="11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12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1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3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1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14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1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1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2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1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9 -7.40741E-7 L -0.22726 -0.12593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>
                                      <p:cBhvr>
                                        <p:cTn id="17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78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3" grpId="0"/>
      <p:bldP spid="105" grpId="0" animBg="1"/>
      <p:bldP spid="106" grpId="0" animBg="1"/>
      <p:bldP spid="108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38" grpId="0" animBg="1"/>
      <p:bldP spid="140" grpId="0"/>
      <p:bldP spid="141" grpId="0"/>
      <p:bldP spid="141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7397782" y="160338"/>
            <a:ext cx="1657826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solidFill>
                  <a:srgbClr val="FF0000"/>
                </a:solidFill>
                <a:cs typeface="Times New Roman" pitchFamily="18" charset="0"/>
              </a:rPr>
              <a:t>3 </a:t>
            </a:r>
            <a:r>
              <a:rPr lang="ar-DZ" sz="1700" b="1" dirty="0" err="1">
                <a:solidFill>
                  <a:srgbClr val="FF0000"/>
                </a:solidFill>
                <a:cs typeface="Times New Roman" pitchFamily="18" charset="0"/>
              </a:rPr>
              <a:t>ـ</a:t>
            </a:r>
            <a:r>
              <a:rPr lang="ar-DZ" sz="17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قواعد </a:t>
            </a:r>
            <a:r>
              <a:rPr lang="ar-DZ" sz="1700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fr-FR" sz="17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700" dirty="0"/>
              <a:t> </a:t>
            </a:r>
          </a:p>
        </p:txBody>
      </p:sp>
      <p:sp>
        <p:nvSpPr>
          <p:cNvPr id="118791" name="Rectangle 7"/>
          <p:cNvSpPr>
            <a:spLocks noChangeArrowheads="1"/>
          </p:cNvSpPr>
          <p:nvPr/>
        </p:nvSpPr>
        <p:spPr bwMode="auto">
          <a:xfrm>
            <a:off x="-23229" y="101984"/>
            <a:ext cx="7560000" cy="105413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500"/>
              </a:lnSpc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تمثل </a:t>
            </a:r>
            <a:r>
              <a:rPr lang="ar-DZ" sz="1700" b="1" dirty="0" err="1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في </a:t>
            </a:r>
            <a:r>
              <a:rPr lang="ar-DZ" sz="1700" b="1" dirty="0" err="1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.ت.م.ن (</a:t>
            </a:r>
            <a:r>
              <a:rPr lang="fr-FR" sz="1600" b="1" dirty="0" err="1">
                <a:latin typeface="Arial" pitchFamily="34" charset="0"/>
                <a:cs typeface="Arabic Transparent" pitchFamily="2" charset="-78"/>
              </a:rPr>
              <a:t>Grafcet</a:t>
            </a:r>
            <a:r>
              <a:rPr lang="ar-DZ" sz="1600" b="1" dirty="0">
                <a:latin typeface="Arial" pitchFamily="34" charset="0"/>
                <a:cs typeface="Arabic Transparent" pitchFamily="2" charset="-78"/>
              </a:rPr>
              <a:t>) 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cs typeface="Arabic Transparent" pitchFamily="2" charset="-78"/>
              </a:rPr>
              <a:t>بمرحلة </a:t>
            </a:r>
            <a:r>
              <a:rPr lang="ar-DZ" sz="1700" b="1" dirty="0" err="1">
                <a:solidFill>
                  <a:srgbClr val="0000FF"/>
                </a:solidFill>
                <a:latin typeface="Arial" pitchFamily="34" charset="0"/>
                <a:cs typeface="Arabic Transparent" pitchFamily="2" charset="-78"/>
              </a:rPr>
              <a:t>بخطين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تدعى المرحلة الشاملة والتي تحتوي على</a:t>
            </a:r>
            <a:endParaRPr lang="fr-FR" sz="1700" dirty="0">
              <a:latin typeface="Arial" pitchFamily="34" charset="0"/>
              <a:cs typeface="Arabic Transparent" pitchFamily="2" charset="-78"/>
            </a:endParaRPr>
          </a:p>
          <a:p>
            <a:pPr algn="r" rtl="1" eaLnBrk="0" hangingPunct="0">
              <a:lnSpc>
                <a:spcPts val="2500"/>
              </a:lnSpc>
            </a:pPr>
            <a:r>
              <a:rPr lang="ar-DZ" sz="1700" b="1" dirty="0" smtClean="0">
                <a:latin typeface="Arial" pitchFamily="34" charset="0"/>
                <a:cs typeface="Arabic Transparent" pitchFamily="2" charset="-78"/>
              </a:rPr>
              <a:t>عدة 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مراحل مرفقة بإعمال </a:t>
            </a:r>
            <a:r>
              <a:rPr lang="ar-DZ" sz="1700" b="1" dirty="0" err="1">
                <a:latin typeface="Arial" pitchFamily="34" charset="0"/>
                <a:cs typeface="Arabic Transparent" pitchFamily="2" charset="-78"/>
              </a:rPr>
              <a:t>و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sz="1700" b="1" dirty="0" err="1">
                <a:latin typeface="Arial" pitchFamily="34" charset="0"/>
                <a:cs typeface="Arabic Transparent" pitchFamily="2" charset="-78"/>
              </a:rPr>
              <a:t>استقياليات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 تخضع لنفس قواعد </a:t>
            </a:r>
            <a:r>
              <a:rPr lang="ar-DZ" sz="1700" b="1" dirty="0" err="1">
                <a:latin typeface="Arial" pitchFamily="34" charset="0"/>
                <a:cs typeface="Arabic Transparent" pitchFamily="2" charset="-78"/>
              </a:rPr>
              <a:t>م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.ت.م.ن</a:t>
            </a:r>
            <a:r>
              <a:rPr lang="ar-DZ" sz="1600" b="1" dirty="0">
                <a:latin typeface="Arial" pitchFamily="34" charset="0"/>
                <a:cs typeface="Arabic Transparent" pitchFamily="2" charset="-78"/>
              </a:rPr>
              <a:t> (</a:t>
            </a:r>
            <a:r>
              <a:rPr lang="fr-FR" sz="1600" b="1" dirty="0" err="1">
                <a:latin typeface="Arial" pitchFamily="34" charset="0"/>
                <a:cs typeface="Arabic Transparent" pitchFamily="2" charset="-78"/>
              </a:rPr>
              <a:t>Grafcet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) العادي </a:t>
            </a:r>
            <a:r>
              <a:rPr lang="ar-DZ" sz="1700" b="1" dirty="0" smtClean="0">
                <a:latin typeface="Arial" pitchFamily="34" charset="0"/>
                <a:cs typeface="Arabic Transparent" pitchFamily="2" charset="-78"/>
              </a:rPr>
              <a:t>من تنشيط          </a:t>
            </a:r>
            <a:endParaRPr lang="fr-FR" sz="1700" dirty="0">
              <a:latin typeface="Arial" pitchFamily="34" charset="0"/>
              <a:cs typeface="Arabic Transparent" pitchFamily="2" charset="-78"/>
            </a:endParaRPr>
          </a:p>
          <a:p>
            <a:pPr algn="r" rtl="1" eaLnBrk="0" hangingPunct="0">
              <a:lnSpc>
                <a:spcPts val="2500"/>
              </a:lnSpc>
            </a:pPr>
            <a:r>
              <a:rPr lang="ar-DZ" sz="1700" b="1" dirty="0" smtClean="0">
                <a:latin typeface="Arial" pitchFamily="34" charset="0"/>
                <a:cs typeface="Arabic Transparent" pitchFamily="2" charset="-78"/>
              </a:rPr>
              <a:t>و </a:t>
            </a:r>
            <a:r>
              <a:rPr lang="ar-DZ" sz="1700" b="1" dirty="0" err="1">
                <a:latin typeface="Arial" pitchFamily="34" charset="0"/>
                <a:cs typeface="Arabic Transparent" pitchFamily="2" charset="-78"/>
              </a:rPr>
              <a:t>تخميل</a:t>
            </a:r>
            <a:r>
              <a:rPr lang="ar-DZ" sz="1700" b="1" dirty="0">
                <a:latin typeface="Arial" pitchFamily="34" charset="0"/>
                <a:cs typeface="Arabic Transparent" pitchFamily="2" charset="-78"/>
              </a:rPr>
              <a:t> ........ويدعى باتساع المرحلة الشاملة . بإضافة إلى بعض القواعد منها:</a:t>
            </a:r>
          </a:p>
        </p:txBody>
      </p:sp>
      <p:grpSp>
        <p:nvGrpSpPr>
          <p:cNvPr id="27" name="Groupe 26"/>
          <p:cNvGrpSpPr/>
          <p:nvPr/>
        </p:nvGrpSpPr>
        <p:grpSpPr>
          <a:xfrm>
            <a:off x="3714744" y="1142984"/>
            <a:ext cx="601663" cy="900000"/>
            <a:chOff x="3714744" y="1515220"/>
            <a:chExt cx="601663" cy="900000"/>
          </a:xfrm>
        </p:grpSpPr>
        <p:sp>
          <p:nvSpPr>
            <p:cNvPr id="61462" name="Line 15"/>
            <p:cNvSpPr>
              <a:spLocks noChangeAspect="1" noChangeShapeType="1"/>
            </p:cNvSpPr>
            <p:nvPr/>
          </p:nvSpPr>
          <p:spPr bwMode="auto">
            <a:xfrm>
              <a:off x="4019873" y="1515220"/>
              <a:ext cx="0" cy="90000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463" name="Rectangle 16"/>
            <p:cNvSpPr>
              <a:spLocks noChangeAspect="1" noChangeArrowheads="1"/>
            </p:cNvSpPr>
            <p:nvPr/>
          </p:nvSpPr>
          <p:spPr bwMode="auto">
            <a:xfrm>
              <a:off x="3714744" y="1747692"/>
              <a:ext cx="601663" cy="466861"/>
            </a:xfrm>
            <a:prstGeom prst="rect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464" name="Line 17"/>
            <p:cNvSpPr>
              <a:spLocks noChangeAspect="1" noChangeShapeType="1"/>
            </p:cNvSpPr>
            <p:nvPr/>
          </p:nvSpPr>
          <p:spPr bwMode="auto">
            <a:xfrm>
              <a:off x="4191777" y="1742534"/>
              <a:ext cx="0" cy="46800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465" name="Line 18"/>
            <p:cNvSpPr>
              <a:spLocks noChangeAspect="1" noChangeShapeType="1"/>
            </p:cNvSpPr>
            <p:nvPr/>
          </p:nvSpPr>
          <p:spPr bwMode="auto">
            <a:xfrm>
              <a:off x="3835077" y="1747693"/>
              <a:ext cx="0" cy="46800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466" name="Text Box 19"/>
            <p:cNvSpPr txBox="1">
              <a:spLocks noChangeAspect="1" noChangeArrowheads="1"/>
            </p:cNvSpPr>
            <p:nvPr/>
          </p:nvSpPr>
          <p:spPr bwMode="auto">
            <a:xfrm>
              <a:off x="3854188" y="1785926"/>
              <a:ext cx="360622" cy="327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en-US" b="1" dirty="0">
                  <a:latin typeface="Arial" pitchFamily="34" charset="0"/>
                  <a:cs typeface="Arial" pitchFamily="34" charset="0"/>
                </a:rPr>
                <a:t>2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8805" name="Rectangle 21"/>
          <p:cNvSpPr>
            <a:spLocks noChangeArrowheads="1"/>
          </p:cNvSpPr>
          <p:nvPr/>
        </p:nvSpPr>
        <p:spPr bwMode="auto">
          <a:xfrm>
            <a:off x="7820119" y="1928802"/>
            <a:ext cx="105830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القاعدة 1</a:t>
            </a:r>
            <a:r>
              <a:rPr lang="fr-FR" sz="1700" b="1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>
                <a:latin typeface="Arial" pitchFamily="34" charset="0"/>
                <a:cs typeface="Arabic Transparent" pitchFamily="2" charset="-78"/>
              </a:rPr>
              <a:t> </a:t>
            </a:r>
            <a:endParaRPr lang="en-US" sz="1700"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118807" name="Rectangle 23"/>
          <p:cNvSpPr>
            <a:spLocks noChangeArrowheads="1"/>
          </p:cNvSpPr>
          <p:nvPr/>
        </p:nvSpPr>
        <p:spPr bwMode="auto">
          <a:xfrm>
            <a:off x="5083269" y="1928802"/>
            <a:ext cx="281519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يحتوي اتساع المرحلة الشاملة على</a:t>
            </a:r>
            <a:r>
              <a:rPr lang="fr-FR" sz="1700" b="1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700">
                <a:latin typeface="Arial" pitchFamily="34" charset="0"/>
                <a:cs typeface="Arabic Transparent" pitchFamily="2" charset="-78"/>
              </a:rPr>
              <a:t> </a:t>
            </a:r>
          </a:p>
        </p:txBody>
      </p:sp>
      <p:sp>
        <p:nvSpPr>
          <p:cNvPr id="118809" name="Rectangle 25"/>
          <p:cNvSpPr>
            <a:spLocks noChangeArrowheads="1"/>
          </p:cNvSpPr>
          <p:nvPr/>
        </p:nvSpPr>
        <p:spPr bwMode="auto">
          <a:xfrm>
            <a:off x="1541556" y="2275208"/>
            <a:ext cx="6271269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مرحلة الدخول في الأعلى وتمثل المرحلة الابتدائية </a:t>
            </a:r>
            <a:r>
              <a:rPr lang="ar-DZ" sz="1700" b="1" dirty="0" err="1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للاشغولة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وتدعى </a:t>
            </a:r>
            <a:r>
              <a:rPr lang="ar-DZ" sz="1700" b="1" dirty="0">
                <a:solidFill>
                  <a:srgbClr val="CC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مرحلة النداء</a:t>
            </a:r>
            <a:r>
              <a:rPr lang="fr-FR" sz="1700" b="1" dirty="0">
                <a:solidFill>
                  <a:srgbClr val="CC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1700" dirty="0">
                <a:latin typeface="Arial" pitchFamily="34" charset="0"/>
                <a:cs typeface="Arabic Transparent" pitchFamily="2" charset="-78"/>
              </a:rPr>
              <a:t> </a:t>
            </a:r>
          </a:p>
        </p:txBody>
      </p:sp>
      <p:sp>
        <p:nvSpPr>
          <p:cNvPr id="118811" name="Rectangle 27"/>
          <p:cNvSpPr>
            <a:spLocks noChangeArrowheads="1"/>
          </p:cNvSpPr>
          <p:nvPr/>
        </p:nvSpPr>
        <p:spPr bwMode="auto">
          <a:xfrm>
            <a:off x="1527269" y="2626708"/>
            <a:ext cx="6203942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مرحلة الخروج في الأسفل وتمثل مرحلة 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الت</a:t>
            </a:r>
            <a:r>
              <a:rPr lang="ar-DZ" sz="1700" b="1" dirty="0" smtClean="0">
                <a:latin typeface="Arial"/>
                <a:ea typeface="Times New Roman" pitchFamily="18" charset="0"/>
                <a:cs typeface="Arabic Transparent" pitchFamily="2" charset="-78"/>
              </a:rPr>
              <a:t>زمن </a:t>
            </a:r>
            <a:r>
              <a:rPr lang="ar-DZ" sz="1700" b="1" dirty="0" err="1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للاشغولة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وتدعى </a:t>
            </a:r>
            <a:r>
              <a:rPr lang="ar-DZ" sz="1700" b="1" dirty="0">
                <a:solidFill>
                  <a:srgbClr val="CC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مرحلة الجواب</a:t>
            </a:r>
            <a:r>
              <a:rPr lang="fr-FR" sz="1700" b="1" dirty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sz="1700" dirty="0">
                <a:latin typeface="Arial" pitchFamily="34" charset="0"/>
                <a:cs typeface="Arabic Transparent" pitchFamily="2" charset="-78"/>
              </a:rPr>
              <a:t> </a:t>
            </a:r>
          </a:p>
        </p:txBody>
      </p:sp>
      <p:sp>
        <p:nvSpPr>
          <p:cNvPr id="118814" name="AutoShape 30"/>
          <p:cNvSpPr>
            <a:spLocks noChangeAspect="1"/>
          </p:cNvSpPr>
          <p:nvPr/>
        </p:nvSpPr>
        <p:spPr bwMode="auto">
          <a:xfrm>
            <a:off x="4857752" y="3786190"/>
            <a:ext cx="128587" cy="2678113"/>
          </a:xfrm>
          <a:prstGeom prst="rightBrace">
            <a:avLst>
              <a:gd name="adj1" fmla="val 173560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8815" name="Text Box 31"/>
          <p:cNvSpPr txBox="1">
            <a:spLocks noChangeAspect="1" noChangeArrowheads="1"/>
          </p:cNvSpPr>
          <p:nvPr/>
        </p:nvSpPr>
        <p:spPr bwMode="auto">
          <a:xfrm rot="16200000">
            <a:off x="4337056" y="4995868"/>
            <a:ext cx="1873250" cy="4540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b="1" dirty="0">
                <a:solidFill>
                  <a:srgbClr val="6600CC"/>
                </a:solidFill>
                <a:latin typeface="Arial" pitchFamily="34" charset="0"/>
                <a:cs typeface="Arabic Transparent" pitchFamily="2" charset="-78"/>
              </a:rPr>
              <a:t>اتساع المرحلة الشاملة</a:t>
            </a:r>
            <a:endParaRPr lang="fr-FR" b="1" dirty="0"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118821" name="Text Box 37"/>
          <p:cNvSpPr txBox="1">
            <a:spLocks noChangeArrowheads="1"/>
          </p:cNvSpPr>
          <p:nvPr/>
        </p:nvSpPr>
        <p:spPr bwMode="auto">
          <a:xfrm rot="20563310">
            <a:off x="1782686" y="4383207"/>
            <a:ext cx="1152000" cy="396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ar-DZ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rPr>
              <a:t>مرحلة النداء</a:t>
            </a:r>
            <a:endParaRPr lang="fr-FR" sz="1600" b="1" dirty="0">
              <a:solidFill>
                <a:srgbClr val="CC99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118822" name="Text Box 38"/>
          <p:cNvSpPr txBox="1">
            <a:spLocks noChangeArrowheads="1"/>
          </p:cNvSpPr>
          <p:nvPr/>
        </p:nvSpPr>
        <p:spPr bwMode="auto">
          <a:xfrm rot="1345565">
            <a:off x="1814171" y="5748259"/>
            <a:ext cx="1152000" cy="396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ar-DZ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rPr>
              <a:t>مرحلة الجواب</a:t>
            </a:r>
            <a:endParaRPr lang="fr-FR" sz="1600" b="1" dirty="0">
              <a:solidFill>
                <a:srgbClr val="CC9900"/>
              </a:solidFill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61457" name="Rectangle 39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endParaRPr lang="en-US"/>
          </a:p>
        </p:txBody>
      </p:sp>
      <p:sp>
        <p:nvSpPr>
          <p:cNvPr id="61458" name="Rectangle 40"/>
          <p:cNvSpPr>
            <a:spLocks noChangeArrowheads="1"/>
          </p:cNvSpPr>
          <p:nvPr/>
        </p:nvSpPr>
        <p:spPr bwMode="auto">
          <a:xfrm>
            <a:off x="0" y="342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endParaRPr lang="en-US"/>
          </a:p>
        </p:txBody>
      </p:sp>
      <p:sp>
        <p:nvSpPr>
          <p:cNvPr id="118819" name="Text Box 35"/>
          <p:cNvSpPr txBox="1">
            <a:spLocks noChangeArrowheads="1"/>
          </p:cNvSpPr>
          <p:nvPr/>
        </p:nvSpPr>
        <p:spPr bwMode="auto">
          <a:xfrm>
            <a:off x="3620666" y="3790534"/>
            <a:ext cx="1152000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مرحلة الدخول</a:t>
            </a:r>
            <a:endParaRPr lang="fr-FR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820" name="Text Box 36"/>
          <p:cNvSpPr txBox="1">
            <a:spLocks noChangeArrowheads="1"/>
          </p:cNvSpPr>
          <p:nvPr/>
        </p:nvSpPr>
        <p:spPr bwMode="auto">
          <a:xfrm>
            <a:off x="3834980" y="5835886"/>
            <a:ext cx="1152000" cy="360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مرحلة </a:t>
            </a:r>
            <a:r>
              <a:rPr lang="ar-DZ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الخروج</a:t>
            </a:r>
            <a:endParaRPr lang="fr-FR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3125" y="4170620"/>
            <a:ext cx="1500230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متمن 1 (</a:t>
            </a:r>
            <a:r>
              <a:rPr lang="fr-FR" sz="1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GPN1</a:t>
            </a:r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1600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14578" y="3337056"/>
            <a:ext cx="163065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متمن 2 (</a:t>
            </a:r>
            <a:r>
              <a:rPr lang="fr-FR" sz="16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GPN2</a:t>
            </a:r>
            <a:r>
              <a:rPr lang="ar-DZ" sz="16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1600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1450161" y="5298460"/>
            <a:ext cx="750737" cy="353943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17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3459890" y="4199497"/>
            <a:ext cx="657662" cy="36519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X2</a:t>
            </a:r>
            <a:endParaRPr lang="fr-FR" sz="17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2873106" y="3757758"/>
            <a:ext cx="1735715" cy="2757048"/>
            <a:chOff x="3801800" y="3757758"/>
            <a:chExt cx="1735715" cy="2757048"/>
          </a:xfrm>
        </p:grpSpPr>
        <p:sp>
          <p:nvSpPr>
            <p:cNvPr id="39" name="Rectangle 17"/>
            <p:cNvSpPr>
              <a:spLocks noChangeArrowheads="1"/>
            </p:cNvSpPr>
            <p:nvPr/>
          </p:nvSpPr>
          <p:spPr bwMode="auto">
            <a:xfrm>
              <a:off x="4791326" y="4521044"/>
              <a:ext cx="746189" cy="3156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8"/>
            <p:cNvSpPr txBox="1">
              <a:spLocks noChangeArrowheads="1"/>
            </p:cNvSpPr>
            <p:nvPr/>
          </p:nvSpPr>
          <p:spPr bwMode="auto">
            <a:xfrm>
              <a:off x="4822039" y="4496221"/>
              <a:ext cx="610518" cy="3638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="1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24"/>
            <p:cNvSpPr>
              <a:spLocks noChangeArrowheads="1"/>
            </p:cNvSpPr>
            <p:nvPr/>
          </p:nvSpPr>
          <p:spPr bwMode="auto">
            <a:xfrm>
              <a:off x="4785821" y="5159094"/>
              <a:ext cx="746189" cy="31898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25"/>
            <p:cNvSpPr txBox="1">
              <a:spLocks noChangeArrowheads="1"/>
            </p:cNvSpPr>
            <p:nvPr/>
          </p:nvSpPr>
          <p:spPr bwMode="auto">
            <a:xfrm>
              <a:off x="4834928" y="5142194"/>
              <a:ext cx="610518" cy="36432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26"/>
            <p:cNvSpPr txBox="1">
              <a:spLocks noChangeArrowheads="1"/>
            </p:cNvSpPr>
            <p:nvPr/>
          </p:nvSpPr>
          <p:spPr bwMode="auto">
            <a:xfrm>
              <a:off x="4373995" y="5488238"/>
              <a:ext cx="831327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1" name="Groupe 70"/>
            <p:cNvGrpSpPr/>
            <p:nvPr/>
          </p:nvGrpSpPr>
          <p:grpSpPr>
            <a:xfrm>
              <a:off x="3801800" y="3757758"/>
              <a:ext cx="1088250" cy="2757048"/>
              <a:chOff x="3801800" y="3757758"/>
              <a:chExt cx="1088250" cy="2757048"/>
            </a:xfrm>
          </p:grpSpPr>
          <p:sp>
            <p:nvSpPr>
              <p:cNvPr id="28" name="Line 43"/>
              <p:cNvSpPr>
                <a:spLocks noChangeShapeType="1"/>
              </p:cNvSpPr>
              <p:nvPr/>
            </p:nvSpPr>
            <p:spPr bwMode="auto">
              <a:xfrm>
                <a:off x="4336207" y="3757758"/>
                <a:ext cx="0" cy="27473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Line 7"/>
              <p:cNvSpPr>
                <a:spLocks noChangeShapeType="1"/>
              </p:cNvSpPr>
              <p:nvPr/>
            </p:nvSpPr>
            <p:spPr bwMode="auto">
              <a:xfrm>
                <a:off x="3811350" y="3767474"/>
                <a:ext cx="0" cy="274733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Rectangle 8"/>
              <p:cNvSpPr>
                <a:spLocks noChangeAspect="1" noChangeArrowheads="1"/>
              </p:cNvSpPr>
              <p:nvPr/>
            </p:nvSpPr>
            <p:spPr bwMode="auto">
              <a:xfrm>
                <a:off x="4139844" y="3876630"/>
                <a:ext cx="379878" cy="34133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Rectangle 9"/>
              <p:cNvSpPr>
                <a:spLocks noChangeAspect="1" noChangeArrowheads="1"/>
              </p:cNvSpPr>
              <p:nvPr/>
            </p:nvSpPr>
            <p:spPr bwMode="auto">
              <a:xfrm>
                <a:off x="4187559" y="3918839"/>
                <a:ext cx="284450" cy="25692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Text Box 10"/>
              <p:cNvSpPr txBox="1">
                <a:spLocks noChangeArrowheads="1"/>
              </p:cNvSpPr>
              <p:nvPr/>
            </p:nvSpPr>
            <p:spPr bwMode="auto">
              <a:xfrm>
                <a:off x="4068161" y="3872430"/>
                <a:ext cx="529101" cy="36519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sz="16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6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4521427" y="4686360"/>
                <a:ext cx="26059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4139844" y="4521044"/>
                <a:ext cx="379721" cy="3389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16"/>
              <p:cNvSpPr txBox="1">
                <a:spLocks noChangeArrowheads="1"/>
              </p:cNvSpPr>
              <p:nvPr/>
            </p:nvSpPr>
            <p:spPr bwMode="auto">
              <a:xfrm>
                <a:off x="4134025" y="4523751"/>
                <a:ext cx="529101" cy="36469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ar-DZ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fr-FR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7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Text Box 19"/>
              <p:cNvSpPr txBox="1">
                <a:spLocks noChangeArrowheads="1"/>
              </p:cNvSpPr>
              <p:nvPr/>
            </p:nvSpPr>
            <p:spPr bwMode="auto">
              <a:xfrm>
                <a:off x="4383546" y="4836395"/>
                <a:ext cx="506504" cy="36519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V1</a:t>
                </a:r>
                <a:endParaRPr lang="fr-FR" sz="17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Line 21"/>
              <p:cNvSpPr>
                <a:spLocks noChangeShapeType="1"/>
              </p:cNvSpPr>
              <p:nvPr/>
            </p:nvSpPr>
            <p:spPr bwMode="auto">
              <a:xfrm>
                <a:off x="4515922" y="5326144"/>
                <a:ext cx="26059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4134339" y="5159094"/>
                <a:ext cx="379721" cy="343334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 Box 23"/>
              <p:cNvSpPr txBox="1">
                <a:spLocks noChangeArrowheads="1"/>
              </p:cNvSpPr>
              <p:nvPr/>
            </p:nvSpPr>
            <p:spPr bwMode="auto">
              <a:xfrm>
                <a:off x="4123156" y="5157542"/>
                <a:ext cx="529101" cy="36516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ar-DZ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fr-FR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fr-FR" sz="17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Line 28"/>
              <p:cNvSpPr>
                <a:spLocks noChangeShapeType="1"/>
              </p:cNvSpPr>
              <p:nvPr/>
            </p:nvSpPr>
            <p:spPr bwMode="auto">
              <a:xfrm>
                <a:off x="4246283" y="4359578"/>
                <a:ext cx="18351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Line 29"/>
              <p:cNvSpPr>
                <a:spLocks noChangeShapeType="1"/>
              </p:cNvSpPr>
              <p:nvPr/>
            </p:nvSpPr>
            <p:spPr bwMode="auto">
              <a:xfrm>
                <a:off x="4229767" y="4993883"/>
                <a:ext cx="18535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Line 30"/>
              <p:cNvSpPr>
                <a:spLocks noChangeShapeType="1"/>
              </p:cNvSpPr>
              <p:nvPr/>
            </p:nvSpPr>
            <p:spPr bwMode="auto">
              <a:xfrm>
                <a:off x="4228719" y="5649397"/>
                <a:ext cx="18351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Line 31"/>
              <p:cNvSpPr>
                <a:spLocks noChangeShapeType="1"/>
              </p:cNvSpPr>
              <p:nvPr/>
            </p:nvSpPr>
            <p:spPr bwMode="auto">
              <a:xfrm>
                <a:off x="4226097" y="6314868"/>
                <a:ext cx="18535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4134339" y="5806562"/>
                <a:ext cx="380205" cy="34346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Text Box 37"/>
              <p:cNvSpPr txBox="1">
                <a:spLocks noChangeArrowheads="1"/>
              </p:cNvSpPr>
              <p:nvPr/>
            </p:nvSpPr>
            <p:spPr bwMode="auto">
              <a:xfrm>
                <a:off x="4116611" y="5796699"/>
                <a:ext cx="559938" cy="31839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ar-DZ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fr-FR" sz="17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17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Line 44"/>
              <p:cNvSpPr>
                <a:spLocks noChangeShapeType="1"/>
              </p:cNvSpPr>
              <p:nvPr/>
            </p:nvSpPr>
            <p:spPr bwMode="auto">
              <a:xfrm flipH="1">
                <a:off x="3813185" y="6509013"/>
                <a:ext cx="52911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Line 45"/>
              <p:cNvSpPr>
                <a:spLocks noChangeShapeType="1"/>
              </p:cNvSpPr>
              <p:nvPr/>
            </p:nvSpPr>
            <p:spPr bwMode="auto">
              <a:xfrm flipH="1">
                <a:off x="3809515" y="3763922"/>
                <a:ext cx="52118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Line 27"/>
              <p:cNvSpPr>
                <a:spLocks noChangeShapeType="1"/>
              </p:cNvSpPr>
              <p:nvPr/>
            </p:nvSpPr>
            <p:spPr bwMode="auto">
              <a:xfrm flipV="1">
                <a:off x="3801800" y="5063046"/>
                <a:ext cx="0" cy="1284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65" name="Groupe 64"/>
          <p:cNvGrpSpPr/>
          <p:nvPr/>
        </p:nvGrpSpPr>
        <p:grpSpPr>
          <a:xfrm>
            <a:off x="3445676" y="6207076"/>
            <a:ext cx="573145" cy="365196"/>
            <a:chOff x="8563150" y="3308423"/>
            <a:chExt cx="608332" cy="387617"/>
          </a:xfrm>
        </p:grpSpPr>
        <p:sp>
          <p:nvSpPr>
            <p:cNvPr id="66" name="Text Box 11"/>
            <p:cNvSpPr txBox="1">
              <a:spLocks noChangeArrowheads="1"/>
            </p:cNvSpPr>
            <p:nvPr/>
          </p:nvSpPr>
          <p:spPr bwMode="auto">
            <a:xfrm>
              <a:off x="8563150" y="3308423"/>
              <a:ext cx="608332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X2</a:t>
              </a:r>
              <a:endParaRPr lang="fr-FR" sz="1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Line 30"/>
            <p:cNvSpPr>
              <a:spLocks noChangeShapeType="1"/>
            </p:cNvSpPr>
            <p:nvPr/>
          </p:nvSpPr>
          <p:spPr bwMode="auto">
            <a:xfrm>
              <a:off x="8651606" y="3336296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8" name="Line 45"/>
          <p:cNvSpPr>
            <a:spLocks noChangeAspect="1" noChangeShapeType="1"/>
          </p:cNvSpPr>
          <p:nvPr/>
        </p:nvSpPr>
        <p:spPr bwMode="auto">
          <a:xfrm rot="-180000" flipV="1">
            <a:off x="1692933" y="4449109"/>
            <a:ext cx="1584000" cy="392373"/>
          </a:xfrm>
          <a:prstGeom prst="line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69" name="Connecteur droit avec flèche 68"/>
          <p:cNvCxnSpPr/>
          <p:nvPr/>
        </p:nvCxnSpPr>
        <p:spPr>
          <a:xfrm rot="10800000">
            <a:off x="1906997" y="5521968"/>
            <a:ext cx="1224000" cy="479560"/>
          </a:xfrm>
          <a:prstGeom prst="straightConnector1">
            <a:avLst/>
          </a:prstGeom>
          <a:ln w="12700">
            <a:solidFill>
              <a:srgbClr val="9900FF"/>
            </a:solidFill>
            <a:headEnd w="lg" len="lg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7" name="Groupe 76"/>
          <p:cNvGrpSpPr/>
          <p:nvPr/>
        </p:nvGrpSpPr>
        <p:grpSpPr>
          <a:xfrm>
            <a:off x="1121785" y="4560900"/>
            <a:ext cx="504000" cy="1188000"/>
            <a:chOff x="1571636" y="4601844"/>
            <a:chExt cx="504000" cy="1188000"/>
          </a:xfrm>
        </p:grpSpPr>
        <p:sp>
          <p:nvSpPr>
            <p:cNvPr id="57" name="Line 12"/>
            <p:cNvSpPr>
              <a:spLocks noChangeShapeType="1"/>
            </p:cNvSpPr>
            <p:nvPr/>
          </p:nvSpPr>
          <p:spPr bwMode="auto">
            <a:xfrm flipH="1">
              <a:off x="1859642" y="4601844"/>
              <a:ext cx="0" cy="1188000"/>
            </a:xfrm>
            <a:prstGeom prst="line">
              <a:avLst/>
            </a:prstGeom>
            <a:ln w="3175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Line 12"/>
            <p:cNvSpPr>
              <a:spLocks noChangeShapeType="1"/>
            </p:cNvSpPr>
            <p:nvPr/>
          </p:nvSpPr>
          <p:spPr bwMode="auto">
            <a:xfrm>
              <a:off x="1750496" y="5518472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0" name="Groupe 69"/>
            <p:cNvGrpSpPr>
              <a:grpSpLocks noChangeAspect="1"/>
            </p:cNvGrpSpPr>
            <p:nvPr/>
          </p:nvGrpSpPr>
          <p:grpSpPr>
            <a:xfrm>
              <a:off x="1571636" y="4897150"/>
              <a:ext cx="504000" cy="396355"/>
              <a:chOff x="3714744" y="1742534"/>
              <a:chExt cx="601663" cy="473159"/>
            </a:xfrm>
          </p:grpSpPr>
          <p:sp>
            <p:nvSpPr>
              <p:cNvPr id="72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3714744" y="1747692"/>
                <a:ext cx="601663" cy="466861"/>
              </a:xfrm>
              <a:prstGeom prst="rect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Line 17"/>
              <p:cNvSpPr>
                <a:spLocks noChangeAspect="1" noChangeShapeType="1"/>
              </p:cNvSpPr>
              <p:nvPr/>
            </p:nvSpPr>
            <p:spPr bwMode="auto">
              <a:xfrm>
                <a:off x="4191777" y="1742534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Line 18"/>
              <p:cNvSpPr>
                <a:spLocks noChangeAspect="1" noChangeShapeType="1"/>
              </p:cNvSpPr>
              <p:nvPr/>
            </p:nvSpPr>
            <p:spPr bwMode="auto">
              <a:xfrm>
                <a:off x="3835077" y="1747693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3821602" y="1753340"/>
                <a:ext cx="360622" cy="327554"/>
              </a:xfrm>
              <a:prstGeom prst="rect">
                <a:avLst/>
              </a:prstGeom>
              <a:noFill/>
              <a:ln w="31750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101" name="Image 10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8469" y="4143380"/>
            <a:ext cx="2585085" cy="2536190"/>
          </a:xfrm>
          <a:prstGeom prst="rect">
            <a:avLst/>
          </a:prstGeom>
          <a:noFill/>
        </p:spPr>
      </p:pic>
      <p:sp>
        <p:nvSpPr>
          <p:cNvPr id="102" name="Rectangle 7"/>
          <p:cNvSpPr>
            <a:spLocks noChangeArrowheads="1"/>
          </p:cNvSpPr>
          <p:nvPr/>
        </p:nvSpPr>
        <p:spPr bwMode="auto">
          <a:xfrm>
            <a:off x="7084829" y="3575123"/>
            <a:ext cx="1630575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5</a:t>
            </a:r>
          </a:p>
        </p:txBody>
      </p:sp>
      <p:sp>
        <p:nvSpPr>
          <p:cNvPr id="103" name="Line 52"/>
          <p:cNvSpPr>
            <a:spLocks noChangeAspect="1" noChangeShapeType="1"/>
          </p:cNvSpPr>
          <p:nvPr/>
        </p:nvSpPr>
        <p:spPr bwMode="auto">
          <a:xfrm rot="21300000" flipV="1">
            <a:off x="6993070" y="4778910"/>
            <a:ext cx="648000" cy="29288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ZoneTexte 103"/>
          <p:cNvSpPr txBox="1"/>
          <p:nvPr/>
        </p:nvSpPr>
        <p:spPr bwMode="auto">
          <a:xfrm>
            <a:off x="6723907" y="4730925"/>
            <a:ext cx="898353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نداء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Line 53"/>
          <p:cNvSpPr>
            <a:spLocks noChangeAspect="1" noChangeShapeType="1"/>
          </p:cNvSpPr>
          <p:nvPr/>
        </p:nvSpPr>
        <p:spPr bwMode="auto">
          <a:xfrm rot="540000">
            <a:off x="6915983" y="5656808"/>
            <a:ext cx="648000" cy="369999"/>
          </a:xfrm>
          <a:prstGeom prst="line">
            <a:avLst/>
          </a:prstGeom>
          <a:ln>
            <a:headEnd type="triangle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ZoneTexte 105"/>
          <p:cNvSpPr txBox="1"/>
          <p:nvPr/>
        </p:nvSpPr>
        <p:spPr bwMode="auto">
          <a:xfrm>
            <a:off x="6707866" y="5741751"/>
            <a:ext cx="898353" cy="338554"/>
          </a:xfrm>
          <a:prstGeom prst="rect">
            <a:avLst/>
          </a:prstGeom>
          <a:noFill/>
          <a:scene3d>
            <a:camera prst="orthographicFront">
              <a:rot lat="0" lon="0" rev="19200000"/>
            </a:camera>
            <a:lightRig rig="threePt" dir="t"/>
          </a:scene3d>
          <a:sp3d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جواب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Text Box 51"/>
          <p:cNvSpPr txBox="1">
            <a:spLocks noChangeAspect="1" noChangeArrowheads="1"/>
          </p:cNvSpPr>
          <p:nvPr/>
        </p:nvSpPr>
        <p:spPr bwMode="auto">
          <a:xfrm>
            <a:off x="6440082" y="5104156"/>
            <a:ext cx="571503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400" b="1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X5</a:t>
            </a:r>
            <a:endParaRPr lang="fr-FR" sz="1400" b="1" dirty="0">
              <a:solidFill>
                <a:srgbClr val="CC66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8" name="Groupe 107"/>
          <p:cNvGrpSpPr/>
          <p:nvPr/>
        </p:nvGrpSpPr>
        <p:grpSpPr>
          <a:xfrm>
            <a:off x="7669076" y="4604090"/>
            <a:ext cx="571503" cy="307777"/>
            <a:chOff x="6215074" y="3907041"/>
            <a:chExt cx="571503" cy="307777"/>
          </a:xfrm>
        </p:grpSpPr>
        <p:sp>
          <p:nvSpPr>
            <p:cNvPr id="109" name="Line 50"/>
            <p:cNvSpPr>
              <a:spLocks noChangeAspect="1" noChangeShapeType="1"/>
            </p:cNvSpPr>
            <p:nvPr/>
          </p:nvSpPr>
          <p:spPr bwMode="auto">
            <a:xfrm>
              <a:off x="6386612" y="3939760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 Box 51"/>
            <p:cNvSpPr txBox="1">
              <a:spLocks noChangeAspect="1" noChangeArrowheads="1"/>
            </p:cNvSpPr>
            <p:nvPr/>
          </p:nvSpPr>
          <p:spPr bwMode="auto">
            <a:xfrm>
              <a:off x="6215074" y="3907041"/>
              <a:ext cx="57150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rgbClr val="CC66FF"/>
                  </a:solidFill>
                  <a:latin typeface="Arial" pitchFamily="34" charset="0"/>
                  <a:cs typeface="Arial" pitchFamily="34" charset="0"/>
                </a:rPr>
                <a:t>X5</a:t>
              </a:r>
              <a:endParaRPr lang="fr-FR" sz="1400" b="1" dirty="0">
                <a:solidFill>
                  <a:srgbClr val="CC66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1" name="Text Box 51"/>
          <p:cNvSpPr txBox="1">
            <a:spLocks noChangeAspect="1" noChangeArrowheads="1"/>
          </p:cNvSpPr>
          <p:nvPr/>
        </p:nvSpPr>
        <p:spPr bwMode="auto">
          <a:xfrm>
            <a:off x="7416899" y="5950718"/>
            <a:ext cx="642942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X53</a:t>
            </a:r>
            <a:endParaRPr lang="fr-FR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8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8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8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8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18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18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18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18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8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18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0278 L 0.12969 -0.07613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3836E-6 L -3.61111E-6 0.24155 " pathEditMode="relative" ptsTypes="AA">
                                      <p:cBhvr>
                                        <p:cTn id="16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208 L -0.0783 -0.08191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9" grpId="0"/>
      <p:bldP spid="118791" grpId="0"/>
      <p:bldP spid="118805" grpId="0"/>
      <p:bldP spid="118807" grpId="0"/>
      <p:bldP spid="118809" grpId="0"/>
      <p:bldP spid="118811" grpId="0"/>
      <p:bldP spid="118814" grpId="0" animBg="1"/>
      <p:bldP spid="118815" grpId="0"/>
      <p:bldP spid="118821" grpId="0"/>
      <p:bldP spid="118822" grpId="0"/>
      <p:bldP spid="118819" grpId="0"/>
      <p:bldP spid="118820" grpId="0"/>
      <p:bldP spid="29" grpId="0"/>
      <p:bldP spid="30" grpId="0"/>
      <p:bldP spid="64" grpId="0"/>
      <p:bldP spid="35" grpId="0"/>
      <p:bldP spid="68" grpId="0" animBg="1"/>
      <p:bldP spid="102" grpId="0"/>
      <p:bldP spid="103" grpId="0" animBg="1"/>
      <p:bldP spid="104" grpId="0"/>
      <p:bldP spid="105" grpId="0" animBg="1"/>
      <p:bldP spid="106" grpId="0"/>
      <p:bldP spid="107" grpId="0"/>
      <p:bldP spid="107" grpId="1"/>
      <p:bldP spid="111" grpId="0"/>
      <p:bldP spid="111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7812088" y="84446"/>
            <a:ext cx="11572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 2</a:t>
            </a:r>
            <a:r>
              <a:rPr lang="fr-FR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>
                <a:cs typeface="Arabic Transparent" pitchFamily="2" charset="-78"/>
              </a:rPr>
              <a:t>  </a:t>
            </a:r>
            <a:endParaRPr lang="en-US" dirty="0">
              <a:cs typeface="Arabic Transparent" pitchFamily="2" charset="-78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5558541" y="84446"/>
            <a:ext cx="235673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تتميز مرحلة الدخول بما يلي</a:t>
            </a:r>
            <a:r>
              <a:rPr lang="fr-FR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>
                <a:cs typeface="Arabic Transparent" pitchFamily="2" charset="-78"/>
              </a:rPr>
              <a:t> 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1988709" y="415903"/>
            <a:ext cx="6053259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كل عبور للانتقال العلوي ينشط مرحلة الدخول ومن ثم اتساعها وذلك بشرطين</a:t>
            </a:r>
            <a:r>
              <a:rPr lang="fr-FR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 dirty="0">
                <a:cs typeface="Arabic Transparent" pitchFamily="2" charset="-78"/>
              </a:rPr>
              <a:t> </a:t>
            </a:r>
          </a:p>
        </p:txBody>
      </p:sp>
      <p:sp>
        <p:nvSpPr>
          <p:cNvPr id="119819" name="Rectangle 11"/>
          <p:cNvSpPr>
            <a:spLocks noChangeArrowheads="1"/>
          </p:cNvSpPr>
          <p:nvPr/>
        </p:nvSpPr>
        <p:spPr bwMode="auto">
          <a:xfrm>
            <a:off x="4673775" y="785794"/>
            <a:ext cx="3398687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المرحلة </a:t>
            </a:r>
            <a:r>
              <a:rPr lang="ar-DZ" sz="17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الشاملة</a:t>
            </a:r>
            <a:r>
              <a:rPr lang="en-US" sz="17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ar-DZ" sz="1700" b="1" dirty="0" err="1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الاشغولة</a:t>
            </a:r>
            <a:r>
              <a:rPr lang="ar-DZ" sz="17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fr-FR" sz="17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700" b="1" dirty="0" err="1">
                <a:solidFill>
                  <a:srgbClr val="C00000"/>
                </a:solidFill>
                <a:cs typeface="Arabic Transparent" pitchFamily="2" charset="-78"/>
              </a:rPr>
              <a:t>Xm</a:t>
            </a:r>
            <a:r>
              <a:rPr lang="fr-FR" sz="1700" b="1" dirty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DZ" sz="1700" b="1" dirty="0">
                <a:solidFill>
                  <a:srgbClr val="C00000"/>
                </a:solidFill>
                <a:cs typeface="Arabic Transparent" pitchFamily="2" charset="-78"/>
              </a:rPr>
              <a:t> </a:t>
            </a:r>
            <a:r>
              <a:rPr lang="ar-DZ" sz="1700" b="1" dirty="0">
                <a:cs typeface="Arabic Transparent" pitchFamily="2" charset="-78"/>
              </a:rPr>
              <a:t>نشيطة</a:t>
            </a:r>
            <a:r>
              <a:rPr lang="fr-FR" sz="1700" b="1" dirty="0">
                <a:cs typeface="Arabic Transparent" pitchFamily="2" charset="-78"/>
              </a:rPr>
              <a:t> .</a:t>
            </a:r>
            <a:r>
              <a:rPr lang="fr-FR" sz="1700" dirty="0">
                <a:cs typeface="Arabic Transparent" pitchFamily="2" charset="-78"/>
              </a:rPr>
              <a:t> </a:t>
            </a:r>
            <a:endParaRPr lang="en-US" sz="1700" dirty="0">
              <a:cs typeface="Arabic Transparent" pitchFamily="2" charset="-78"/>
            </a:endParaRPr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0" y="1142984"/>
            <a:ext cx="8072462" cy="8104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800"/>
              </a:lnSpc>
            </a:pPr>
            <a:r>
              <a:rPr lang="ar-DZ" sz="17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أن يكون هناك إذن من </a:t>
            </a:r>
            <a:r>
              <a:rPr lang="ar-DZ" sz="17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م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.ت.م.ن السيد 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ar-DZ" sz="1700" b="1" dirty="0" smtClean="0">
                <a:solidFill>
                  <a:srgbClr val="CC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سوف يدرس لاحقا 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–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باختيار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نمط التشغيل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إما التشغيل</a:t>
            </a:r>
            <a:r>
              <a:rPr lang="ar-DZ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الآلي (</a:t>
            </a:r>
            <a:r>
              <a:rPr lang="fr-FR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  <a:r>
              <a:rPr lang="en-US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أو 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دورة بدورة (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C/C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حيث يرمز</a:t>
            </a:r>
            <a:r>
              <a:rPr lang="fr-FR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إلى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اختيار نمط التشغيل بالمرحلة </a:t>
            </a:r>
            <a:r>
              <a:rPr lang="fr-FR" sz="1700" b="1" dirty="0" err="1">
                <a:latin typeface="Arial" pitchFamily="34" charset="0"/>
                <a:cs typeface="Arial" pitchFamily="34" charset="0"/>
              </a:rPr>
              <a:t>Xn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 ( </a:t>
            </a:r>
            <a:r>
              <a:rPr lang="fr-FR" sz="17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X104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 ، </a:t>
            </a:r>
            <a:r>
              <a:rPr lang="fr-FR" sz="17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X105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) .</a:t>
            </a:r>
            <a:r>
              <a:rPr lang="ar-DZ" sz="1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57454" y="3070225"/>
            <a:ext cx="127346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متمن (</a:t>
            </a:r>
            <a:r>
              <a:rPr lang="fr-FR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16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8" name="Groupe 127"/>
          <p:cNvGrpSpPr/>
          <p:nvPr/>
        </p:nvGrpSpPr>
        <p:grpSpPr>
          <a:xfrm>
            <a:off x="4719208" y="3479052"/>
            <a:ext cx="3275299" cy="2873889"/>
            <a:chOff x="4719208" y="3479052"/>
            <a:chExt cx="3275299" cy="2873889"/>
          </a:xfrm>
        </p:grpSpPr>
        <p:sp>
          <p:nvSpPr>
            <p:cNvPr id="25" name="Text Box 37"/>
            <p:cNvSpPr txBox="1">
              <a:spLocks noChangeArrowheads="1"/>
            </p:cNvSpPr>
            <p:nvPr/>
          </p:nvSpPr>
          <p:spPr bwMode="auto">
            <a:xfrm rot="20282988">
              <a:off x="5647598" y="4092904"/>
              <a:ext cx="586146" cy="396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ar-DZ" sz="1600" b="1" dirty="0" smtClean="0">
                  <a:solidFill>
                    <a:srgbClr val="CC9900"/>
                  </a:solidFill>
                  <a:latin typeface="Arial" pitchFamily="34" charset="0"/>
                  <a:cs typeface="Arabic Transparent" pitchFamily="2" charset="-78"/>
                </a:rPr>
                <a:t> نداء</a:t>
              </a:r>
              <a:endParaRPr lang="fr-FR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 rot="1187566">
              <a:off x="5663994" y="5539714"/>
              <a:ext cx="720699" cy="396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ar-DZ" sz="1600" b="1" dirty="0" smtClean="0">
                  <a:solidFill>
                    <a:srgbClr val="CC9900"/>
                  </a:solidFill>
                  <a:latin typeface="Arial" pitchFamily="34" charset="0"/>
                  <a:cs typeface="Arabic Transparent" pitchFamily="2" charset="-78"/>
                </a:rPr>
                <a:t> جواب</a:t>
              </a:r>
              <a:endParaRPr lang="fr-FR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29" name="Line 12"/>
            <p:cNvSpPr>
              <a:spLocks noChangeShapeType="1"/>
            </p:cNvSpPr>
            <p:nvPr/>
          </p:nvSpPr>
          <p:spPr bwMode="auto">
            <a:xfrm flipH="1">
              <a:off x="5007214" y="4366912"/>
              <a:ext cx="0" cy="1188000"/>
            </a:xfrm>
            <a:prstGeom prst="line">
              <a:avLst/>
            </a:prstGeom>
            <a:ln w="3175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Line 12"/>
            <p:cNvSpPr>
              <a:spLocks noChangeShapeType="1"/>
            </p:cNvSpPr>
            <p:nvPr/>
          </p:nvSpPr>
          <p:spPr bwMode="auto">
            <a:xfrm>
              <a:off x="4898068" y="5283540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5047584" y="5104472"/>
              <a:ext cx="750737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X</a:t>
              </a:r>
              <a:r>
                <a:rPr lang="ar-DZ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7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43"/>
            <p:cNvSpPr>
              <a:spLocks noChangeShapeType="1"/>
            </p:cNvSpPr>
            <p:nvPr/>
          </p:nvSpPr>
          <p:spPr bwMode="auto">
            <a:xfrm>
              <a:off x="6793199" y="3479052"/>
              <a:ext cx="0" cy="274733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7"/>
            <p:cNvSpPr>
              <a:spLocks noChangeShapeType="1"/>
            </p:cNvSpPr>
            <p:nvPr/>
          </p:nvSpPr>
          <p:spPr bwMode="auto">
            <a:xfrm>
              <a:off x="6268342" y="3500643"/>
              <a:ext cx="0" cy="274733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8"/>
            <p:cNvSpPr>
              <a:spLocks noChangeAspect="1" noChangeArrowheads="1"/>
            </p:cNvSpPr>
            <p:nvPr/>
          </p:nvSpPr>
          <p:spPr bwMode="auto">
            <a:xfrm>
              <a:off x="6596836" y="3657299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9"/>
            <p:cNvSpPr>
              <a:spLocks noChangeAspect="1" noChangeArrowheads="1"/>
            </p:cNvSpPr>
            <p:nvPr/>
          </p:nvSpPr>
          <p:spPr bwMode="auto">
            <a:xfrm>
              <a:off x="6644551" y="3699508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6525153" y="3653099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2"/>
            <p:cNvSpPr txBox="1">
              <a:spLocks noChangeArrowheads="1"/>
            </p:cNvSpPr>
            <p:nvPr/>
          </p:nvSpPr>
          <p:spPr bwMode="auto">
            <a:xfrm>
              <a:off x="6845576" y="3980166"/>
              <a:ext cx="583944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X2.</a:t>
              </a:r>
              <a:endParaRPr lang="fr-FR" sz="17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4"/>
            <p:cNvSpPr>
              <a:spLocks noChangeShapeType="1"/>
            </p:cNvSpPr>
            <p:nvPr/>
          </p:nvSpPr>
          <p:spPr bwMode="auto">
            <a:xfrm>
              <a:off x="6978419" y="4467029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15"/>
            <p:cNvSpPr>
              <a:spLocks noChangeAspect="1" noChangeArrowheads="1"/>
            </p:cNvSpPr>
            <p:nvPr/>
          </p:nvSpPr>
          <p:spPr bwMode="auto">
            <a:xfrm>
              <a:off x="6596836" y="4301713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6"/>
            <p:cNvSpPr txBox="1">
              <a:spLocks noChangeArrowheads="1"/>
            </p:cNvSpPr>
            <p:nvPr/>
          </p:nvSpPr>
          <p:spPr bwMode="auto">
            <a:xfrm>
              <a:off x="6591017" y="4304420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7248318" y="4301713"/>
              <a:ext cx="746189" cy="3156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18"/>
            <p:cNvSpPr txBox="1">
              <a:spLocks noChangeArrowheads="1"/>
            </p:cNvSpPr>
            <p:nvPr/>
          </p:nvSpPr>
          <p:spPr bwMode="auto">
            <a:xfrm>
              <a:off x="7279031" y="4276890"/>
              <a:ext cx="610518" cy="3638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6840538" y="4617064"/>
              <a:ext cx="506504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1"/>
            <p:cNvSpPr>
              <a:spLocks noChangeShapeType="1"/>
            </p:cNvSpPr>
            <p:nvPr/>
          </p:nvSpPr>
          <p:spPr bwMode="auto">
            <a:xfrm>
              <a:off x="6972914" y="5106813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22"/>
            <p:cNvSpPr>
              <a:spLocks noChangeAspect="1" noChangeArrowheads="1"/>
            </p:cNvSpPr>
            <p:nvPr/>
          </p:nvSpPr>
          <p:spPr bwMode="auto">
            <a:xfrm>
              <a:off x="6591331" y="4939763"/>
              <a:ext cx="379721" cy="34333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23"/>
            <p:cNvSpPr txBox="1">
              <a:spLocks noChangeArrowheads="1"/>
            </p:cNvSpPr>
            <p:nvPr/>
          </p:nvSpPr>
          <p:spPr bwMode="auto">
            <a:xfrm>
              <a:off x="6580148" y="4938211"/>
              <a:ext cx="529101" cy="3651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7242813" y="4939763"/>
              <a:ext cx="746189" cy="31898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25"/>
            <p:cNvSpPr txBox="1">
              <a:spLocks noChangeArrowheads="1"/>
            </p:cNvSpPr>
            <p:nvPr/>
          </p:nvSpPr>
          <p:spPr bwMode="auto">
            <a:xfrm>
              <a:off x="7291920" y="4922863"/>
              <a:ext cx="610518" cy="36432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6830987" y="5268907"/>
              <a:ext cx="831327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Line 28"/>
            <p:cNvSpPr>
              <a:spLocks noChangeShapeType="1"/>
            </p:cNvSpPr>
            <p:nvPr/>
          </p:nvSpPr>
          <p:spPr bwMode="auto">
            <a:xfrm>
              <a:off x="6703275" y="4140247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29"/>
            <p:cNvSpPr>
              <a:spLocks noChangeShapeType="1"/>
            </p:cNvSpPr>
            <p:nvPr/>
          </p:nvSpPr>
          <p:spPr bwMode="auto">
            <a:xfrm>
              <a:off x="6686759" y="4774552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30"/>
            <p:cNvSpPr>
              <a:spLocks noChangeShapeType="1"/>
            </p:cNvSpPr>
            <p:nvPr/>
          </p:nvSpPr>
          <p:spPr bwMode="auto">
            <a:xfrm>
              <a:off x="6685711" y="5430066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31"/>
            <p:cNvSpPr>
              <a:spLocks noChangeShapeType="1"/>
            </p:cNvSpPr>
            <p:nvPr/>
          </p:nvSpPr>
          <p:spPr bwMode="auto">
            <a:xfrm>
              <a:off x="6683089" y="6095537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34"/>
            <p:cNvSpPr>
              <a:spLocks noChangeAspect="1" noChangeArrowheads="1"/>
            </p:cNvSpPr>
            <p:nvPr/>
          </p:nvSpPr>
          <p:spPr bwMode="auto">
            <a:xfrm>
              <a:off x="6591331" y="5587231"/>
              <a:ext cx="380205" cy="343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 Box 37"/>
            <p:cNvSpPr txBox="1">
              <a:spLocks noChangeArrowheads="1"/>
            </p:cNvSpPr>
            <p:nvPr/>
          </p:nvSpPr>
          <p:spPr bwMode="auto">
            <a:xfrm>
              <a:off x="6573603" y="5577368"/>
              <a:ext cx="559938" cy="3183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44"/>
            <p:cNvSpPr>
              <a:spLocks noChangeShapeType="1"/>
            </p:cNvSpPr>
            <p:nvPr/>
          </p:nvSpPr>
          <p:spPr bwMode="auto">
            <a:xfrm flipH="1">
              <a:off x="6270177" y="6242182"/>
              <a:ext cx="5291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45"/>
            <p:cNvSpPr>
              <a:spLocks noChangeShapeType="1"/>
            </p:cNvSpPr>
            <p:nvPr/>
          </p:nvSpPr>
          <p:spPr bwMode="auto">
            <a:xfrm flipH="1">
              <a:off x="6266507" y="3485216"/>
              <a:ext cx="5211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Line 27"/>
            <p:cNvSpPr>
              <a:spLocks noChangeShapeType="1"/>
            </p:cNvSpPr>
            <p:nvPr/>
          </p:nvSpPr>
          <p:spPr bwMode="auto">
            <a:xfrm flipV="1">
              <a:off x="6271149" y="4796215"/>
              <a:ext cx="0" cy="1284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9" name="Groupe 58"/>
            <p:cNvGrpSpPr/>
            <p:nvPr/>
          </p:nvGrpSpPr>
          <p:grpSpPr>
            <a:xfrm>
              <a:off x="6831362" y="5987745"/>
              <a:ext cx="573145" cy="365196"/>
              <a:chOff x="8563150" y="3308423"/>
              <a:chExt cx="608332" cy="387617"/>
            </a:xfrm>
          </p:grpSpPr>
          <p:sp>
            <p:nvSpPr>
              <p:cNvPr id="60" name="Text Box 11"/>
              <p:cNvSpPr txBox="1">
                <a:spLocks noChangeArrowheads="1"/>
              </p:cNvSpPr>
              <p:nvPr/>
            </p:nvSpPr>
            <p:spPr bwMode="auto">
              <a:xfrm>
                <a:off x="8563150" y="3308423"/>
                <a:ext cx="608332" cy="38761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7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X2</a:t>
                </a:r>
                <a:endParaRPr lang="fr-FR" sz="17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Line 30"/>
              <p:cNvSpPr>
                <a:spLocks noChangeShapeType="1"/>
              </p:cNvSpPr>
              <p:nvPr/>
            </p:nvSpPr>
            <p:spPr bwMode="auto">
              <a:xfrm>
                <a:off x="8651606" y="3361504"/>
                <a:ext cx="252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2" name="Line 45"/>
            <p:cNvSpPr>
              <a:spLocks noChangeAspect="1" noChangeShapeType="1"/>
            </p:cNvSpPr>
            <p:nvPr/>
          </p:nvSpPr>
          <p:spPr bwMode="auto">
            <a:xfrm rot="-480000" flipV="1">
              <a:off x="5243512" y="4209487"/>
              <a:ext cx="1410111" cy="349301"/>
            </a:xfrm>
            <a:prstGeom prst="line">
              <a:avLst/>
            </a:prstGeom>
            <a:ln w="12700">
              <a:solidFill>
                <a:srgbClr val="9900FF"/>
              </a:solidFill>
              <a:headEnd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63" name="Connecteur droit avec flèche 62"/>
            <p:cNvCxnSpPr/>
            <p:nvPr/>
          </p:nvCxnSpPr>
          <p:spPr>
            <a:xfrm rot="10800000">
              <a:off x="5512570" y="5356241"/>
              <a:ext cx="1036013" cy="378456"/>
            </a:xfrm>
            <a:prstGeom prst="straightConnector1">
              <a:avLst/>
            </a:prstGeom>
            <a:ln w="12700">
              <a:solidFill>
                <a:srgbClr val="9900FF"/>
              </a:solidFill>
              <a:headEnd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oupe 63"/>
            <p:cNvGrpSpPr>
              <a:grpSpLocks noChangeAspect="1"/>
            </p:cNvGrpSpPr>
            <p:nvPr/>
          </p:nvGrpSpPr>
          <p:grpSpPr>
            <a:xfrm>
              <a:off x="4719208" y="4662218"/>
              <a:ext cx="504000" cy="396355"/>
              <a:chOff x="3714744" y="1742534"/>
              <a:chExt cx="601663" cy="473159"/>
            </a:xfrm>
          </p:grpSpPr>
          <p:sp>
            <p:nvSpPr>
              <p:cNvPr id="65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3714744" y="1747692"/>
                <a:ext cx="601663" cy="466861"/>
              </a:xfrm>
              <a:prstGeom prst="rect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17"/>
              <p:cNvSpPr>
                <a:spLocks noChangeAspect="1" noChangeShapeType="1"/>
              </p:cNvSpPr>
              <p:nvPr/>
            </p:nvSpPr>
            <p:spPr bwMode="auto">
              <a:xfrm>
                <a:off x="4191777" y="1742534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18"/>
              <p:cNvSpPr>
                <a:spLocks noChangeAspect="1" noChangeShapeType="1"/>
              </p:cNvSpPr>
              <p:nvPr/>
            </p:nvSpPr>
            <p:spPr bwMode="auto">
              <a:xfrm>
                <a:off x="3835077" y="1747693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3821602" y="1753340"/>
                <a:ext cx="360622" cy="327554"/>
              </a:xfrm>
              <a:prstGeom prst="rect">
                <a:avLst/>
              </a:prstGeom>
              <a:noFill/>
              <a:ln w="31750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en-US" dirty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69" name="Légende encadrée 2 68"/>
          <p:cNvSpPr/>
          <p:nvPr/>
        </p:nvSpPr>
        <p:spPr>
          <a:xfrm>
            <a:off x="7971366" y="3263799"/>
            <a:ext cx="972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6145"/>
              <a:gd name="adj6" fmla="val -40508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تشغيل</a:t>
            </a:r>
            <a:r>
              <a:rPr lang="fr-FR" sz="16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الآلي (</a:t>
            </a:r>
            <a:r>
              <a:rPr lang="fr-FR" sz="1600" b="1" dirty="0" smtClean="0">
                <a:solidFill>
                  <a:srgbClr val="0000FF"/>
                </a:solidFill>
                <a:cs typeface="Arabic Transparent" pitchFamily="2" charset="-78"/>
              </a:rPr>
              <a:t>Auto</a:t>
            </a:r>
            <a:r>
              <a:rPr lang="en-US" sz="16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352958" y="3063367"/>
            <a:ext cx="127346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متمن (</a:t>
            </a:r>
            <a:r>
              <a:rPr lang="fr-FR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1600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sz="1600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Légende encadrée 2 114"/>
          <p:cNvSpPr/>
          <p:nvPr/>
        </p:nvSpPr>
        <p:spPr>
          <a:xfrm>
            <a:off x="3353222" y="3360806"/>
            <a:ext cx="1152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8919"/>
              <a:gd name="adj6" fmla="val -42493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DZ" sz="1700" b="1" dirty="0" smtClean="0">
                <a:solidFill>
                  <a:srgbClr val="009900"/>
                </a:solidFill>
                <a:cs typeface="Arabic Transparent" pitchFamily="2" charset="-78"/>
              </a:rPr>
              <a:t>تشغيل دورة بدورة (</a:t>
            </a:r>
            <a:r>
              <a:rPr lang="fr-FR" sz="1700" b="1" dirty="0" smtClean="0">
                <a:solidFill>
                  <a:srgbClr val="009900"/>
                </a:solidFill>
                <a:cs typeface="Arabic Transparent" pitchFamily="2" charset="-78"/>
              </a:rPr>
              <a:t>C/C</a:t>
            </a:r>
            <a:r>
              <a:rPr lang="ar-DZ" sz="1700" b="1" dirty="0" smtClean="0">
                <a:solidFill>
                  <a:srgbClr val="009900"/>
                </a:solidFill>
                <a:cs typeface="Arabic Transparent" pitchFamily="2" charset="-78"/>
              </a:rPr>
              <a:t>)</a:t>
            </a:r>
            <a:endParaRPr lang="fr-FR" sz="1600" b="1" dirty="0">
              <a:solidFill>
                <a:srgbClr val="009900"/>
              </a:solidFill>
            </a:endParaRPr>
          </a:p>
        </p:txBody>
      </p:sp>
      <p:sp>
        <p:nvSpPr>
          <p:cNvPr id="122" name="Rectangle 5"/>
          <p:cNvSpPr>
            <a:spLocks noChangeArrowheads="1"/>
          </p:cNvSpPr>
          <p:nvPr/>
        </p:nvSpPr>
        <p:spPr bwMode="auto">
          <a:xfrm>
            <a:off x="8215338" y="2214554"/>
            <a:ext cx="57579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u="sng" dirty="0" smtClean="0">
                <a:solidFill>
                  <a:srgbClr val="009900"/>
                </a:solidFill>
                <a:latin typeface="Times New Roman" pitchFamily="18" charset="0"/>
                <a:cs typeface="Arabic Transparent" pitchFamily="2" charset="-78"/>
              </a:rPr>
              <a:t>مثال:</a:t>
            </a:r>
            <a:endParaRPr lang="en-US" u="sng" dirty="0">
              <a:solidFill>
                <a:srgbClr val="009900"/>
              </a:solidFill>
              <a:cs typeface="Arabic Transparent" pitchFamily="2" charset="-78"/>
            </a:endParaRPr>
          </a:p>
        </p:txBody>
      </p:sp>
      <p:grpSp>
        <p:nvGrpSpPr>
          <p:cNvPr id="130" name="Groupe 129"/>
          <p:cNvGrpSpPr/>
          <p:nvPr/>
        </p:nvGrpSpPr>
        <p:grpSpPr>
          <a:xfrm>
            <a:off x="6868907" y="2657035"/>
            <a:ext cx="849912" cy="1454554"/>
            <a:chOff x="6868907" y="2657035"/>
            <a:chExt cx="849912" cy="1454554"/>
          </a:xfrm>
        </p:grpSpPr>
        <p:cxnSp>
          <p:nvCxnSpPr>
            <p:cNvPr id="124" name="Connecteur droit avec flèche 123"/>
            <p:cNvCxnSpPr/>
            <p:nvPr/>
          </p:nvCxnSpPr>
          <p:spPr>
            <a:xfrm rot="5400000">
              <a:off x="6684690" y="3552795"/>
              <a:ext cx="1116000" cy="1588"/>
            </a:xfrm>
            <a:prstGeom prst="straightConnector1">
              <a:avLst/>
            </a:prstGeom>
            <a:ln>
              <a:solidFill>
                <a:srgbClr val="99663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tangle 5"/>
            <p:cNvSpPr>
              <a:spLocks noChangeArrowheads="1"/>
            </p:cNvSpPr>
            <p:nvPr/>
          </p:nvSpPr>
          <p:spPr bwMode="auto">
            <a:xfrm>
              <a:off x="6868907" y="2657035"/>
              <a:ext cx="849912" cy="338554"/>
            </a:xfrm>
            <a:prstGeom prst="rect">
              <a:avLst/>
            </a:prstGeom>
            <a:noFill/>
            <a:ln>
              <a:solidFill>
                <a:srgbClr val="CC99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ar-DZ" sz="1600" b="1" u="sng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شرط ”و“</a:t>
              </a:r>
              <a:endParaRPr lang="en-US" sz="1600" u="sng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29" name="Groupe 128"/>
          <p:cNvGrpSpPr/>
          <p:nvPr/>
        </p:nvGrpSpPr>
        <p:grpSpPr>
          <a:xfrm>
            <a:off x="2323822" y="2673881"/>
            <a:ext cx="849912" cy="1454554"/>
            <a:chOff x="2323822" y="2673881"/>
            <a:chExt cx="849912" cy="1454554"/>
          </a:xfrm>
        </p:grpSpPr>
        <p:cxnSp>
          <p:nvCxnSpPr>
            <p:cNvPr id="126" name="Connecteur droit avec flèche 125"/>
            <p:cNvCxnSpPr/>
            <p:nvPr/>
          </p:nvCxnSpPr>
          <p:spPr>
            <a:xfrm rot="5400000">
              <a:off x="2112309" y="3569641"/>
              <a:ext cx="1116000" cy="1588"/>
            </a:xfrm>
            <a:prstGeom prst="straightConnector1">
              <a:avLst/>
            </a:prstGeom>
            <a:ln>
              <a:solidFill>
                <a:srgbClr val="99663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5"/>
            <p:cNvSpPr>
              <a:spLocks noChangeArrowheads="1"/>
            </p:cNvSpPr>
            <p:nvPr/>
          </p:nvSpPr>
          <p:spPr bwMode="auto">
            <a:xfrm>
              <a:off x="2323822" y="2673881"/>
              <a:ext cx="849912" cy="338554"/>
            </a:xfrm>
            <a:prstGeom prst="rect">
              <a:avLst/>
            </a:prstGeom>
            <a:noFill/>
            <a:ln>
              <a:solidFill>
                <a:srgbClr val="CC99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ar-DZ" sz="1600" b="1" u="sng" dirty="0" smtClean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شرط ”و“</a:t>
              </a:r>
              <a:endParaRPr lang="en-US" sz="1600" u="sng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123" name="Groupe 122"/>
          <p:cNvGrpSpPr/>
          <p:nvPr/>
        </p:nvGrpSpPr>
        <p:grpSpPr>
          <a:xfrm>
            <a:off x="142844" y="3490233"/>
            <a:ext cx="3247167" cy="2867725"/>
            <a:chOff x="142844" y="3490233"/>
            <a:chExt cx="3247167" cy="2867725"/>
          </a:xfrm>
        </p:grpSpPr>
        <p:grpSp>
          <p:nvGrpSpPr>
            <p:cNvPr id="105" name="Groupe 104"/>
            <p:cNvGrpSpPr/>
            <p:nvPr/>
          </p:nvGrpSpPr>
          <p:grpSpPr>
            <a:xfrm>
              <a:off x="2226866" y="5992762"/>
              <a:ext cx="573145" cy="365196"/>
              <a:chOff x="8563150" y="3308423"/>
              <a:chExt cx="608332" cy="387617"/>
            </a:xfrm>
          </p:grpSpPr>
          <p:sp>
            <p:nvSpPr>
              <p:cNvPr id="106" name="Text Box 11"/>
              <p:cNvSpPr txBox="1">
                <a:spLocks noChangeArrowheads="1"/>
              </p:cNvSpPr>
              <p:nvPr/>
            </p:nvSpPr>
            <p:spPr bwMode="auto">
              <a:xfrm>
                <a:off x="8563150" y="3308423"/>
                <a:ext cx="608332" cy="38761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7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X2</a:t>
                </a:r>
                <a:endParaRPr lang="fr-FR" sz="17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7" name="Line 30"/>
              <p:cNvSpPr>
                <a:spLocks noChangeShapeType="1"/>
              </p:cNvSpPr>
              <p:nvPr/>
            </p:nvSpPr>
            <p:spPr bwMode="auto">
              <a:xfrm>
                <a:off x="8651606" y="3348900"/>
                <a:ext cx="252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170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5" name="Line 12"/>
            <p:cNvSpPr>
              <a:spLocks noChangeShapeType="1"/>
            </p:cNvSpPr>
            <p:nvPr/>
          </p:nvSpPr>
          <p:spPr bwMode="auto">
            <a:xfrm flipH="1">
              <a:off x="430850" y="4360054"/>
              <a:ext cx="0" cy="1188000"/>
            </a:xfrm>
            <a:prstGeom prst="line">
              <a:avLst/>
            </a:prstGeom>
            <a:ln w="3175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Line 12"/>
            <p:cNvSpPr>
              <a:spLocks noChangeShapeType="1"/>
            </p:cNvSpPr>
            <p:nvPr/>
          </p:nvSpPr>
          <p:spPr bwMode="auto">
            <a:xfrm>
              <a:off x="321704" y="5276682"/>
              <a:ext cx="222015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471220" y="5097614"/>
              <a:ext cx="750737" cy="35394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l"/>
              <a:r>
                <a:rPr lang="fr-FR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X</a:t>
              </a:r>
              <a:r>
                <a:rPr lang="ar-DZ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7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Line 43"/>
            <p:cNvSpPr>
              <a:spLocks noChangeShapeType="1"/>
            </p:cNvSpPr>
            <p:nvPr/>
          </p:nvSpPr>
          <p:spPr bwMode="auto">
            <a:xfrm>
              <a:off x="2188703" y="3500626"/>
              <a:ext cx="0" cy="274733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Line 7"/>
            <p:cNvSpPr>
              <a:spLocks noChangeShapeType="1"/>
            </p:cNvSpPr>
            <p:nvPr/>
          </p:nvSpPr>
          <p:spPr bwMode="auto">
            <a:xfrm>
              <a:off x="1663846" y="3493785"/>
              <a:ext cx="0" cy="274733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8"/>
            <p:cNvSpPr>
              <a:spLocks noChangeAspect="1" noChangeArrowheads="1"/>
            </p:cNvSpPr>
            <p:nvPr/>
          </p:nvSpPr>
          <p:spPr bwMode="auto">
            <a:xfrm>
              <a:off x="1992340" y="3686066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9"/>
            <p:cNvSpPr>
              <a:spLocks noChangeAspect="1" noChangeArrowheads="1"/>
            </p:cNvSpPr>
            <p:nvPr/>
          </p:nvSpPr>
          <p:spPr bwMode="auto">
            <a:xfrm>
              <a:off x="2040055" y="3728275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 Box 10"/>
            <p:cNvSpPr txBox="1">
              <a:spLocks noChangeArrowheads="1"/>
            </p:cNvSpPr>
            <p:nvPr/>
          </p:nvSpPr>
          <p:spPr bwMode="auto">
            <a:xfrm>
              <a:off x="1920657" y="3681866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 Box 12"/>
            <p:cNvSpPr txBox="1">
              <a:spLocks noChangeArrowheads="1"/>
            </p:cNvSpPr>
            <p:nvPr/>
          </p:nvSpPr>
          <p:spPr bwMode="auto">
            <a:xfrm>
              <a:off x="2285984" y="3986856"/>
              <a:ext cx="571504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X2</a:t>
              </a:r>
              <a:endParaRPr lang="fr-FR" sz="17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Line 14"/>
            <p:cNvSpPr>
              <a:spLocks noChangeShapeType="1"/>
            </p:cNvSpPr>
            <p:nvPr/>
          </p:nvSpPr>
          <p:spPr bwMode="auto">
            <a:xfrm>
              <a:off x="2373923" y="4495796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15"/>
            <p:cNvSpPr>
              <a:spLocks noChangeAspect="1" noChangeArrowheads="1"/>
            </p:cNvSpPr>
            <p:nvPr/>
          </p:nvSpPr>
          <p:spPr bwMode="auto">
            <a:xfrm>
              <a:off x="1992340" y="4330480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16"/>
            <p:cNvSpPr txBox="1">
              <a:spLocks noChangeArrowheads="1"/>
            </p:cNvSpPr>
            <p:nvPr/>
          </p:nvSpPr>
          <p:spPr bwMode="auto">
            <a:xfrm>
              <a:off x="1986521" y="4333187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Rectangle 17"/>
            <p:cNvSpPr>
              <a:spLocks noChangeArrowheads="1"/>
            </p:cNvSpPr>
            <p:nvPr/>
          </p:nvSpPr>
          <p:spPr bwMode="auto">
            <a:xfrm>
              <a:off x="2643822" y="4330480"/>
              <a:ext cx="746189" cy="3156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8"/>
            <p:cNvSpPr txBox="1">
              <a:spLocks noChangeArrowheads="1"/>
            </p:cNvSpPr>
            <p:nvPr/>
          </p:nvSpPr>
          <p:spPr bwMode="auto">
            <a:xfrm>
              <a:off x="2674535" y="4305657"/>
              <a:ext cx="610518" cy="3638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 Box 19"/>
            <p:cNvSpPr txBox="1">
              <a:spLocks noChangeArrowheads="1"/>
            </p:cNvSpPr>
            <p:nvPr/>
          </p:nvSpPr>
          <p:spPr bwMode="auto">
            <a:xfrm>
              <a:off x="2236042" y="4645831"/>
              <a:ext cx="506504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Line 21"/>
            <p:cNvSpPr>
              <a:spLocks noChangeShapeType="1"/>
            </p:cNvSpPr>
            <p:nvPr/>
          </p:nvSpPr>
          <p:spPr bwMode="auto">
            <a:xfrm>
              <a:off x="2368418" y="5135580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Rectangle 22"/>
            <p:cNvSpPr>
              <a:spLocks noChangeAspect="1" noChangeArrowheads="1"/>
            </p:cNvSpPr>
            <p:nvPr/>
          </p:nvSpPr>
          <p:spPr bwMode="auto">
            <a:xfrm>
              <a:off x="1986835" y="4968530"/>
              <a:ext cx="379721" cy="34333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 Box 23"/>
            <p:cNvSpPr txBox="1">
              <a:spLocks noChangeArrowheads="1"/>
            </p:cNvSpPr>
            <p:nvPr/>
          </p:nvSpPr>
          <p:spPr bwMode="auto">
            <a:xfrm>
              <a:off x="1975652" y="4966978"/>
              <a:ext cx="529101" cy="3651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Rectangle 24"/>
            <p:cNvSpPr>
              <a:spLocks noChangeArrowheads="1"/>
            </p:cNvSpPr>
            <p:nvPr/>
          </p:nvSpPr>
          <p:spPr bwMode="auto">
            <a:xfrm>
              <a:off x="2638317" y="4968530"/>
              <a:ext cx="746189" cy="31898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Text Box 25"/>
            <p:cNvSpPr txBox="1">
              <a:spLocks noChangeArrowheads="1"/>
            </p:cNvSpPr>
            <p:nvPr/>
          </p:nvSpPr>
          <p:spPr bwMode="auto">
            <a:xfrm>
              <a:off x="2687424" y="4951630"/>
              <a:ext cx="610518" cy="36432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7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26"/>
            <p:cNvSpPr txBox="1">
              <a:spLocks noChangeArrowheads="1"/>
            </p:cNvSpPr>
            <p:nvPr/>
          </p:nvSpPr>
          <p:spPr bwMode="auto">
            <a:xfrm>
              <a:off x="2226491" y="5297674"/>
              <a:ext cx="831327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Line 28"/>
            <p:cNvSpPr>
              <a:spLocks noChangeShapeType="1"/>
            </p:cNvSpPr>
            <p:nvPr/>
          </p:nvSpPr>
          <p:spPr bwMode="auto">
            <a:xfrm>
              <a:off x="2098779" y="4169014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Line 29"/>
            <p:cNvSpPr>
              <a:spLocks noChangeShapeType="1"/>
            </p:cNvSpPr>
            <p:nvPr/>
          </p:nvSpPr>
          <p:spPr bwMode="auto">
            <a:xfrm>
              <a:off x="2082263" y="4803319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Line 30"/>
            <p:cNvSpPr>
              <a:spLocks noChangeShapeType="1"/>
            </p:cNvSpPr>
            <p:nvPr/>
          </p:nvSpPr>
          <p:spPr bwMode="auto">
            <a:xfrm>
              <a:off x="2081215" y="5458833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Line 31"/>
            <p:cNvSpPr>
              <a:spLocks noChangeShapeType="1"/>
            </p:cNvSpPr>
            <p:nvPr/>
          </p:nvSpPr>
          <p:spPr bwMode="auto">
            <a:xfrm>
              <a:off x="2078593" y="6100554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34"/>
            <p:cNvSpPr>
              <a:spLocks noChangeAspect="1" noChangeArrowheads="1"/>
            </p:cNvSpPr>
            <p:nvPr/>
          </p:nvSpPr>
          <p:spPr bwMode="auto">
            <a:xfrm>
              <a:off x="1986835" y="5615998"/>
              <a:ext cx="380205" cy="343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Text Box 37"/>
            <p:cNvSpPr txBox="1">
              <a:spLocks noChangeArrowheads="1"/>
            </p:cNvSpPr>
            <p:nvPr/>
          </p:nvSpPr>
          <p:spPr bwMode="auto">
            <a:xfrm>
              <a:off x="1969107" y="5606135"/>
              <a:ext cx="559938" cy="3183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Line 44"/>
            <p:cNvSpPr>
              <a:spLocks noChangeShapeType="1"/>
            </p:cNvSpPr>
            <p:nvPr/>
          </p:nvSpPr>
          <p:spPr bwMode="auto">
            <a:xfrm flipH="1">
              <a:off x="1665681" y="6235324"/>
              <a:ext cx="5291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Line 45"/>
            <p:cNvSpPr>
              <a:spLocks noChangeShapeType="1"/>
            </p:cNvSpPr>
            <p:nvPr/>
          </p:nvSpPr>
          <p:spPr bwMode="auto">
            <a:xfrm flipH="1">
              <a:off x="1662011" y="3490233"/>
              <a:ext cx="52118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Line 27"/>
            <p:cNvSpPr>
              <a:spLocks noChangeShapeType="1"/>
            </p:cNvSpPr>
            <p:nvPr/>
          </p:nvSpPr>
          <p:spPr bwMode="auto">
            <a:xfrm flipV="1">
              <a:off x="1666653" y="4789357"/>
              <a:ext cx="0" cy="1284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Line 45"/>
            <p:cNvSpPr>
              <a:spLocks noChangeAspect="1" noChangeShapeType="1"/>
            </p:cNvSpPr>
            <p:nvPr/>
          </p:nvSpPr>
          <p:spPr bwMode="auto">
            <a:xfrm rot="-480000" flipV="1">
              <a:off x="689127" y="4199126"/>
              <a:ext cx="1358867" cy="336607"/>
            </a:xfrm>
            <a:prstGeom prst="line">
              <a:avLst/>
            </a:prstGeom>
            <a:ln w="12700">
              <a:solidFill>
                <a:srgbClr val="9900FF"/>
              </a:solidFill>
              <a:headEnd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09" name="Connecteur droit avec flèche 108"/>
            <p:cNvCxnSpPr/>
            <p:nvPr/>
          </p:nvCxnSpPr>
          <p:spPr>
            <a:xfrm rot="10800000">
              <a:off x="995768" y="5349383"/>
              <a:ext cx="948318" cy="378456"/>
            </a:xfrm>
            <a:prstGeom prst="straightConnector1">
              <a:avLst/>
            </a:prstGeom>
            <a:ln w="12700">
              <a:solidFill>
                <a:srgbClr val="9900FF"/>
              </a:solidFill>
              <a:headEnd w="lg" len="lg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10" name="Groupe 109"/>
            <p:cNvGrpSpPr>
              <a:grpSpLocks noChangeAspect="1"/>
            </p:cNvGrpSpPr>
            <p:nvPr/>
          </p:nvGrpSpPr>
          <p:grpSpPr>
            <a:xfrm>
              <a:off x="142844" y="4655360"/>
              <a:ext cx="504000" cy="396355"/>
              <a:chOff x="3714744" y="1742534"/>
              <a:chExt cx="601663" cy="473159"/>
            </a:xfrm>
          </p:grpSpPr>
          <p:sp>
            <p:nvSpPr>
              <p:cNvPr id="111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3714744" y="1747692"/>
                <a:ext cx="601663" cy="466861"/>
              </a:xfrm>
              <a:prstGeom prst="rect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2" name="Line 17"/>
              <p:cNvSpPr>
                <a:spLocks noChangeAspect="1" noChangeShapeType="1"/>
              </p:cNvSpPr>
              <p:nvPr/>
            </p:nvSpPr>
            <p:spPr bwMode="auto">
              <a:xfrm>
                <a:off x="4191777" y="1742534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3" name="Line 18"/>
              <p:cNvSpPr>
                <a:spLocks noChangeAspect="1" noChangeShapeType="1"/>
              </p:cNvSpPr>
              <p:nvPr/>
            </p:nvSpPr>
            <p:spPr bwMode="auto">
              <a:xfrm>
                <a:off x="3835077" y="1747693"/>
                <a:ext cx="0" cy="468000"/>
              </a:xfrm>
              <a:prstGeom prst="line">
                <a:avLst/>
              </a:prstGeom>
              <a:ln w="317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4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3821602" y="1753340"/>
                <a:ext cx="360622" cy="327554"/>
              </a:xfrm>
              <a:prstGeom prst="rect">
                <a:avLst/>
              </a:prstGeom>
              <a:noFill/>
              <a:ln w="31750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en-US" dirty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6" name="Text Box 37"/>
            <p:cNvSpPr txBox="1">
              <a:spLocks noChangeArrowheads="1"/>
            </p:cNvSpPr>
            <p:nvPr/>
          </p:nvSpPr>
          <p:spPr bwMode="auto">
            <a:xfrm rot="20282988">
              <a:off x="981430" y="4095702"/>
              <a:ext cx="586146" cy="396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ar-DZ" sz="1600" b="1" dirty="0" smtClean="0">
                  <a:solidFill>
                    <a:srgbClr val="CC9900"/>
                  </a:solidFill>
                  <a:latin typeface="Arial" pitchFamily="34" charset="0"/>
                  <a:cs typeface="Arabic Transparent" pitchFamily="2" charset="-78"/>
                </a:rPr>
                <a:t> نداء</a:t>
              </a:r>
              <a:endParaRPr lang="fr-FR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17" name="Text Box 38"/>
            <p:cNvSpPr txBox="1">
              <a:spLocks noChangeArrowheads="1"/>
            </p:cNvSpPr>
            <p:nvPr/>
          </p:nvSpPr>
          <p:spPr bwMode="auto">
            <a:xfrm rot="1133368">
              <a:off x="1038770" y="5515216"/>
              <a:ext cx="720699" cy="396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ar-DZ" sz="1600" b="1" dirty="0" smtClean="0">
                  <a:solidFill>
                    <a:srgbClr val="CC9900"/>
                  </a:solidFill>
                  <a:latin typeface="Arial" pitchFamily="34" charset="0"/>
                  <a:cs typeface="Arabic Transparent" pitchFamily="2" charset="-78"/>
                </a:rPr>
                <a:t> جواب</a:t>
              </a:r>
              <a:endParaRPr lang="fr-FR" sz="1600" b="1" dirty="0">
                <a:solidFill>
                  <a:srgbClr val="CC9900"/>
                </a:solidFill>
                <a:latin typeface="Arial" pitchFamily="34" charset="0"/>
                <a:cs typeface="Arabic Transparent" pitchFamily="2" charset="-78"/>
              </a:endParaRPr>
            </a:p>
          </p:txBody>
        </p:sp>
      </p:grpSp>
      <p:sp>
        <p:nvSpPr>
          <p:cNvPr id="120" name="Text Box 12"/>
          <p:cNvSpPr txBox="1">
            <a:spLocks noChangeArrowheads="1"/>
          </p:cNvSpPr>
          <p:nvPr/>
        </p:nvSpPr>
        <p:spPr bwMode="auto">
          <a:xfrm>
            <a:off x="2572108" y="4000504"/>
            <a:ext cx="1112142" cy="36519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X105</a:t>
            </a:r>
            <a:endParaRPr lang="fr-FR" sz="17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Text Box 12"/>
          <p:cNvSpPr txBox="1">
            <a:spLocks noChangeArrowheads="1"/>
          </p:cNvSpPr>
          <p:nvPr/>
        </p:nvSpPr>
        <p:spPr bwMode="auto">
          <a:xfrm>
            <a:off x="7197988" y="3970010"/>
            <a:ext cx="1030998" cy="36519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X104</a:t>
            </a:r>
            <a:endParaRPr lang="fr-FR" sz="17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9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5" grpId="0"/>
      <p:bldP spid="119817" grpId="0"/>
      <p:bldP spid="119819" grpId="0"/>
      <p:bldP spid="119821" grpId="0"/>
      <p:bldP spid="28" grpId="0"/>
      <p:bldP spid="69" grpId="0" animBg="1"/>
      <p:bldP spid="74" grpId="0"/>
      <p:bldP spid="115" grpId="0" animBg="1"/>
      <p:bldP spid="122" grpId="0"/>
      <p:bldP spid="120" grpId="0"/>
      <p:bldP spid="12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40" name="Rectangle 32"/>
          <p:cNvSpPr>
            <a:spLocks noChangeArrowheads="1"/>
          </p:cNvSpPr>
          <p:nvPr/>
        </p:nvSpPr>
        <p:spPr bwMode="auto">
          <a:xfrm>
            <a:off x="7715272" y="285728"/>
            <a:ext cx="1090362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 3</a:t>
            </a:r>
            <a:r>
              <a:rPr lang="fr-FR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>
                <a:cs typeface="Arabic Transparent" pitchFamily="2" charset="-78"/>
              </a:rPr>
              <a:t>  </a:t>
            </a:r>
            <a:endParaRPr lang="en-US" sz="1700">
              <a:cs typeface="Arabic Transparent" pitchFamily="2" charset="-78"/>
            </a:endParaRPr>
          </a:p>
        </p:txBody>
      </p:sp>
      <p:sp>
        <p:nvSpPr>
          <p:cNvPr id="119842" name="Rectangle 34"/>
          <p:cNvSpPr>
            <a:spLocks noChangeArrowheads="1"/>
          </p:cNvSpPr>
          <p:nvPr/>
        </p:nvSpPr>
        <p:spPr bwMode="auto">
          <a:xfrm>
            <a:off x="5456263" y="285728"/>
            <a:ext cx="2403222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تتميز مرحلة الخروج بما يلي</a:t>
            </a:r>
            <a:r>
              <a:rPr lang="fr-FR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>
                <a:cs typeface="Arabic Transparent" pitchFamily="2" charset="-78"/>
              </a:rPr>
              <a:t> </a:t>
            </a:r>
          </a:p>
        </p:txBody>
      </p:sp>
      <p:sp>
        <p:nvSpPr>
          <p:cNvPr id="119844" name="Rectangle 36"/>
          <p:cNvSpPr>
            <a:spLocks noChangeArrowheads="1"/>
          </p:cNvSpPr>
          <p:nvPr/>
        </p:nvSpPr>
        <p:spPr bwMode="auto">
          <a:xfrm>
            <a:off x="3619169" y="588940"/>
            <a:ext cx="4081566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تساهم في تهيئة الانتقالات السفلية للمرحلة الشاملة</a:t>
            </a:r>
            <a:r>
              <a:rPr lang="fr-FR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1700" dirty="0">
                <a:cs typeface="Arabic Transparent" pitchFamily="2" charset="-78"/>
              </a:rPr>
              <a:t> </a:t>
            </a:r>
          </a:p>
        </p:txBody>
      </p:sp>
      <p:sp>
        <p:nvSpPr>
          <p:cNvPr id="119846" name="Rectangle 38"/>
          <p:cNvSpPr>
            <a:spLocks noChangeArrowheads="1"/>
          </p:cNvSpPr>
          <p:nvPr/>
        </p:nvSpPr>
        <p:spPr bwMode="auto">
          <a:xfrm>
            <a:off x="7774490" y="997936"/>
            <a:ext cx="1040670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 4</a:t>
            </a:r>
            <a:r>
              <a:rPr lang="fr-FR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>
                <a:cs typeface="Arabic Transparent" pitchFamily="2" charset="-78"/>
              </a:rPr>
              <a:t> </a:t>
            </a:r>
          </a:p>
        </p:txBody>
      </p:sp>
      <p:sp>
        <p:nvSpPr>
          <p:cNvPr id="119848" name="Rectangle 40"/>
          <p:cNvSpPr>
            <a:spLocks noChangeArrowheads="1"/>
          </p:cNvSpPr>
          <p:nvPr/>
        </p:nvSpPr>
        <p:spPr bwMode="auto">
          <a:xfrm>
            <a:off x="754143" y="1010636"/>
            <a:ext cx="7157729" cy="61555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باستثناء الانتقالات السفلية والعلوية للمرحلة الشاملة لا توجد أي روابط مادية أو هيكلية بينها وبين</a:t>
            </a:r>
            <a:endParaRPr lang="en-US" sz="1700" b="1" dirty="0"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en-US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                 </a:t>
            </a:r>
            <a:r>
              <a:rPr lang="ar-DZ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المراحل الشاملة الأخرى</a:t>
            </a:r>
            <a:r>
              <a:rPr lang="fr-FR" sz="1700" b="1" dirty="0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 sz="1700" dirty="0">
                <a:cs typeface="Arabic Transparent" pitchFamily="2" charset="-78"/>
              </a:rPr>
              <a:t> </a:t>
            </a:r>
            <a:endParaRPr lang="en-US" sz="1700" dirty="0">
              <a:cs typeface="Arabic Transparent" pitchFamily="2" charset="-78"/>
            </a:endParaRPr>
          </a:p>
        </p:txBody>
      </p:sp>
      <p:sp>
        <p:nvSpPr>
          <p:cNvPr id="119850" name="Rectangle 42"/>
          <p:cNvSpPr>
            <a:spLocks noChangeArrowheads="1"/>
          </p:cNvSpPr>
          <p:nvPr/>
        </p:nvSpPr>
        <p:spPr bwMode="auto">
          <a:xfrm>
            <a:off x="7774490" y="1646297"/>
            <a:ext cx="1040670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القاعدة 5</a:t>
            </a:r>
            <a:r>
              <a:rPr lang="fr-FR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 dirty="0">
                <a:cs typeface="Arabic Transparent" pitchFamily="2" charset="-78"/>
              </a:rPr>
              <a:t> </a:t>
            </a:r>
            <a:endParaRPr lang="en-US" sz="1700" dirty="0">
              <a:cs typeface="Arabic Transparent" pitchFamily="2" charset="-78"/>
            </a:endParaRPr>
          </a:p>
        </p:txBody>
      </p:sp>
      <p:sp>
        <p:nvSpPr>
          <p:cNvPr id="119852" name="Rectangle 44"/>
          <p:cNvSpPr>
            <a:spLocks noChangeArrowheads="1"/>
          </p:cNvSpPr>
          <p:nvPr/>
        </p:nvSpPr>
        <p:spPr bwMode="auto">
          <a:xfrm>
            <a:off x="1978868" y="1644710"/>
            <a:ext cx="5929828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يجب أن لا يتجاوز عدد مراحل الاشغولة الواحدة 6 مراحل ولا يقل عن 2 مرحلة</a:t>
            </a:r>
            <a:r>
              <a:rPr lang="fr-FR" sz="1700" b="1"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1700">
                <a:cs typeface="Arabic Transparent" pitchFamily="2" charset="-78"/>
              </a:rPr>
              <a:t> </a:t>
            </a:r>
          </a:p>
        </p:txBody>
      </p:sp>
      <p:pic>
        <p:nvPicPr>
          <p:cNvPr id="9" name="Image 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9822" y="3782943"/>
            <a:ext cx="2585085" cy="2536190"/>
          </a:xfrm>
          <a:prstGeom prst="rect">
            <a:avLst/>
          </a:prstGeom>
          <a:noFill/>
        </p:spPr>
      </p:pic>
      <p:sp>
        <p:nvSpPr>
          <p:cNvPr id="10" name="Line 52"/>
          <p:cNvSpPr>
            <a:spLocks noChangeAspect="1" noChangeShapeType="1"/>
          </p:cNvSpPr>
          <p:nvPr/>
        </p:nvSpPr>
        <p:spPr bwMode="auto">
          <a:xfrm rot="21300000" flipV="1">
            <a:off x="3694423" y="4418473"/>
            <a:ext cx="648000" cy="29288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3425260" y="4370488"/>
            <a:ext cx="898353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نداء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786182" y="3214686"/>
            <a:ext cx="1630575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5</a:t>
            </a:r>
          </a:p>
        </p:txBody>
      </p:sp>
      <p:sp>
        <p:nvSpPr>
          <p:cNvPr id="13" name="Line 53"/>
          <p:cNvSpPr>
            <a:spLocks noChangeAspect="1" noChangeShapeType="1"/>
          </p:cNvSpPr>
          <p:nvPr/>
        </p:nvSpPr>
        <p:spPr bwMode="auto">
          <a:xfrm rot="540000">
            <a:off x="3617336" y="5296371"/>
            <a:ext cx="648000" cy="369999"/>
          </a:xfrm>
          <a:prstGeom prst="line">
            <a:avLst/>
          </a:prstGeom>
          <a:ln>
            <a:headEnd type="triangle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3409219" y="5381314"/>
            <a:ext cx="898353" cy="338554"/>
          </a:xfrm>
          <a:prstGeom prst="rect">
            <a:avLst/>
          </a:prstGeom>
          <a:noFill/>
          <a:scene3d>
            <a:camera prst="orthographicFront">
              <a:rot lat="0" lon="0" rev="19200000"/>
            </a:camera>
            <a:lightRig rig="threePt" dir="t"/>
          </a:scene3d>
          <a:sp3d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جواب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51"/>
          <p:cNvSpPr txBox="1">
            <a:spLocks noChangeAspect="1" noChangeArrowheads="1"/>
          </p:cNvSpPr>
          <p:nvPr/>
        </p:nvSpPr>
        <p:spPr bwMode="auto">
          <a:xfrm>
            <a:off x="3141435" y="4743719"/>
            <a:ext cx="571503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400" b="1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X5</a:t>
            </a:r>
            <a:endParaRPr lang="fr-FR" sz="1400" b="1" dirty="0">
              <a:solidFill>
                <a:srgbClr val="CC66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4370429" y="4243653"/>
            <a:ext cx="571503" cy="307777"/>
            <a:chOff x="6215074" y="3907041"/>
            <a:chExt cx="571503" cy="307777"/>
          </a:xfrm>
        </p:grpSpPr>
        <p:sp>
          <p:nvSpPr>
            <p:cNvPr id="17" name="Line 50"/>
            <p:cNvSpPr>
              <a:spLocks noChangeAspect="1" noChangeShapeType="1"/>
            </p:cNvSpPr>
            <p:nvPr/>
          </p:nvSpPr>
          <p:spPr bwMode="auto">
            <a:xfrm>
              <a:off x="6386612" y="3939760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51"/>
            <p:cNvSpPr txBox="1">
              <a:spLocks noChangeAspect="1" noChangeArrowheads="1"/>
            </p:cNvSpPr>
            <p:nvPr/>
          </p:nvSpPr>
          <p:spPr bwMode="auto">
            <a:xfrm>
              <a:off x="6215074" y="3907041"/>
              <a:ext cx="57150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rgbClr val="CC66FF"/>
                  </a:solidFill>
                  <a:latin typeface="Arial" pitchFamily="34" charset="0"/>
                  <a:cs typeface="Arial" pitchFamily="34" charset="0"/>
                </a:rPr>
                <a:t>X5</a:t>
              </a:r>
              <a:endParaRPr lang="fr-FR" sz="1400" b="1" dirty="0">
                <a:solidFill>
                  <a:srgbClr val="CC66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Text Box 51"/>
          <p:cNvSpPr txBox="1">
            <a:spLocks noChangeAspect="1" noChangeArrowheads="1"/>
          </p:cNvSpPr>
          <p:nvPr/>
        </p:nvSpPr>
        <p:spPr bwMode="auto">
          <a:xfrm>
            <a:off x="4118252" y="5590281"/>
            <a:ext cx="642942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X53</a:t>
            </a:r>
            <a:endParaRPr lang="fr-FR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9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9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9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9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0278 L 0.12969 -0.07613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3836E-6 L -3.61111E-6 0.24155 " pathEditMode="relative" ptsTypes="AA">
                                      <p:cBhvr>
                                        <p:cTn id="8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208 L -0.0783 -0.0819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40" grpId="0"/>
      <p:bldP spid="119842" grpId="0"/>
      <p:bldP spid="119844" grpId="0"/>
      <p:bldP spid="119846" grpId="0"/>
      <p:bldP spid="119848" grpId="0"/>
      <p:bldP spid="119850" grpId="0"/>
      <p:bldP spid="119852" grpId="0"/>
      <p:bldP spid="10" grpId="0" animBg="1"/>
      <p:bldP spid="11" grpId="0"/>
      <p:bldP spid="12" grpId="0"/>
      <p:bldP spid="13" grpId="0" animBg="1"/>
      <p:bldP spid="14" grpId="0"/>
      <p:bldP spid="15" grpId="0"/>
      <p:bldP spid="15" grpId="1"/>
      <p:bldP spid="19" grpId="0"/>
      <p:bldP spid="19" grpId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6569075" y="48596"/>
            <a:ext cx="25034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التنسيق بين </a:t>
            </a:r>
            <a:r>
              <a:rPr lang="ar-DZ" b="1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7221538" y="419100"/>
            <a:ext cx="15271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400" b="1">
                <a:solidFill>
                  <a:srgbClr val="FF0000"/>
                </a:solidFill>
                <a:cs typeface="Times New Roman" pitchFamily="18" charset="0"/>
              </a:rPr>
              <a:t>1 ـ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طرح الإشكال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  <a:endParaRPr lang="en-US"/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72210" y="347850"/>
            <a:ext cx="7431842" cy="81817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3000"/>
              </a:lnSpc>
            </a:pP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إذا كان لدينا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م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.ت.م.ن (</a:t>
            </a:r>
            <a:r>
              <a:rPr lang="fr-FR" sz="16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Grafcet</a:t>
            </a:r>
            <a:r>
              <a:rPr lang="ar-DZ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ذو مراحل كثيرة وتمت تجزئته إلى عدة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اشغولات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وكل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اشغولة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algn="r" rtl="1" eaLnBrk="0" hangingPunct="0">
              <a:lnSpc>
                <a:spcPts val="3000"/>
              </a:lnSpc>
            </a:pPr>
            <a:r>
              <a:rPr lang="ar-DZ" b="1" dirty="0" smtClean="0">
                <a:latin typeface="Arial" pitchFamily="34" charset="0"/>
                <a:cs typeface="Arial" pitchFamily="34" charset="0"/>
              </a:rPr>
              <a:t>  تحتوي </a:t>
            </a:r>
            <a:r>
              <a:rPr lang="ar-DZ" b="1" dirty="0">
                <a:latin typeface="Arial" pitchFamily="34" charset="0"/>
                <a:cs typeface="Arial" pitchFamily="34" charset="0"/>
              </a:rPr>
              <a:t>على عدد معين من المراحل.</a:t>
            </a:r>
          </a:p>
        </p:txBody>
      </p:sp>
      <p:sp>
        <p:nvSpPr>
          <p:cNvPr id="120843" name="Rectangle 11"/>
          <p:cNvSpPr>
            <a:spLocks noChangeArrowheads="1"/>
          </p:cNvSpPr>
          <p:nvPr/>
        </p:nvSpPr>
        <p:spPr bwMode="auto">
          <a:xfrm>
            <a:off x="142844" y="1229140"/>
            <a:ext cx="8215370" cy="86177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3000"/>
              </a:lnSpc>
              <a:buFont typeface="Courier New" pitchFamily="49" charset="0"/>
              <a:buChar char="o"/>
            </a:pP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فعند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انتهاء </a:t>
            </a:r>
            <a:r>
              <a:rPr lang="ar-DZ" b="1" dirty="0" err="1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b="1" dirty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الأولى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كيف يتم</a:t>
            </a:r>
            <a:r>
              <a:rPr lang="ar-DZ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الانتقال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إلى </a:t>
            </a:r>
            <a:r>
              <a:rPr lang="ar-DZ" b="1" dirty="0" err="1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b="1" dirty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الثانية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......... إذن لابد أن 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يكون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هناك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ما يعرف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.ت.م.ن تنسيق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الاشغولات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2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600" b="1" dirty="0" err="1">
                <a:latin typeface="Arial" pitchFamily="34" charset="0"/>
                <a:cs typeface="Arial" pitchFamily="34" charset="0"/>
              </a:rPr>
              <a:t>Grafcet</a:t>
            </a:r>
            <a:r>
              <a:rPr lang="fr-FR" sz="1600" b="1" dirty="0">
                <a:latin typeface="Arial" pitchFamily="34" charset="0"/>
                <a:cs typeface="Arial" pitchFamily="34" charset="0"/>
              </a:rPr>
              <a:t> coordination des tâches</a:t>
            </a:r>
            <a:r>
              <a:rPr lang="ar-DZ" sz="2000" b="1" dirty="0">
                <a:latin typeface="Arial" pitchFamily="34" charset="0"/>
                <a:cs typeface="Arial" pitchFamily="34" charset="0"/>
              </a:rPr>
              <a:t>).</a:t>
            </a:r>
            <a:endParaRPr lang="ar-DZ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71472" y="2793935"/>
            <a:ext cx="1285884" cy="312738"/>
            <a:chOff x="785786" y="104650"/>
            <a:chExt cx="1066800" cy="312738"/>
          </a:xfrm>
        </p:grpSpPr>
        <p:sp>
          <p:nvSpPr>
            <p:cNvPr id="13" name="Text Box 180"/>
            <p:cNvSpPr txBox="1">
              <a:spLocks noChangeArrowheads="1"/>
            </p:cNvSpPr>
            <p:nvPr/>
          </p:nvSpPr>
          <p:spPr bwMode="auto">
            <a:xfrm>
              <a:off x="785786" y="104650"/>
              <a:ext cx="1066800" cy="31273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" name="Text Box 180"/>
            <p:cNvSpPr txBox="1">
              <a:spLocks noChangeArrowheads="1"/>
            </p:cNvSpPr>
            <p:nvPr/>
          </p:nvSpPr>
          <p:spPr bwMode="auto">
            <a:xfrm>
              <a:off x="785786" y="104650"/>
              <a:ext cx="1066800" cy="312738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>
                  <a:ea typeface="Times New Roman" pitchFamily="18" charset="0"/>
                  <a:cs typeface="Arabic Transparent" pitchFamily="2" charset="-78"/>
                </a:rPr>
                <a:t>اشغولة الوزن</a:t>
              </a:r>
              <a:endParaRPr lang="ar-DZ" sz="200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3786182" y="2805171"/>
            <a:ext cx="1285884" cy="312737"/>
            <a:chOff x="4143372" y="90363"/>
            <a:chExt cx="1082675" cy="312737"/>
          </a:xfrm>
        </p:grpSpPr>
        <p:sp>
          <p:nvSpPr>
            <p:cNvPr id="16" name="Text Box 145"/>
            <p:cNvSpPr txBox="1">
              <a:spLocks noChangeArrowheads="1"/>
            </p:cNvSpPr>
            <p:nvPr/>
          </p:nvSpPr>
          <p:spPr bwMode="auto">
            <a:xfrm>
              <a:off x="4143372" y="90363"/>
              <a:ext cx="1082675" cy="31273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16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7" name="Text Box 145"/>
            <p:cNvSpPr txBox="1">
              <a:spLocks noChangeArrowheads="1"/>
            </p:cNvSpPr>
            <p:nvPr/>
          </p:nvSpPr>
          <p:spPr bwMode="auto">
            <a:xfrm>
              <a:off x="4143372" y="90363"/>
              <a:ext cx="1082675" cy="312737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 dirty="0" err="1">
                  <a:ea typeface="Times New Roman" pitchFamily="18" charset="0"/>
                  <a:cs typeface="Arabic Transparent" pitchFamily="2" charset="-78"/>
                </a:rPr>
                <a:t>اشغولة</a:t>
              </a:r>
              <a:r>
                <a:rPr lang="ar-DZ" sz="1600" b="1" dirty="0">
                  <a:ea typeface="Times New Roman" pitchFamily="18" charset="0"/>
                  <a:cs typeface="Arabic Transparent" pitchFamily="2" charset="-78"/>
                </a:rPr>
                <a:t> المزج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7185072" y="2813354"/>
            <a:ext cx="1316018" cy="312738"/>
            <a:chOff x="7591425" y="83125"/>
            <a:chExt cx="1082675" cy="312738"/>
          </a:xfrm>
        </p:grpSpPr>
        <p:sp>
          <p:nvSpPr>
            <p:cNvPr id="19" name="Text Box 144"/>
            <p:cNvSpPr txBox="1">
              <a:spLocks noChangeArrowheads="1"/>
            </p:cNvSpPr>
            <p:nvPr/>
          </p:nvSpPr>
          <p:spPr bwMode="auto">
            <a:xfrm>
              <a:off x="7591425" y="83125"/>
              <a:ext cx="1082675" cy="31273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0" name="Text Box 144"/>
            <p:cNvSpPr txBox="1">
              <a:spLocks noChangeArrowheads="1"/>
            </p:cNvSpPr>
            <p:nvPr/>
          </p:nvSpPr>
          <p:spPr bwMode="auto">
            <a:xfrm>
              <a:off x="7591425" y="83125"/>
              <a:ext cx="1082675" cy="312738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>
                  <a:ea typeface="Times New Roman" pitchFamily="18" charset="0"/>
                  <a:cs typeface="Arabic Transparent" pitchFamily="2" charset="-78"/>
                </a:rPr>
                <a:t>اشغولة التفريغ</a:t>
              </a:r>
              <a:endParaRPr lang="ar-DZ" sz="200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8" y="3502124"/>
            <a:ext cx="1506365" cy="2700000"/>
          </a:xfrm>
          <a:prstGeom prst="rect">
            <a:avLst/>
          </a:prstGeom>
          <a:noFill/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573562"/>
            <a:ext cx="1985068" cy="2700000"/>
          </a:xfrm>
          <a:prstGeom prst="rect">
            <a:avLst/>
          </a:prstGeom>
          <a:noFill/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74804" y="3429000"/>
            <a:ext cx="1398358" cy="29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0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0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7" grpId="0"/>
      <p:bldP spid="120839" grpId="0"/>
      <p:bldP spid="120841" grpId="0"/>
      <p:bldP spid="12084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e 71"/>
          <p:cNvGrpSpPr/>
          <p:nvPr/>
        </p:nvGrpSpPr>
        <p:grpSpPr>
          <a:xfrm>
            <a:off x="714348" y="104650"/>
            <a:ext cx="1285884" cy="312738"/>
            <a:chOff x="785786" y="104650"/>
            <a:chExt cx="1066800" cy="312738"/>
          </a:xfrm>
        </p:grpSpPr>
        <p:sp>
          <p:nvSpPr>
            <p:cNvPr id="69" name="Text Box 180"/>
            <p:cNvSpPr txBox="1">
              <a:spLocks noChangeArrowheads="1"/>
            </p:cNvSpPr>
            <p:nvPr/>
          </p:nvSpPr>
          <p:spPr bwMode="auto">
            <a:xfrm>
              <a:off x="785786" y="104650"/>
              <a:ext cx="1066800" cy="31273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21012" name="Text Box 180"/>
            <p:cNvSpPr txBox="1">
              <a:spLocks noChangeArrowheads="1"/>
            </p:cNvSpPr>
            <p:nvPr/>
          </p:nvSpPr>
          <p:spPr bwMode="auto">
            <a:xfrm>
              <a:off x="785786" y="104650"/>
              <a:ext cx="1066800" cy="312738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>
                  <a:ea typeface="Times New Roman" pitchFamily="18" charset="0"/>
                  <a:cs typeface="Arabic Transparent" pitchFamily="2" charset="-78"/>
                </a:rPr>
                <a:t>اشغولة الوزن</a:t>
              </a:r>
              <a:endParaRPr lang="ar-DZ" sz="200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73" name="Groupe 72"/>
          <p:cNvGrpSpPr/>
          <p:nvPr/>
        </p:nvGrpSpPr>
        <p:grpSpPr>
          <a:xfrm>
            <a:off x="4143372" y="102238"/>
            <a:ext cx="1285884" cy="312737"/>
            <a:chOff x="4143372" y="90363"/>
            <a:chExt cx="1082675" cy="312737"/>
          </a:xfrm>
        </p:grpSpPr>
        <p:sp>
          <p:nvSpPr>
            <p:cNvPr id="70" name="Text Box 145"/>
            <p:cNvSpPr txBox="1">
              <a:spLocks noChangeArrowheads="1"/>
            </p:cNvSpPr>
            <p:nvPr/>
          </p:nvSpPr>
          <p:spPr bwMode="auto">
            <a:xfrm>
              <a:off x="4143372" y="90363"/>
              <a:ext cx="1082675" cy="31273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16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20977" name="Text Box 145"/>
            <p:cNvSpPr txBox="1">
              <a:spLocks noChangeArrowheads="1"/>
            </p:cNvSpPr>
            <p:nvPr/>
          </p:nvSpPr>
          <p:spPr bwMode="auto">
            <a:xfrm>
              <a:off x="4143372" y="90363"/>
              <a:ext cx="1082675" cy="312737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 dirty="0" err="1">
                  <a:ea typeface="Times New Roman" pitchFamily="18" charset="0"/>
                  <a:cs typeface="Arabic Transparent" pitchFamily="2" charset="-78"/>
                </a:rPr>
                <a:t>اشغولة</a:t>
              </a:r>
              <a:r>
                <a:rPr lang="ar-DZ" sz="1600" b="1" dirty="0">
                  <a:ea typeface="Times New Roman" pitchFamily="18" charset="0"/>
                  <a:cs typeface="Arabic Transparent" pitchFamily="2" charset="-78"/>
                </a:rPr>
                <a:t> المزج</a:t>
              </a:r>
            </a:p>
          </p:txBody>
        </p:sp>
      </p:grpSp>
      <p:grpSp>
        <p:nvGrpSpPr>
          <p:cNvPr id="74" name="Groupe 73"/>
          <p:cNvGrpSpPr/>
          <p:nvPr/>
        </p:nvGrpSpPr>
        <p:grpSpPr>
          <a:xfrm>
            <a:off x="7358083" y="83125"/>
            <a:ext cx="1316018" cy="312738"/>
            <a:chOff x="7591425" y="83125"/>
            <a:chExt cx="1082675" cy="312738"/>
          </a:xfrm>
        </p:grpSpPr>
        <p:sp>
          <p:nvSpPr>
            <p:cNvPr id="71" name="Text Box 144"/>
            <p:cNvSpPr txBox="1">
              <a:spLocks noChangeArrowheads="1"/>
            </p:cNvSpPr>
            <p:nvPr/>
          </p:nvSpPr>
          <p:spPr bwMode="auto">
            <a:xfrm>
              <a:off x="7591425" y="83125"/>
              <a:ext cx="1082675" cy="31273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20976" name="Text Box 144"/>
            <p:cNvSpPr txBox="1">
              <a:spLocks noChangeArrowheads="1"/>
            </p:cNvSpPr>
            <p:nvPr/>
          </p:nvSpPr>
          <p:spPr bwMode="auto">
            <a:xfrm>
              <a:off x="7591425" y="83125"/>
              <a:ext cx="1082675" cy="312738"/>
            </a:xfrm>
            <a:prstGeom prst="rect">
              <a:avLst/>
            </a:prstGeom>
            <a:noFill/>
            <a:ln>
              <a:solidFill>
                <a:srgbClr val="C00000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1600" b="1">
                  <a:ea typeface="Times New Roman" pitchFamily="18" charset="0"/>
                  <a:cs typeface="Arabic Transparent" pitchFamily="2" charset="-78"/>
                </a:rPr>
                <a:t>اشغولة التفريغ</a:t>
              </a:r>
              <a:endParaRPr lang="ar-DZ" sz="200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pic>
        <p:nvPicPr>
          <p:cNvPr id="66" name="Image 6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94686"/>
            <a:ext cx="1405940" cy="2520000"/>
          </a:xfrm>
          <a:prstGeom prst="rect">
            <a:avLst/>
          </a:prstGeom>
          <a:noFill/>
        </p:spPr>
      </p:pic>
      <p:pic>
        <p:nvPicPr>
          <p:cNvPr id="67" name="Image 6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766124"/>
            <a:ext cx="1852728" cy="2520000"/>
          </a:xfrm>
          <a:prstGeom prst="rect">
            <a:avLst/>
          </a:prstGeom>
          <a:noFill/>
        </p:spPr>
      </p:pic>
      <p:pic>
        <p:nvPicPr>
          <p:cNvPr id="68" name="Image 6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7680" y="621562"/>
            <a:ext cx="1312038" cy="2736000"/>
          </a:xfrm>
          <a:prstGeom prst="rect">
            <a:avLst/>
          </a:prstGeom>
          <a:noFill/>
        </p:spPr>
      </p:pic>
      <p:sp>
        <p:nvSpPr>
          <p:cNvPr id="75" name="AutoShape 196"/>
          <p:cNvSpPr>
            <a:spLocks noChangeArrowheads="1"/>
          </p:cNvSpPr>
          <p:nvPr/>
        </p:nvSpPr>
        <p:spPr bwMode="auto">
          <a:xfrm rot="5400000">
            <a:off x="941388" y="3511550"/>
            <a:ext cx="400050" cy="234950"/>
          </a:xfrm>
          <a:custGeom>
            <a:avLst/>
            <a:gdLst>
              <a:gd name="T0" fmla="*/ 300037 w 21600"/>
              <a:gd name="T1" fmla="*/ 0 h 21600"/>
              <a:gd name="T2" fmla="*/ 0 w 21600"/>
              <a:gd name="T3" fmla="*/ 117475 h 21600"/>
              <a:gd name="T4" fmla="*/ 300037 w 21600"/>
              <a:gd name="T5" fmla="*/ 234950 h 21600"/>
              <a:gd name="T6" fmla="*/ 400050 w 21600"/>
              <a:gd name="T7" fmla="*/ 1174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6" name="AutoShape 214"/>
          <p:cNvSpPr>
            <a:spLocks noChangeArrowheads="1"/>
          </p:cNvSpPr>
          <p:nvPr/>
        </p:nvSpPr>
        <p:spPr bwMode="auto">
          <a:xfrm rot="5400000">
            <a:off x="4489450" y="3582988"/>
            <a:ext cx="400050" cy="234950"/>
          </a:xfrm>
          <a:custGeom>
            <a:avLst/>
            <a:gdLst>
              <a:gd name="T0" fmla="*/ 300037 w 21600"/>
              <a:gd name="T1" fmla="*/ 0 h 21600"/>
              <a:gd name="T2" fmla="*/ 0 w 21600"/>
              <a:gd name="T3" fmla="*/ 117475 h 21600"/>
              <a:gd name="T4" fmla="*/ 300037 w 21600"/>
              <a:gd name="T5" fmla="*/ 234950 h 21600"/>
              <a:gd name="T6" fmla="*/ 400050 w 21600"/>
              <a:gd name="T7" fmla="*/ 1174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7" name="AutoShape 216"/>
          <p:cNvSpPr>
            <a:spLocks noChangeArrowheads="1"/>
          </p:cNvSpPr>
          <p:nvPr/>
        </p:nvSpPr>
        <p:spPr bwMode="auto">
          <a:xfrm rot="5400000">
            <a:off x="7724775" y="3582988"/>
            <a:ext cx="400050" cy="234950"/>
          </a:xfrm>
          <a:custGeom>
            <a:avLst/>
            <a:gdLst>
              <a:gd name="T0" fmla="*/ 300037 w 21600"/>
              <a:gd name="T1" fmla="*/ 0 h 21600"/>
              <a:gd name="T2" fmla="*/ 0 w 21600"/>
              <a:gd name="T3" fmla="*/ 117475 h 21600"/>
              <a:gd name="T4" fmla="*/ 300037 w 21600"/>
              <a:gd name="T5" fmla="*/ 234950 h 21600"/>
              <a:gd name="T6" fmla="*/ 400050 w 21600"/>
              <a:gd name="T7" fmla="*/ 1174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78" name="Image 7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819" y="4338000"/>
            <a:ext cx="1983991" cy="2340000"/>
          </a:xfrm>
          <a:prstGeom prst="rect">
            <a:avLst/>
          </a:prstGeom>
          <a:noFill/>
        </p:spPr>
      </p:pic>
      <p:pic>
        <p:nvPicPr>
          <p:cNvPr id="79" name="Image 7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868" y="4375148"/>
            <a:ext cx="2400032" cy="2340000"/>
          </a:xfrm>
          <a:prstGeom prst="rect">
            <a:avLst/>
          </a:prstGeom>
          <a:noFill/>
        </p:spPr>
      </p:pic>
      <p:pic>
        <p:nvPicPr>
          <p:cNvPr id="80" name="Image 7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3767" y="4214818"/>
            <a:ext cx="1987389" cy="266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4" name="AutoShape 8"/>
          <p:cNvSpPr>
            <a:spLocks/>
          </p:cNvSpPr>
          <p:nvPr/>
        </p:nvSpPr>
        <p:spPr bwMode="auto">
          <a:xfrm rot="5400000">
            <a:off x="4354282" y="-1425380"/>
            <a:ext cx="144000" cy="8424000"/>
          </a:xfrm>
          <a:prstGeom prst="rightBrace">
            <a:avLst>
              <a:gd name="adj1" fmla="val 453377"/>
              <a:gd name="adj2" fmla="val 50000"/>
            </a:avLst>
          </a:prstGeom>
          <a:solidFill>
            <a:srgbClr val="C00000"/>
          </a:solidFill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4519" name="Rectangle 58"/>
          <p:cNvSpPr>
            <a:spLocks noChangeArrowheads="1"/>
          </p:cNvSpPr>
          <p:nvPr/>
        </p:nvSpPr>
        <p:spPr bwMode="auto">
          <a:xfrm>
            <a:off x="11113" y="5160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endParaRPr lang="en-US"/>
          </a:p>
        </p:txBody>
      </p:sp>
      <p:sp>
        <p:nvSpPr>
          <p:cNvPr id="64520" name="Rectangle 60"/>
          <p:cNvSpPr>
            <a:spLocks noChangeArrowheads="1"/>
          </p:cNvSpPr>
          <p:nvPr/>
        </p:nvSpPr>
        <p:spPr bwMode="auto">
          <a:xfrm>
            <a:off x="11113" y="5676927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97" name="Groupe 196"/>
          <p:cNvGrpSpPr/>
          <p:nvPr/>
        </p:nvGrpSpPr>
        <p:grpSpPr>
          <a:xfrm>
            <a:off x="142846" y="19089"/>
            <a:ext cx="8715434" cy="2775353"/>
            <a:chOff x="142846" y="19089"/>
            <a:chExt cx="8715434" cy="2775353"/>
          </a:xfrm>
        </p:grpSpPr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2846" y="500230"/>
              <a:ext cx="1831376" cy="2160000"/>
            </a:xfrm>
            <a:prstGeom prst="rect">
              <a:avLst/>
            </a:prstGeom>
            <a:noFill/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93893" y="500042"/>
              <a:ext cx="2215412" cy="2160000"/>
            </a:xfrm>
            <a:prstGeom prst="rect">
              <a:avLst/>
            </a:prstGeom>
            <a:noFill/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005176" y="310442"/>
              <a:ext cx="1853104" cy="2484000"/>
            </a:xfrm>
            <a:prstGeom prst="rect">
              <a:avLst/>
            </a:prstGeom>
            <a:noFill/>
          </p:spPr>
        </p:pic>
        <p:grpSp>
          <p:nvGrpSpPr>
            <p:cNvPr id="64" name="Groupe 63"/>
            <p:cNvGrpSpPr/>
            <p:nvPr/>
          </p:nvGrpSpPr>
          <p:grpSpPr>
            <a:xfrm>
              <a:off x="571472" y="21501"/>
              <a:ext cx="1044000" cy="252000"/>
              <a:chOff x="785786" y="104650"/>
              <a:chExt cx="1066800" cy="312738"/>
            </a:xfrm>
          </p:grpSpPr>
          <p:sp>
            <p:nvSpPr>
              <p:cNvPr id="65" name="Text Box 180"/>
              <p:cNvSpPr txBox="1">
                <a:spLocks noChangeArrowheads="1"/>
              </p:cNvSpPr>
              <p:nvPr/>
            </p:nvSpPr>
            <p:spPr bwMode="auto">
              <a:xfrm>
                <a:off x="785786" y="104650"/>
                <a:ext cx="1066800" cy="3127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endParaRPr lang="ar-DZ" dirty="0"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6" name="Text Box 180"/>
              <p:cNvSpPr txBox="1">
                <a:spLocks noChangeArrowheads="1"/>
              </p:cNvSpPr>
              <p:nvPr/>
            </p:nvSpPr>
            <p:spPr bwMode="auto">
              <a:xfrm>
                <a:off x="785786" y="104650"/>
                <a:ext cx="1066800" cy="312738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r>
                  <a:rPr lang="ar-DZ" sz="1400" b="1" dirty="0" err="1">
                    <a:ea typeface="Times New Roman" pitchFamily="18" charset="0"/>
                    <a:cs typeface="Arabic Transparent" pitchFamily="2" charset="-78"/>
                  </a:rPr>
                  <a:t>اشغولة</a:t>
                </a:r>
                <a:r>
                  <a:rPr lang="ar-DZ" sz="1400" b="1" dirty="0">
                    <a:ea typeface="Times New Roman" pitchFamily="18" charset="0"/>
                    <a:cs typeface="Arabic Transparent" pitchFamily="2" charset="-78"/>
                  </a:rPr>
                  <a:t> الوزن</a:t>
                </a:r>
                <a:endParaRPr lang="ar-DZ" dirty="0"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  <p:grpSp>
          <p:nvGrpSpPr>
            <p:cNvPr id="67" name="Groupe 66"/>
            <p:cNvGrpSpPr/>
            <p:nvPr/>
          </p:nvGrpSpPr>
          <p:grpSpPr>
            <a:xfrm>
              <a:off x="4000496" y="19089"/>
              <a:ext cx="1044000" cy="252000"/>
              <a:chOff x="4143372" y="90363"/>
              <a:chExt cx="1082675" cy="312737"/>
            </a:xfrm>
          </p:grpSpPr>
          <p:sp>
            <p:nvSpPr>
              <p:cNvPr id="68" name="Text Box 145"/>
              <p:cNvSpPr txBox="1">
                <a:spLocks noChangeArrowheads="1"/>
              </p:cNvSpPr>
              <p:nvPr/>
            </p:nvSpPr>
            <p:spPr bwMode="auto">
              <a:xfrm>
                <a:off x="4143372" y="90363"/>
                <a:ext cx="1082675" cy="312737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endParaRPr lang="ar-DZ" sz="1400" b="1" dirty="0"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69" name="Text Box 145"/>
              <p:cNvSpPr txBox="1">
                <a:spLocks noChangeArrowheads="1"/>
              </p:cNvSpPr>
              <p:nvPr/>
            </p:nvSpPr>
            <p:spPr bwMode="auto">
              <a:xfrm>
                <a:off x="4143372" y="90363"/>
                <a:ext cx="1082675" cy="312737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r>
                  <a:rPr lang="ar-DZ" sz="1400" b="1" dirty="0" err="1">
                    <a:ea typeface="Times New Roman" pitchFamily="18" charset="0"/>
                    <a:cs typeface="Arabic Transparent" pitchFamily="2" charset="-78"/>
                  </a:rPr>
                  <a:t>اشغولة</a:t>
                </a:r>
                <a:r>
                  <a:rPr lang="ar-DZ" sz="1400" b="1" dirty="0">
                    <a:ea typeface="Times New Roman" pitchFamily="18" charset="0"/>
                    <a:cs typeface="Arabic Transparent" pitchFamily="2" charset="-78"/>
                  </a:rPr>
                  <a:t> المزج</a:t>
                </a:r>
              </a:p>
            </p:txBody>
          </p:sp>
        </p:grpSp>
        <p:grpSp>
          <p:nvGrpSpPr>
            <p:cNvPr id="70" name="Groupe 69"/>
            <p:cNvGrpSpPr/>
            <p:nvPr/>
          </p:nvGrpSpPr>
          <p:grpSpPr>
            <a:xfrm>
              <a:off x="7286645" y="23726"/>
              <a:ext cx="1044000" cy="252000"/>
              <a:chOff x="7591425" y="83125"/>
              <a:chExt cx="1082675" cy="312738"/>
            </a:xfrm>
          </p:grpSpPr>
          <p:sp>
            <p:nvSpPr>
              <p:cNvPr id="71" name="Text Box 144"/>
              <p:cNvSpPr txBox="1">
                <a:spLocks noChangeArrowheads="1"/>
              </p:cNvSpPr>
              <p:nvPr/>
            </p:nvSpPr>
            <p:spPr bwMode="auto">
              <a:xfrm>
                <a:off x="7591425" y="83125"/>
                <a:ext cx="1082675" cy="31273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endParaRPr lang="ar-DZ" dirty="0"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72" name="Text Box 144"/>
              <p:cNvSpPr txBox="1">
                <a:spLocks noChangeArrowheads="1"/>
              </p:cNvSpPr>
              <p:nvPr/>
            </p:nvSpPr>
            <p:spPr bwMode="auto">
              <a:xfrm>
                <a:off x="7591425" y="83125"/>
                <a:ext cx="1082675" cy="312738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rtl="1" eaLnBrk="0" hangingPunct="0"/>
                <a:r>
                  <a:rPr lang="ar-DZ" sz="1400" b="1">
                    <a:ea typeface="Times New Roman" pitchFamily="18" charset="0"/>
                    <a:cs typeface="Arabic Transparent" pitchFamily="2" charset="-78"/>
                  </a:rPr>
                  <a:t>اشغولة التفريغ</a:t>
                </a:r>
                <a:endParaRPr lang="ar-DZ">
                  <a:ea typeface="Times New Roman" pitchFamily="18" charset="0"/>
                  <a:cs typeface="Arabic Transparent" pitchFamily="2" charset="-78"/>
                </a:endParaRPr>
              </a:p>
            </p:txBody>
          </p:sp>
        </p:grpSp>
      </p:grpSp>
      <p:grpSp>
        <p:nvGrpSpPr>
          <p:cNvPr id="261" name="Groupe 260"/>
          <p:cNvGrpSpPr/>
          <p:nvPr/>
        </p:nvGrpSpPr>
        <p:grpSpPr>
          <a:xfrm>
            <a:off x="6786578" y="3014020"/>
            <a:ext cx="2159000" cy="341336"/>
            <a:chOff x="6786578" y="3014020"/>
            <a:chExt cx="2159000" cy="341336"/>
          </a:xfrm>
        </p:grpSpPr>
        <p:sp>
          <p:nvSpPr>
            <p:cNvPr id="260" name="Text Box 6"/>
            <p:cNvSpPr txBox="1">
              <a:spLocks noChangeArrowheads="1"/>
            </p:cNvSpPr>
            <p:nvPr/>
          </p:nvSpPr>
          <p:spPr bwMode="auto">
            <a:xfrm>
              <a:off x="6786578" y="3017218"/>
              <a:ext cx="2159000" cy="338138"/>
            </a:xfrm>
            <a:prstGeom prst="rect">
              <a:avLst/>
            </a:prstGeom>
            <a:solidFill>
              <a:srgbClr val="92D050"/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98" name="Text Box 6"/>
            <p:cNvSpPr txBox="1">
              <a:spLocks noChangeArrowheads="1"/>
            </p:cNvSpPr>
            <p:nvPr/>
          </p:nvSpPr>
          <p:spPr bwMode="auto">
            <a:xfrm>
              <a:off x="6786578" y="3014020"/>
              <a:ext cx="2159000" cy="3381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2000" b="1">
                  <a:ea typeface="Times New Roman" pitchFamily="18" charset="0"/>
                  <a:cs typeface="Arabic Transparent" pitchFamily="2" charset="-78"/>
                </a:rPr>
                <a:t>التنسيق بين الاشغولات</a:t>
              </a:r>
              <a:endParaRPr lang="ar-DZ" sz="200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cxnSp>
        <p:nvCxnSpPr>
          <p:cNvPr id="262" name="Connecteur en angle 261"/>
          <p:cNvCxnSpPr/>
          <p:nvPr/>
        </p:nvCxnSpPr>
        <p:spPr>
          <a:xfrm>
            <a:off x="4971409" y="5749259"/>
            <a:ext cx="1386541" cy="808816"/>
          </a:xfrm>
          <a:prstGeom prst="bentConnector3">
            <a:avLst>
              <a:gd name="adj1" fmla="val -11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3" name="Connecteur droit 262"/>
          <p:cNvCxnSpPr/>
          <p:nvPr/>
        </p:nvCxnSpPr>
        <p:spPr>
          <a:xfrm rot="5400000">
            <a:off x="3115321" y="3966287"/>
            <a:ext cx="13287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4" name="Connecteur droit 263"/>
          <p:cNvCxnSpPr/>
          <p:nvPr/>
        </p:nvCxnSpPr>
        <p:spPr>
          <a:xfrm rot="5400000">
            <a:off x="4628474" y="4275445"/>
            <a:ext cx="69327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5" name="Connecteur droit 264"/>
          <p:cNvCxnSpPr/>
          <p:nvPr/>
        </p:nvCxnSpPr>
        <p:spPr>
          <a:xfrm rot="5400000">
            <a:off x="3880930" y="5179840"/>
            <a:ext cx="101102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6" name="Groupe 265"/>
          <p:cNvGrpSpPr/>
          <p:nvPr/>
        </p:nvGrpSpPr>
        <p:grpSpPr>
          <a:xfrm>
            <a:off x="3540088" y="4133069"/>
            <a:ext cx="544479" cy="353943"/>
            <a:chOff x="4082699" y="1656276"/>
            <a:chExt cx="678566" cy="441102"/>
          </a:xfrm>
        </p:grpSpPr>
        <p:sp>
          <p:nvSpPr>
            <p:cNvPr id="267" name="Rectangle 46"/>
            <p:cNvSpPr>
              <a:spLocks noChangeAspect="1" noChangeArrowheads="1"/>
            </p:cNvSpPr>
            <p:nvPr/>
          </p:nvSpPr>
          <p:spPr bwMode="auto">
            <a:xfrm>
              <a:off x="4095684" y="1678863"/>
              <a:ext cx="573141" cy="41372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49"/>
            <p:cNvSpPr txBox="1">
              <a:spLocks noChangeAspect="1" noChangeArrowheads="1"/>
            </p:cNvSpPr>
            <p:nvPr/>
          </p:nvSpPr>
          <p:spPr bwMode="auto">
            <a:xfrm>
              <a:off x="4082699" y="1656276"/>
              <a:ext cx="678566" cy="44110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1-2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9" name="Groupe 268"/>
          <p:cNvGrpSpPr/>
          <p:nvPr/>
        </p:nvGrpSpPr>
        <p:grpSpPr>
          <a:xfrm>
            <a:off x="4746245" y="4101343"/>
            <a:ext cx="544479" cy="353943"/>
            <a:chOff x="4095221" y="1656297"/>
            <a:chExt cx="678566" cy="441107"/>
          </a:xfrm>
        </p:grpSpPr>
        <p:sp>
          <p:nvSpPr>
            <p:cNvPr id="270" name="Rectangle 46"/>
            <p:cNvSpPr>
              <a:spLocks noChangeAspect="1" noChangeArrowheads="1"/>
            </p:cNvSpPr>
            <p:nvPr/>
          </p:nvSpPr>
          <p:spPr bwMode="auto">
            <a:xfrm>
              <a:off x="4095684" y="1678863"/>
              <a:ext cx="573141" cy="41372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1" name="Text Box 49"/>
            <p:cNvSpPr txBox="1">
              <a:spLocks noChangeAspect="1" noChangeArrowheads="1"/>
            </p:cNvSpPr>
            <p:nvPr/>
          </p:nvSpPr>
          <p:spPr bwMode="auto">
            <a:xfrm>
              <a:off x="4095221" y="1656297"/>
              <a:ext cx="678566" cy="4411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3-2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72" name="Connecteur en angle 271"/>
          <p:cNvCxnSpPr/>
          <p:nvPr/>
        </p:nvCxnSpPr>
        <p:spPr>
          <a:xfrm rot="16200000" flipV="1">
            <a:off x="4356675" y="4563968"/>
            <a:ext cx="2628652" cy="1357655"/>
          </a:xfrm>
          <a:prstGeom prst="bentConnector3">
            <a:avLst>
              <a:gd name="adj1" fmla="val 99542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73" name="Groupe 272"/>
          <p:cNvGrpSpPr/>
          <p:nvPr/>
        </p:nvGrpSpPr>
        <p:grpSpPr>
          <a:xfrm>
            <a:off x="3694539" y="3795333"/>
            <a:ext cx="1191494" cy="371635"/>
            <a:chOff x="2034736" y="1556766"/>
            <a:chExt cx="1484920" cy="463156"/>
          </a:xfrm>
        </p:grpSpPr>
        <p:sp>
          <p:nvSpPr>
            <p:cNvPr id="274" name="Text Box 14"/>
            <p:cNvSpPr txBox="1">
              <a:spLocks noChangeAspect="1" noChangeArrowheads="1"/>
            </p:cNvSpPr>
            <p:nvPr/>
          </p:nvSpPr>
          <p:spPr bwMode="auto">
            <a:xfrm>
              <a:off x="2079465" y="1556766"/>
              <a:ext cx="1440191" cy="46315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نهاية الو</a:t>
              </a:r>
              <a:r>
                <a:rPr lang="ar-DZ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زن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5" name="Connecteur droit 274"/>
            <p:cNvCxnSpPr/>
            <p:nvPr/>
          </p:nvCxnSpPr>
          <p:spPr>
            <a:xfrm>
              <a:off x="2034736" y="1771279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6" name="Groupe 275"/>
          <p:cNvGrpSpPr/>
          <p:nvPr/>
        </p:nvGrpSpPr>
        <p:grpSpPr>
          <a:xfrm>
            <a:off x="4293636" y="4680385"/>
            <a:ext cx="613162" cy="371635"/>
            <a:chOff x="2781371" y="2659778"/>
            <a:chExt cx="764164" cy="463156"/>
          </a:xfrm>
        </p:grpSpPr>
        <p:sp>
          <p:nvSpPr>
            <p:cNvPr id="277" name="Text Box 14"/>
            <p:cNvSpPr txBox="1">
              <a:spLocks noChangeAspect="1" noChangeArrowheads="1"/>
            </p:cNvSpPr>
            <p:nvPr/>
          </p:nvSpPr>
          <p:spPr bwMode="auto">
            <a:xfrm>
              <a:off x="2891161" y="2659778"/>
              <a:ext cx="654374" cy="46315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=1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8" name="Connecteur droit 277"/>
            <p:cNvCxnSpPr/>
            <p:nvPr/>
          </p:nvCxnSpPr>
          <p:spPr>
            <a:xfrm>
              <a:off x="2781371" y="287717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9" name="Groupe 278"/>
          <p:cNvGrpSpPr/>
          <p:nvPr/>
        </p:nvGrpSpPr>
        <p:grpSpPr>
          <a:xfrm>
            <a:off x="4247246" y="5310923"/>
            <a:ext cx="1155604" cy="371635"/>
            <a:chOff x="2723550" y="3445596"/>
            <a:chExt cx="1440191" cy="463156"/>
          </a:xfrm>
        </p:grpSpPr>
        <p:sp>
          <p:nvSpPr>
            <p:cNvPr id="280" name="Text Box 14"/>
            <p:cNvSpPr txBox="1">
              <a:spLocks noChangeAspect="1" noChangeArrowheads="1"/>
            </p:cNvSpPr>
            <p:nvPr/>
          </p:nvSpPr>
          <p:spPr bwMode="auto">
            <a:xfrm>
              <a:off x="2723550" y="3445596"/>
              <a:ext cx="1440191" cy="46315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نهاية الم</a:t>
              </a:r>
              <a:r>
                <a:rPr lang="ar-DZ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زج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81" name="Connecteur droit 280"/>
            <p:cNvCxnSpPr/>
            <p:nvPr/>
          </p:nvCxnSpPr>
          <p:spPr>
            <a:xfrm>
              <a:off x="2786050" y="3681265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2" name="Groupe 281"/>
          <p:cNvGrpSpPr/>
          <p:nvPr/>
        </p:nvGrpSpPr>
        <p:grpSpPr>
          <a:xfrm>
            <a:off x="3752068" y="6241931"/>
            <a:ext cx="1307648" cy="371635"/>
            <a:chOff x="2106433" y="4605880"/>
            <a:chExt cx="1629679" cy="463156"/>
          </a:xfrm>
        </p:grpSpPr>
        <p:sp>
          <p:nvSpPr>
            <p:cNvPr id="283" name="Text Box 14"/>
            <p:cNvSpPr txBox="1">
              <a:spLocks noChangeAspect="1" noChangeArrowheads="1"/>
            </p:cNvSpPr>
            <p:nvPr/>
          </p:nvSpPr>
          <p:spPr bwMode="auto">
            <a:xfrm>
              <a:off x="2106433" y="4605880"/>
              <a:ext cx="1440191" cy="46315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نهاية التفريغ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84" name="Connecteur droit 283"/>
            <p:cNvCxnSpPr/>
            <p:nvPr/>
          </p:nvCxnSpPr>
          <p:spPr>
            <a:xfrm>
              <a:off x="3520112" y="4812200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5" name="Groupe 284"/>
          <p:cNvGrpSpPr/>
          <p:nvPr/>
        </p:nvGrpSpPr>
        <p:grpSpPr>
          <a:xfrm>
            <a:off x="3394089" y="4623591"/>
            <a:ext cx="1910440" cy="49993"/>
            <a:chOff x="1660294" y="2588996"/>
            <a:chExt cx="2380917" cy="62305"/>
          </a:xfrm>
        </p:grpSpPr>
        <p:cxnSp>
          <p:nvCxnSpPr>
            <p:cNvPr id="286" name="Connecteur droit 285"/>
            <p:cNvCxnSpPr/>
            <p:nvPr/>
          </p:nvCxnSpPr>
          <p:spPr>
            <a:xfrm>
              <a:off x="1660294" y="2588996"/>
              <a:ext cx="237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7" name="Connecteur droit 286"/>
            <p:cNvCxnSpPr/>
            <p:nvPr/>
          </p:nvCxnSpPr>
          <p:spPr>
            <a:xfrm>
              <a:off x="1665211" y="2649713"/>
              <a:ext cx="237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8" name="Groupe 287"/>
          <p:cNvGrpSpPr/>
          <p:nvPr/>
        </p:nvGrpSpPr>
        <p:grpSpPr>
          <a:xfrm>
            <a:off x="3371715" y="5680521"/>
            <a:ext cx="1906494" cy="58596"/>
            <a:chOff x="1632409" y="3906212"/>
            <a:chExt cx="2376000" cy="73026"/>
          </a:xfrm>
        </p:grpSpPr>
        <p:cxnSp>
          <p:nvCxnSpPr>
            <p:cNvPr id="289" name="Connecteur droit 288"/>
            <p:cNvCxnSpPr/>
            <p:nvPr/>
          </p:nvCxnSpPr>
          <p:spPr>
            <a:xfrm>
              <a:off x="1632409" y="3977650"/>
              <a:ext cx="237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0" name="Connecteur droit 289"/>
            <p:cNvCxnSpPr/>
            <p:nvPr/>
          </p:nvCxnSpPr>
          <p:spPr>
            <a:xfrm>
              <a:off x="1632409" y="3906212"/>
              <a:ext cx="237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1" name="Groupe 290"/>
          <p:cNvGrpSpPr/>
          <p:nvPr/>
        </p:nvGrpSpPr>
        <p:grpSpPr>
          <a:xfrm>
            <a:off x="3552211" y="3436873"/>
            <a:ext cx="1513377" cy="374073"/>
            <a:chOff x="1857356" y="1110030"/>
            <a:chExt cx="1886071" cy="466194"/>
          </a:xfrm>
        </p:grpSpPr>
        <p:grpSp>
          <p:nvGrpSpPr>
            <p:cNvPr id="292" name="Groupe 194"/>
            <p:cNvGrpSpPr/>
            <p:nvPr/>
          </p:nvGrpSpPr>
          <p:grpSpPr>
            <a:xfrm>
              <a:off x="2660426" y="1110030"/>
              <a:ext cx="1083001" cy="466194"/>
              <a:chOff x="7714474" y="1248294"/>
              <a:chExt cx="1083001" cy="466194"/>
            </a:xfrm>
          </p:grpSpPr>
          <p:sp>
            <p:nvSpPr>
              <p:cNvPr id="299" name="Rectangle 298"/>
              <p:cNvSpPr/>
              <p:nvPr/>
            </p:nvSpPr>
            <p:spPr>
              <a:xfrm>
                <a:off x="7715272" y="1285860"/>
                <a:ext cx="1071570" cy="42862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0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7714474" y="1248294"/>
                <a:ext cx="1083001" cy="46315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الو</a:t>
                </a:r>
                <a:r>
                  <a:rPr lang="ar-DZ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زن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93" name="Groupe 185"/>
            <p:cNvGrpSpPr/>
            <p:nvPr/>
          </p:nvGrpSpPr>
          <p:grpSpPr>
            <a:xfrm>
              <a:off x="1857356" y="1131711"/>
              <a:ext cx="573141" cy="426832"/>
              <a:chOff x="142875" y="1589519"/>
              <a:chExt cx="573141" cy="426832"/>
            </a:xfrm>
          </p:grpSpPr>
          <p:sp>
            <p:nvSpPr>
              <p:cNvPr id="295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142875" y="1602034"/>
                <a:ext cx="573141" cy="413728"/>
              </a:xfrm>
              <a:prstGeom prst="rect">
                <a:avLst/>
              </a:prstGeom>
              <a:solidFill>
                <a:srgbClr val="FFC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6" name="Line 47"/>
              <p:cNvSpPr>
                <a:spLocks noChangeAspect="1" noChangeShapeType="1"/>
              </p:cNvSpPr>
              <p:nvPr/>
            </p:nvSpPr>
            <p:spPr bwMode="auto">
              <a:xfrm>
                <a:off x="226044" y="1600792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7" name="Line 48"/>
              <p:cNvSpPr>
                <a:spLocks noChangeAspect="1" noChangeShapeType="1"/>
              </p:cNvSpPr>
              <p:nvPr/>
            </p:nvSpPr>
            <p:spPr bwMode="auto">
              <a:xfrm>
                <a:off x="634655" y="1600792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8" name="Text Box 49"/>
              <p:cNvSpPr txBox="1">
                <a:spLocks noChangeAspect="1" noChangeArrowheads="1"/>
              </p:cNvSpPr>
              <p:nvPr/>
            </p:nvSpPr>
            <p:spPr bwMode="auto">
              <a:xfrm>
                <a:off x="191210" y="1589519"/>
                <a:ext cx="477315" cy="36933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fr-FR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294" name="Connecteur droit 293"/>
            <p:cNvCxnSpPr/>
            <p:nvPr/>
          </p:nvCxnSpPr>
          <p:spPr>
            <a:xfrm>
              <a:off x="2440800" y="1357298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1" name="Groupe 300"/>
          <p:cNvGrpSpPr/>
          <p:nvPr/>
        </p:nvGrpSpPr>
        <p:grpSpPr>
          <a:xfrm>
            <a:off x="4148622" y="4966195"/>
            <a:ext cx="1508066" cy="374070"/>
            <a:chOff x="2600642" y="3015974"/>
            <a:chExt cx="1879452" cy="466191"/>
          </a:xfrm>
        </p:grpSpPr>
        <p:grpSp>
          <p:nvGrpSpPr>
            <p:cNvPr id="302" name="Groupe 139"/>
            <p:cNvGrpSpPr/>
            <p:nvPr/>
          </p:nvGrpSpPr>
          <p:grpSpPr>
            <a:xfrm>
              <a:off x="2600642" y="3021721"/>
              <a:ext cx="573141" cy="443793"/>
              <a:chOff x="142875" y="1571969"/>
              <a:chExt cx="573141" cy="443793"/>
            </a:xfrm>
          </p:grpSpPr>
          <p:sp>
            <p:nvSpPr>
              <p:cNvPr id="307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142875" y="1602034"/>
                <a:ext cx="573141" cy="413728"/>
              </a:xfrm>
              <a:prstGeom prst="rect">
                <a:avLst/>
              </a:prstGeom>
              <a:solidFill>
                <a:srgbClr val="FFC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8" name="Line 47"/>
              <p:cNvSpPr>
                <a:spLocks noChangeAspect="1" noChangeShapeType="1"/>
              </p:cNvSpPr>
              <p:nvPr/>
            </p:nvSpPr>
            <p:spPr bwMode="auto">
              <a:xfrm>
                <a:off x="226044" y="1598785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9" name="Line 48"/>
              <p:cNvSpPr>
                <a:spLocks noChangeAspect="1" noChangeShapeType="1"/>
              </p:cNvSpPr>
              <p:nvPr/>
            </p:nvSpPr>
            <p:spPr bwMode="auto">
              <a:xfrm>
                <a:off x="634655" y="1598785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0" name="Text Box 49"/>
              <p:cNvSpPr txBox="1">
                <a:spLocks noChangeAspect="1" noChangeArrowheads="1"/>
              </p:cNvSpPr>
              <p:nvPr/>
            </p:nvSpPr>
            <p:spPr bwMode="auto">
              <a:xfrm>
                <a:off x="191210" y="1571969"/>
                <a:ext cx="477315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fr-FR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03" name="Groupe 195"/>
            <p:cNvGrpSpPr/>
            <p:nvPr/>
          </p:nvGrpSpPr>
          <p:grpSpPr>
            <a:xfrm>
              <a:off x="3397093" y="3015974"/>
              <a:ext cx="1083001" cy="466191"/>
              <a:chOff x="4925399" y="248165"/>
              <a:chExt cx="1083001" cy="466191"/>
            </a:xfrm>
          </p:grpSpPr>
          <p:sp>
            <p:nvSpPr>
              <p:cNvPr id="305" name="Rectangle 304"/>
              <p:cNvSpPr/>
              <p:nvPr/>
            </p:nvSpPr>
            <p:spPr>
              <a:xfrm>
                <a:off x="4929190" y="285728"/>
                <a:ext cx="1071570" cy="42862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6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4925399" y="248165"/>
                <a:ext cx="1083001" cy="46315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الم</a:t>
                </a:r>
                <a:r>
                  <a:rPr lang="ar-DZ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زج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04" name="Connecteur droit 303"/>
            <p:cNvCxnSpPr/>
            <p:nvPr/>
          </p:nvCxnSpPr>
          <p:spPr>
            <a:xfrm>
              <a:off x="3170460" y="3286124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1" name="Groupe 310"/>
          <p:cNvGrpSpPr/>
          <p:nvPr/>
        </p:nvGrpSpPr>
        <p:grpSpPr>
          <a:xfrm>
            <a:off x="4755965" y="5867658"/>
            <a:ext cx="1507426" cy="371635"/>
            <a:chOff x="3357554" y="4139442"/>
            <a:chExt cx="1878654" cy="463157"/>
          </a:xfrm>
        </p:grpSpPr>
        <p:grpSp>
          <p:nvGrpSpPr>
            <p:cNvPr id="312" name="Groupe 155"/>
            <p:cNvGrpSpPr/>
            <p:nvPr/>
          </p:nvGrpSpPr>
          <p:grpSpPr>
            <a:xfrm>
              <a:off x="3357554" y="4179147"/>
              <a:ext cx="573141" cy="419331"/>
              <a:chOff x="142875" y="1597020"/>
              <a:chExt cx="573141" cy="419331"/>
            </a:xfrm>
          </p:grpSpPr>
          <p:sp>
            <p:nvSpPr>
              <p:cNvPr id="317" name="Rectangle 46"/>
              <p:cNvSpPr>
                <a:spLocks noChangeAspect="1" noChangeArrowheads="1"/>
              </p:cNvSpPr>
              <p:nvPr/>
            </p:nvSpPr>
            <p:spPr bwMode="auto">
              <a:xfrm>
                <a:off x="142875" y="1602034"/>
                <a:ext cx="573141" cy="413728"/>
              </a:xfrm>
              <a:prstGeom prst="rect">
                <a:avLst/>
              </a:prstGeom>
              <a:solidFill>
                <a:srgbClr val="FFC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" name="Line 47"/>
              <p:cNvSpPr>
                <a:spLocks noChangeAspect="1" noChangeShapeType="1"/>
              </p:cNvSpPr>
              <p:nvPr/>
            </p:nvSpPr>
            <p:spPr bwMode="auto">
              <a:xfrm>
                <a:off x="226044" y="1600792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" name="Line 48"/>
              <p:cNvSpPr>
                <a:spLocks noChangeAspect="1" noChangeShapeType="1"/>
              </p:cNvSpPr>
              <p:nvPr/>
            </p:nvSpPr>
            <p:spPr bwMode="auto">
              <a:xfrm>
                <a:off x="634655" y="1600792"/>
                <a:ext cx="0" cy="415559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" name="Text Box 49"/>
              <p:cNvSpPr txBox="1">
                <a:spLocks noChangeAspect="1" noChangeArrowheads="1"/>
              </p:cNvSpPr>
              <p:nvPr/>
            </p:nvSpPr>
            <p:spPr bwMode="auto">
              <a:xfrm>
                <a:off x="203733" y="1597020"/>
                <a:ext cx="477316" cy="36933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fr-FR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13" name="Groupe 192"/>
            <p:cNvGrpSpPr/>
            <p:nvPr/>
          </p:nvGrpSpPr>
          <p:grpSpPr>
            <a:xfrm>
              <a:off x="4153207" y="4139442"/>
              <a:ext cx="1083001" cy="463157"/>
              <a:chOff x="6417957" y="1403532"/>
              <a:chExt cx="1083001" cy="463157"/>
            </a:xfrm>
          </p:grpSpPr>
          <p:sp>
            <p:nvSpPr>
              <p:cNvPr id="315" name="Rectangle 314"/>
              <p:cNvSpPr/>
              <p:nvPr/>
            </p:nvSpPr>
            <p:spPr>
              <a:xfrm>
                <a:off x="6417957" y="1428736"/>
                <a:ext cx="1071570" cy="42862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6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6417957" y="1403532"/>
                <a:ext cx="1083001" cy="46315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التفريغ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14" name="Connecteur droit 313"/>
            <p:cNvCxnSpPr/>
            <p:nvPr/>
          </p:nvCxnSpPr>
          <p:spPr>
            <a:xfrm>
              <a:off x="3942617" y="4392617"/>
              <a:ext cx="21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1" name="Connecteur en angle 320"/>
          <p:cNvCxnSpPr/>
          <p:nvPr/>
        </p:nvCxnSpPr>
        <p:spPr>
          <a:xfrm rot="5400000" flipH="1" flipV="1">
            <a:off x="3331042" y="5691486"/>
            <a:ext cx="288863" cy="404408"/>
          </a:xfrm>
          <a:prstGeom prst="bentConnector3">
            <a:avLst>
              <a:gd name="adj1" fmla="val -48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2" name="Connecteur en angle 321"/>
          <p:cNvCxnSpPr/>
          <p:nvPr/>
        </p:nvCxnSpPr>
        <p:spPr>
          <a:xfrm rot="10800000" flipV="1">
            <a:off x="3261950" y="3300087"/>
            <a:ext cx="519953" cy="2744197"/>
          </a:xfrm>
          <a:prstGeom prst="bentConnector3">
            <a:avLst>
              <a:gd name="adj1" fmla="val 10013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23" name="Groupe 322"/>
          <p:cNvGrpSpPr/>
          <p:nvPr/>
        </p:nvGrpSpPr>
        <p:grpSpPr>
          <a:xfrm>
            <a:off x="6858016" y="5721086"/>
            <a:ext cx="2196000" cy="650519"/>
            <a:chOff x="6786578" y="3017218"/>
            <a:chExt cx="2159000" cy="342663"/>
          </a:xfrm>
        </p:grpSpPr>
        <p:sp>
          <p:nvSpPr>
            <p:cNvPr id="324" name="Text Box 6"/>
            <p:cNvSpPr txBox="1">
              <a:spLocks noChangeArrowheads="1"/>
            </p:cNvSpPr>
            <p:nvPr/>
          </p:nvSpPr>
          <p:spPr bwMode="auto">
            <a:xfrm>
              <a:off x="6786578" y="3017218"/>
              <a:ext cx="2159000" cy="33813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25" name="Text Box 6"/>
            <p:cNvSpPr txBox="1">
              <a:spLocks noChangeArrowheads="1"/>
            </p:cNvSpPr>
            <p:nvPr/>
          </p:nvSpPr>
          <p:spPr bwMode="auto">
            <a:xfrm>
              <a:off x="6786578" y="3021743"/>
              <a:ext cx="2159000" cy="3381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2000" b="1" dirty="0" smtClean="0">
                  <a:ea typeface="Times New Roman" pitchFamily="18" charset="0"/>
                  <a:cs typeface="Arabic Transparent" pitchFamily="2" charset="-78"/>
                </a:rPr>
                <a:t>هناك ملحق لكيفية انجا</a:t>
              </a:r>
              <a:r>
                <a:rPr lang="ar-DZ" sz="2000" b="1" dirty="0" smtClean="0">
                  <a:latin typeface="Arial"/>
                  <a:ea typeface="Times New Roman" pitchFamily="18" charset="0"/>
                  <a:cs typeface="Arial"/>
                </a:rPr>
                <a:t>ز متمن تنسيق </a:t>
              </a:r>
              <a:r>
                <a:rPr lang="ar-DZ" sz="2000" b="1" dirty="0" err="1" smtClean="0">
                  <a:latin typeface="Arial"/>
                  <a:ea typeface="Times New Roman" pitchFamily="18" charset="0"/>
                  <a:cs typeface="Arial"/>
                </a:rPr>
                <a:t>الاشغولات</a:t>
              </a:r>
              <a:endParaRPr lang="fr-FR" sz="2000" b="1" dirty="0" smtClean="0">
                <a:latin typeface="Arial"/>
                <a:ea typeface="Times New Roman" pitchFamily="18" charset="0"/>
                <a:cs typeface="Arial"/>
              </a:endParaRPr>
            </a:p>
            <a:p>
              <a:pPr algn="ctr" rtl="1" eaLnBrk="0" hangingPunct="0"/>
              <a:r>
                <a:rPr lang="fr-FR" sz="2000" b="1" dirty="0" smtClean="0">
                  <a:latin typeface="Arial"/>
                  <a:ea typeface="Times New Roman" pitchFamily="18" charset="0"/>
                  <a:cs typeface="Arial"/>
                </a:rPr>
                <a:t>P85</a:t>
              </a:r>
            </a:p>
            <a:p>
              <a:pPr algn="ctr" rtl="1" eaLnBrk="0" hangingPunct="0"/>
              <a:endParaRPr lang="ar-DZ" sz="2000" dirty="0">
                <a:ea typeface="Times New Roman" pitchFamily="18" charset="0"/>
                <a:cs typeface="Arabic Transparent" pitchFamily="2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45" name="Rectangle 93"/>
          <p:cNvSpPr>
            <a:spLocks noChangeArrowheads="1"/>
          </p:cNvSpPr>
          <p:nvPr/>
        </p:nvSpPr>
        <p:spPr bwMode="auto">
          <a:xfrm>
            <a:off x="6373029" y="114300"/>
            <a:ext cx="2842445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dirty="0">
                <a:latin typeface="Arial" pitchFamily="34" charset="0"/>
                <a:cs typeface="Arabic Transparent" pitchFamily="2" charset="-78"/>
              </a:rPr>
              <a:t>  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5 </a:t>
            </a:r>
            <a:r>
              <a:rPr lang="ar-DZ" sz="1700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أنواع الإرغام </a:t>
            </a:r>
            <a:r>
              <a:rPr lang="ar-DZ" sz="17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7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fr-FR" sz="1700" b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orcage</a:t>
            </a:r>
            <a:r>
              <a:rPr lang="ar-DZ" sz="17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):</a:t>
            </a:r>
            <a:endParaRPr lang="ar-DZ" sz="1700" b="1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6047" name="Rectangle 95"/>
          <p:cNvSpPr>
            <a:spLocks noChangeArrowheads="1"/>
          </p:cNvSpPr>
          <p:nvPr/>
        </p:nvSpPr>
        <p:spPr bwMode="auto">
          <a:xfrm>
            <a:off x="6598687" y="492125"/>
            <a:ext cx="2380780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متمن السيد ومتمن العبد</a:t>
            </a:r>
            <a:r>
              <a:rPr lang="fr-FR" sz="17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/>
              <a:t> </a:t>
            </a:r>
            <a:endParaRPr lang="en-US" sz="1700"/>
          </a:p>
        </p:txBody>
      </p:sp>
      <p:sp>
        <p:nvSpPr>
          <p:cNvPr id="126049" name="Rectangle 97"/>
          <p:cNvSpPr>
            <a:spLocks noChangeArrowheads="1"/>
          </p:cNvSpPr>
          <p:nvPr/>
        </p:nvSpPr>
        <p:spPr bwMode="auto">
          <a:xfrm>
            <a:off x="-12275" y="431163"/>
            <a:ext cx="8919428" cy="10926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600"/>
              </a:lnSpc>
            </a:pPr>
            <a:r>
              <a:rPr lang="fr-FR" sz="1700" b="1" dirty="0">
                <a:ea typeface="Times New Roman" pitchFamily="18" charset="0"/>
                <a:cs typeface="Arabic Transparent" pitchFamily="2" charset="-78"/>
              </a:rPr>
              <a:t>                                          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متمن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السيد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 هو الذي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يرغم </a:t>
            </a:r>
            <a:r>
              <a:rPr lang="ar-DZ" sz="1700" b="1" dirty="0" err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sz="1700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 الأخرى بأخذ وضعيات معينة </a:t>
            </a:r>
            <a:r>
              <a:rPr lang="ar-DZ" sz="1700" b="1" dirty="0">
                <a:solidFill>
                  <a:srgbClr val="00B0F0"/>
                </a:solidFill>
                <a:ea typeface="Times New Roman" pitchFamily="18" charset="0"/>
                <a:cs typeface="Arabic Transparent" pitchFamily="2" charset="-78"/>
              </a:rPr>
              <a:t>وذلك مهما كانت</a:t>
            </a:r>
            <a:endParaRPr lang="fr-FR" sz="1700" dirty="0">
              <a:solidFill>
                <a:srgbClr val="00B0F0"/>
              </a:solidFill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sz="1700" b="1" dirty="0">
                <a:solidFill>
                  <a:srgbClr val="00B0F0"/>
                </a:solidFill>
                <a:cs typeface="Arabic Transparent" pitchFamily="2" charset="-78"/>
              </a:rPr>
              <a:t>       حالة النظام الآلي </a:t>
            </a:r>
            <a:r>
              <a:rPr lang="ar-DZ" sz="1700" b="1" dirty="0">
                <a:cs typeface="Arabic Transparent" pitchFamily="2" charset="-78"/>
              </a:rPr>
              <a:t>ويتم ذلك وفق آليات معينة ، والمتمن الذي يقع عليه فعل </a:t>
            </a:r>
            <a:r>
              <a:rPr lang="ar-DZ" sz="1700" b="1" dirty="0">
                <a:solidFill>
                  <a:srgbClr val="FF0000"/>
                </a:solidFill>
                <a:cs typeface="Arabic Transparent" pitchFamily="2" charset="-78"/>
              </a:rPr>
              <a:t>الإرغام</a:t>
            </a:r>
            <a:r>
              <a:rPr lang="ar-DZ" sz="1700" b="1" dirty="0"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6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sz="1600" b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orcage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700" b="1" dirty="0" smtClean="0">
                <a:cs typeface="Arabic Transparent" pitchFamily="2" charset="-78"/>
              </a:rPr>
              <a:t>يدعى </a:t>
            </a:r>
            <a:r>
              <a:rPr lang="ar-DZ" sz="1700" b="1" dirty="0">
                <a:cs typeface="Arabic Transparent" pitchFamily="2" charset="-78"/>
              </a:rPr>
              <a:t>متمن العبد </a:t>
            </a:r>
            <a:endParaRPr lang="ar-DZ" sz="1700" b="1" dirty="0" smtClean="0"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sz="1700" b="1" dirty="0" smtClean="0">
                <a:cs typeface="Arabic Transparent" pitchFamily="2" charset="-78"/>
              </a:rPr>
              <a:t>       ومن إحدى آليات </a:t>
            </a:r>
            <a:r>
              <a:rPr lang="ar-DZ" sz="1700" b="1" dirty="0">
                <a:cs typeface="Arabic Transparent" pitchFamily="2" charset="-78"/>
              </a:rPr>
              <a:t>الإرغام ما يلي:</a:t>
            </a:r>
          </a:p>
        </p:txBody>
      </p:sp>
      <p:sp>
        <p:nvSpPr>
          <p:cNvPr id="126051" name="Rectangle 99"/>
          <p:cNvSpPr>
            <a:spLocks noChangeArrowheads="1"/>
          </p:cNvSpPr>
          <p:nvPr/>
        </p:nvSpPr>
        <p:spPr bwMode="auto">
          <a:xfrm>
            <a:off x="6006426" y="1643050"/>
            <a:ext cx="2994730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DZ" sz="17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تخميل</a:t>
            </a:r>
            <a:r>
              <a:rPr lang="ar-DZ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متمن بكامله </a:t>
            </a:r>
            <a:r>
              <a:rPr lang="ar-DZ" sz="17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اوعدة</a:t>
            </a:r>
            <a:r>
              <a:rPr lang="ar-DZ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 err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متامن</a:t>
            </a:r>
            <a:r>
              <a:rPr lang="fr-FR" sz="17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700" dirty="0"/>
              <a:t> </a:t>
            </a:r>
            <a:endParaRPr lang="en-US" sz="1700" dirty="0"/>
          </a:p>
        </p:txBody>
      </p:sp>
      <p:sp>
        <p:nvSpPr>
          <p:cNvPr id="126053" name="Rectangle 101"/>
          <p:cNvSpPr>
            <a:spLocks noChangeArrowheads="1"/>
          </p:cNvSpPr>
          <p:nvPr/>
        </p:nvSpPr>
        <p:spPr bwMode="auto">
          <a:xfrm>
            <a:off x="-127498" y="1607425"/>
            <a:ext cx="6334906" cy="7412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600"/>
              </a:lnSpc>
            </a:pP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هذه الحالة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متمن السيد يرغم </a:t>
            </a:r>
            <a:r>
              <a:rPr lang="ar-DZ" sz="17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متمن العبد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بجميع مراحله على </a:t>
            </a:r>
            <a:r>
              <a:rPr lang="ar-DZ" sz="1700" b="1" dirty="0" smtClean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الخمول</a:t>
            </a: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 err="1" smtClean="0">
                <a:cs typeface="Arabic Transparent" pitchFamily="2" charset="-78"/>
              </a:rPr>
              <a:t>ولايمكن</a:t>
            </a:r>
            <a:r>
              <a:rPr lang="ar-DZ" sz="1700" b="1" dirty="0" smtClean="0">
                <a:cs typeface="Arabic Transparent" pitchFamily="2" charset="-78"/>
              </a:rPr>
              <a:t> </a:t>
            </a:r>
            <a:r>
              <a:rPr lang="ar-DZ" sz="1700" b="1" dirty="0">
                <a:cs typeface="Arabic Transparent" pitchFamily="2" charset="-78"/>
              </a:rPr>
              <a:t>استعمال هذا </a:t>
            </a:r>
            <a:r>
              <a:rPr lang="ar-DZ" sz="1700" b="1" dirty="0" err="1">
                <a:cs typeface="Arabic Transparent" pitchFamily="2" charset="-78"/>
              </a:rPr>
              <a:t>المتمن</a:t>
            </a:r>
            <a:r>
              <a:rPr lang="ar-DZ" sz="1700" b="1" dirty="0">
                <a:cs typeface="Arabic Transparent" pitchFamily="2" charset="-78"/>
              </a:rPr>
              <a:t> </a:t>
            </a:r>
            <a:r>
              <a:rPr lang="ar-DZ" sz="1700" b="1" dirty="0" err="1">
                <a:cs typeface="Arabic Transparent" pitchFamily="2" charset="-78"/>
              </a:rPr>
              <a:t>الا</a:t>
            </a:r>
            <a:r>
              <a:rPr lang="ar-DZ" sz="1700" b="1" dirty="0">
                <a:cs typeface="Arabic Transparent" pitchFamily="2" charset="-78"/>
              </a:rPr>
              <a:t> بعد تنشيطه من طرف متمن السيد حيث </a:t>
            </a:r>
            <a:r>
              <a:rPr lang="ar-DZ" sz="1700" b="1" dirty="0" smtClean="0">
                <a:cs typeface="Arabic Transparent" pitchFamily="2" charset="-78"/>
              </a:rPr>
              <a:t>تعطى </a:t>
            </a:r>
            <a:r>
              <a:rPr lang="ar-DZ" sz="1700" b="1" dirty="0">
                <a:cs typeface="Arabic Transparent" pitchFamily="2" charset="-78"/>
              </a:rPr>
              <a:t>الصيغة كما يلي :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071802" y="2447220"/>
            <a:ext cx="2013693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/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2400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اسم </a:t>
            </a:r>
            <a:r>
              <a:rPr lang="ar-DZ" sz="2400" b="1" dirty="0" err="1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lang="fr-FR" sz="2400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143"/>
          <p:cNvSpPr>
            <a:spLocks noChangeArrowheads="1"/>
          </p:cNvSpPr>
          <p:nvPr/>
        </p:nvSpPr>
        <p:spPr bwMode="auto">
          <a:xfrm>
            <a:off x="623822" y="5949950"/>
            <a:ext cx="860684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>
              <a:buFont typeface="Courier New" pitchFamily="49" charset="0"/>
              <a:buChar char="o"/>
            </a:pP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 عند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تنشيط المرحلة </a:t>
            </a:r>
            <a:r>
              <a:rPr lang="ar-DZ" sz="17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31 </a:t>
            </a:r>
            <a:r>
              <a:rPr lang="ar-DZ" sz="1700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للمتمن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السيد يرغم </a:t>
            </a:r>
            <a:r>
              <a:rPr lang="ar-DZ" sz="17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متمن العبد بالخمول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ويصبح </a:t>
            </a:r>
            <a:r>
              <a:rPr lang="ar-DZ" sz="1700" b="1" dirty="0" err="1" smtClean="0">
                <a:ea typeface="Times New Roman" pitchFamily="18" charset="0"/>
                <a:cs typeface="Arabic Transparent" pitchFamily="2" charset="-78"/>
              </a:rPr>
              <a:t>المتمن</a:t>
            </a: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 العبد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بكامله خاملا ولا يمكنه </a:t>
            </a: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التطور.</a:t>
            </a:r>
            <a:endParaRPr lang="ar-DZ" sz="17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29901" y="3305623"/>
            <a:ext cx="112033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hangingPunct="0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متمن السيد</a:t>
            </a:r>
            <a:endParaRPr lang="en-US" dirty="0">
              <a:solidFill>
                <a:prstClr val="black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2025943" y="3666950"/>
            <a:ext cx="1760239" cy="1764000"/>
            <a:chOff x="2025943" y="3666950"/>
            <a:chExt cx="1760239" cy="1764000"/>
          </a:xfrm>
        </p:grpSpPr>
        <p:sp>
          <p:nvSpPr>
            <p:cNvPr id="40" name="Line 43"/>
            <p:cNvSpPr>
              <a:spLocks noChangeShapeType="1"/>
            </p:cNvSpPr>
            <p:nvPr/>
          </p:nvSpPr>
          <p:spPr bwMode="auto">
            <a:xfrm flipH="1">
              <a:off x="2285984" y="3666950"/>
              <a:ext cx="0" cy="176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8"/>
            <p:cNvSpPr>
              <a:spLocks noChangeAspect="1" noChangeArrowheads="1"/>
            </p:cNvSpPr>
            <p:nvPr/>
          </p:nvSpPr>
          <p:spPr bwMode="auto">
            <a:xfrm>
              <a:off x="2090782" y="3868947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9"/>
            <p:cNvSpPr>
              <a:spLocks noChangeAspect="1" noChangeArrowheads="1"/>
            </p:cNvSpPr>
            <p:nvPr/>
          </p:nvSpPr>
          <p:spPr bwMode="auto">
            <a:xfrm>
              <a:off x="2138497" y="3911156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10"/>
            <p:cNvSpPr txBox="1">
              <a:spLocks noChangeArrowheads="1"/>
            </p:cNvSpPr>
            <p:nvPr/>
          </p:nvSpPr>
          <p:spPr bwMode="auto">
            <a:xfrm>
              <a:off x="2025943" y="3867937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2472365" y="4803819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5"/>
            <p:cNvSpPr>
              <a:spLocks noChangeAspect="1" noChangeArrowheads="1"/>
            </p:cNvSpPr>
            <p:nvPr/>
          </p:nvSpPr>
          <p:spPr bwMode="auto">
            <a:xfrm>
              <a:off x="2090782" y="4638503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Text Box 16"/>
            <p:cNvSpPr txBox="1">
              <a:spLocks noChangeArrowheads="1"/>
            </p:cNvSpPr>
            <p:nvPr/>
          </p:nvSpPr>
          <p:spPr bwMode="auto">
            <a:xfrm>
              <a:off x="2084963" y="4641210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7"/>
            <p:cNvSpPr>
              <a:spLocks noChangeArrowheads="1"/>
            </p:cNvSpPr>
            <p:nvPr/>
          </p:nvSpPr>
          <p:spPr bwMode="auto">
            <a:xfrm>
              <a:off x="2742264" y="4638503"/>
              <a:ext cx="1043918" cy="360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2714612" y="4640107"/>
              <a:ext cx="1013205" cy="3638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7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</a:t>
              </a: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/GPN()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Line 28"/>
            <p:cNvSpPr>
              <a:spLocks noChangeShapeType="1"/>
            </p:cNvSpPr>
            <p:nvPr/>
          </p:nvSpPr>
          <p:spPr bwMode="auto">
            <a:xfrm>
              <a:off x="2197221" y="4425793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Line 29"/>
            <p:cNvSpPr>
              <a:spLocks noChangeShapeType="1"/>
            </p:cNvSpPr>
            <p:nvPr/>
          </p:nvSpPr>
          <p:spPr bwMode="auto">
            <a:xfrm>
              <a:off x="2180705" y="5146967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Rectangle 60"/>
          <p:cNvSpPr/>
          <p:nvPr/>
        </p:nvSpPr>
        <p:spPr>
          <a:xfrm>
            <a:off x="5000628" y="3085610"/>
            <a:ext cx="164307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متمن العبد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7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17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ar-DZ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62" name="Groupe 61"/>
          <p:cNvGrpSpPr/>
          <p:nvPr/>
        </p:nvGrpSpPr>
        <p:grpSpPr>
          <a:xfrm>
            <a:off x="5510537" y="3518454"/>
            <a:ext cx="594965" cy="2268000"/>
            <a:chOff x="5510537" y="3518454"/>
            <a:chExt cx="594965" cy="2268000"/>
          </a:xfrm>
        </p:grpSpPr>
        <p:sp>
          <p:nvSpPr>
            <p:cNvPr id="63" name="Line 43"/>
            <p:cNvSpPr>
              <a:spLocks noChangeShapeType="1"/>
            </p:cNvSpPr>
            <p:nvPr/>
          </p:nvSpPr>
          <p:spPr bwMode="auto">
            <a:xfrm>
              <a:off x="5778583" y="3518454"/>
              <a:ext cx="0" cy="22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Rectangle 8"/>
            <p:cNvSpPr>
              <a:spLocks noChangeAspect="1" noChangeArrowheads="1"/>
            </p:cNvSpPr>
            <p:nvPr/>
          </p:nvSpPr>
          <p:spPr bwMode="auto">
            <a:xfrm>
              <a:off x="5582220" y="3757812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Rectangle 9"/>
            <p:cNvSpPr>
              <a:spLocks noChangeAspect="1" noChangeArrowheads="1"/>
            </p:cNvSpPr>
            <p:nvPr/>
          </p:nvSpPr>
          <p:spPr bwMode="auto">
            <a:xfrm>
              <a:off x="5629935" y="3800021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Text Box 10"/>
            <p:cNvSpPr txBox="1">
              <a:spLocks noChangeArrowheads="1"/>
            </p:cNvSpPr>
            <p:nvPr/>
          </p:nvSpPr>
          <p:spPr bwMode="auto">
            <a:xfrm>
              <a:off x="5510537" y="3753612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15"/>
            <p:cNvSpPr>
              <a:spLocks noChangeAspect="1" noChangeArrowheads="1"/>
            </p:cNvSpPr>
            <p:nvPr/>
          </p:nvSpPr>
          <p:spPr bwMode="auto">
            <a:xfrm>
              <a:off x="5582220" y="4446488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Text Box 16"/>
            <p:cNvSpPr txBox="1">
              <a:spLocks noChangeArrowheads="1"/>
            </p:cNvSpPr>
            <p:nvPr/>
          </p:nvSpPr>
          <p:spPr bwMode="auto">
            <a:xfrm>
              <a:off x="5576401" y="4449195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22"/>
            <p:cNvSpPr>
              <a:spLocks noChangeAspect="1" noChangeArrowheads="1"/>
            </p:cNvSpPr>
            <p:nvPr/>
          </p:nvSpPr>
          <p:spPr bwMode="auto">
            <a:xfrm>
              <a:off x="5576715" y="5179405"/>
              <a:ext cx="379721" cy="34333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5565532" y="5177853"/>
              <a:ext cx="529101" cy="3651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28"/>
            <p:cNvSpPr>
              <a:spLocks noChangeShapeType="1"/>
            </p:cNvSpPr>
            <p:nvPr/>
          </p:nvSpPr>
          <p:spPr bwMode="auto">
            <a:xfrm>
              <a:off x="5688659" y="4240760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29"/>
            <p:cNvSpPr>
              <a:spLocks noChangeShapeType="1"/>
            </p:cNvSpPr>
            <p:nvPr/>
          </p:nvSpPr>
          <p:spPr bwMode="auto">
            <a:xfrm>
              <a:off x="5684018" y="4967015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6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6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045" grpId="0"/>
      <p:bldP spid="126047" grpId="0"/>
      <p:bldP spid="126049" grpId="0"/>
      <p:bldP spid="126051" grpId="0"/>
      <p:bldP spid="126053" grpId="0"/>
      <p:bldP spid="32" grpId="0"/>
      <p:bldP spid="35" grpId="0"/>
      <p:bldP spid="36" grpId="0"/>
      <p:bldP spid="6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6449761" y="153288"/>
            <a:ext cx="262283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الوضع في الحالة الابتدائية</a:t>
            </a:r>
            <a:r>
              <a:rPr lang="fr-FR" sz="1700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/>
              <a:t> </a:t>
            </a:r>
            <a:endParaRPr lang="en-US" sz="1700"/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auto">
          <a:xfrm>
            <a:off x="95000" y="142852"/>
            <a:ext cx="6529279" cy="61555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متمن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السيد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يرغم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متمن العبد في الحالة أين تكون </a:t>
            </a:r>
            <a:r>
              <a:rPr lang="ar-DZ" sz="1700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المرحلة الابتدائية </a:t>
            </a:r>
            <a:r>
              <a:rPr lang="ar-DZ" sz="1700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نشيطة </a:t>
            </a:r>
            <a:r>
              <a:rPr lang="ar-DZ" sz="1700" b="1" dirty="0" smtClean="0">
                <a:cs typeface="Arabic Transparent" pitchFamily="2" charset="-78"/>
              </a:rPr>
              <a:t>لوحدها </a:t>
            </a:r>
            <a:r>
              <a:rPr lang="ar-DZ" sz="1700" b="1" dirty="0">
                <a:cs typeface="Arabic Transparent" pitchFamily="2" charset="-78"/>
              </a:rPr>
              <a:t>فقط </a:t>
            </a:r>
            <a:endParaRPr lang="ar-DZ" sz="1700" b="1" dirty="0" smtClean="0">
              <a:cs typeface="Arabic Transparent" pitchFamily="2" charset="-78"/>
            </a:endParaRPr>
          </a:p>
          <a:p>
            <a:pPr algn="r" rtl="1" eaLnBrk="0" hangingPunct="0"/>
            <a:r>
              <a:rPr lang="ar-DZ" sz="1700" b="1" dirty="0" smtClean="0">
                <a:solidFill>
                  <a:srgbClr val="008000"/>
                </a:solidFill>
                <a:cs typeface="Arabic Transparent" pitchFamily="2" charset="-78"/>
              </a:rPr>
              <a:t>وتخمل </a:t>
            </a:r>
            <a:r>
              <a:rPr lang="ar-DZ" sz="1700" b="1" dirty="0">
                <a:solidFill>
                  <a:srgbClr val="008000"/>
                </a:solidFill>
                <a:cs typeface="Arabic Transparent" pitchFamily="2" charset="-78"/>
              </a:rPr>
              <a:t>باقي المراحل </a:t>
            </a:r>
            <a:r>
              <a:rPr lang="ar-DZ" sz="1700" b="1" dirty="0">
                <a:cs typeface="Arabic Transparent" pitchFamily="2" charset="-78"/>
              </a:rPr>
              <a:t>حيث تعطى الصيغة كما يلي </a:t>
            </a:r>
            <a:r>
              <a:rPr lang="ar-DZ" sz="1700" b="1" dirty="0" smtClean="0">
                <a:cs typeface="Arabic Transparent" pitchFamily="2" charset="-78"/>
              </a:rPr>
              <a:t>:</a:t>
            </a:r>
            <a:endParaRPr lang="fr-FR" sz="1700" dirty="0"/>
          </a:p>
        </p:txBody>
      </p:sp>
      <p:sp>
        <p:nvSpPr>
          <p:cNvPr id="33" name="Rectangle 32"/>
          <p:cNvSpPr/>
          <p:nvPr/>
        </p:nvSpPr>
        <p:spPr>
          <a:xfrm>
            <a:off x="1415587" y="2734119"/>
            <a:ext cx="112033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hangingPunct="0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متمن السيد</a:t>
            </a:r>
            <a:endParaRPr lang="en-US" dirty="0">
              <a:solidFill>
                <a:prstClr val="black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1797981" y="3095446"/>
            <a:ext cx="2131077" cy="1764000"/>
            <a:chOff x="1382494" y="1938638"/>
            <a:chExt cx="2131077" cy="1764000"/>
          </a:xfrm>
        </p:grpSpPr>
        <p:sp>
          <p:nvSpPr>
            <p:cNvPr id="34" name="Line 43"/>
            <p:cNvSpPr>
              <a:spLocks noChangeShapeType="1"/>
            </p:cNvSpPr>
            <p:nvPr/>
          </p:nvSpPr>
          <p:spPr bwMode="auto">
            <a:xfrm flipH="1">
              <a:off x="1656183" y="1938638"/>
              <a:ext cx="0" cy="176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8"/>
            <p:cNvSpPr>
              <a:spLocks noChangeAspect="1" noChangeArrowheads="1"/>
            </p:cNvSpPr>
            <p:nvPr/>
          </p:nvSpPr>
          <p:spPr bwMode="auto">
            <a:xfrm>
              <a:off x="1460981" y="2140635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9"/>
            <p:cNvSpPr>
              <a:spLocks noChangeAspect="1" noChangeArrowheads="1"/>
            </p:cNvSpPr>
            <p:nvPr/>
          </p:nvSpPr>
          <p:spPr bwMode="auto">
            <a:xfrm>
              <a:off x="1508696" y="2182844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auto">
            <a:xfrm>
              <a:off x="1382494" y="2139625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14"/>
            <p:cNvSpPr>
              <a:spLocks noChangeShapeType="1"/>
            </p:cNvSpPr>
            <p:nvPr/>
          </p:nvSpPr>
          <p:spPr bwMode="auto">
            <a:xfrm>
              <a:off x="1842564" y="3075507"/>
              <a:ext cx="2605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15"/>
            <p:cNvSpPr>
              <a:spLocks noChangeAspect="1" noChangeArrowheads="1"/>
            </p:cNvSpPr>
            <p:nvPr/>
          </p:nvSpPr>
          <p:spPr bwMode="auto">
            <a:xfrm>
              <a:off x="1460981" y="2910191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6"/>
            <p:cNvSpPr txBox="1">
              <a:spLocks noChangeArrowheads="1"/>
            </p:cNvSpPr>
            <p:nvPr/>
          </p:nvSpPr>
          <p:spPr bwMode="auto">
            <a:xfrm>
              <a:off x="1455162" y="2912898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2112463" y="2910191"/>
              <a:ext cx="1401108" cy="360000"/>
            </a:xfrm>
            <a:prstGeom prst="rect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>
              <a:off x="1567420" y="2697481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9"/>
            <p:cNvSpPr>
              <a:spLocks noChangeShapeType="1"/>
            </p:cNvSpPr>
            <p:nvPr/>
          </p:nvSpPr>
          <p:spPr bwMode="auto">
            <a:xfrm>
              <a:off x="1550904" y="3418655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4286248" y="2514106"/>
            <a:ext cx="214314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0" hangingPunct="0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متمن العبد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</a:t>
            </a:r>
            <a:r>
              <a:rPr lang="ar-DZ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  <a:endParaRPr lang="ar-DZ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5296223" y="2946950"/>
            <a:ext cx="584096" cy="2268000"/>
            <a:chOff x="4880736" y="1790142"/>
            <a:chExt cx="584096" cy="2268000"/>
          </a:xfrm>
        </p:grpSpPr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5148782" y="1790142"/>
              <a:ext cx="0" cy="22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8"/>
            <p:cNvSpPr>
              <a:spLocks noChangeAspect="1" noChangeArrowheads="1"/>
            </p:cNvSpPr>
            <p:nvPr/>
          </p:nvSpPr>
          <p:spPr bwMode="auto">
            <a:xfrm>
              <a:off x="4952419" y="2029500"/>
              <a:ext cx="379878" cy="34133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9"/>
            <p:cNvSpPr>
              <a:spLocks noChangeAspect="1" noChangeArrowheads="1"/>
            </p:cNvSpPr>
            <p:nvPr/>
          </p:nvSpPr>
          <p:spPr bwMode="auto">
            <a:xfrm>
              <a:off x="5000134" y="2071709"/>
              <a:ext cx="284450" cy="2569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10"/>
            <p:cNvSpPr txBox="1">
              <a:spLocks noChangeArrowheads="1"/>
            </p:cNvSpPr>
            <p:nvPr/>
          </p:nvSpPr>
          <p:spPr bwMode="auto">
            <a:xfrm>
              <a:off x="4880736" y="2025300"/>
              <a:ext cx="529101" cy="36519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15"/>
            <p:cNvSpPr>
              <a:spLocks noChangeAspect="1" noChangeArrowheads="1"/>
            </p:cNvSpPr>
            <p:nvPr/>
          </p:nvSpPr>
          <p:spPr bwMode="auto">
            <a:xfrm>
              <a:off x="4952419" y="2718176"/>
              <a:ext cx="379721" cy="33893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16"/>
            <p:cNvSpPr txBox="1">
              <a:spLocks noChangeArrowheads="1"/>
            </p:cNvSpPr>
            <p:nvPr/>
          </p:nvSpPr>
          <p:spPr bwMode="auto">
            <a:xfrm>
              <a:off x="4932952" y="2720883"/>
              <a:ext cx="529101" cy="3646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22"/>
            <p:cNvSpPr>
              <a:spLocks noChangeAspect="1" noChangeArrowheads="1"/>
            </p:cNvSpPr>
            <p:nvPr/>
          </p:nvSpPr>
          <p:spPr bwMode="auto">
            <a:xfrm>
              <a:off x="4946914" y="3451093"/>
              <a:ext cx="379721" cy="34333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23"/>
            <p:cNvSpPr txBox="1">
              <a:spLocks noChangeArrowheads="1"/>
            </p:cNvSpPr>
            <p:nvPr/>
          </p:nvSpPr>
          <p:spPr bwMode="auto">
            <a:xfrm>
              <a:off x="4935731" y="3449541"/>
              <a:ext cx="529101" cy="3651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ar-DZ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8"/>
            <p:cNvSpPr>
              <a:spLocks noChangeShapeType="1"/>
            </p:cNvSpPr>
            <p:nvPr/>
          </p:nvSpPr>
          <p:spPr bwMode="auto">
            <a:xfrm>
              <a:off x="5058858" y="2512448"/>
              <a:ext cx="18351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Line 29"/>
            <p:cNvSpPr>
              <a:spLocks noChangeShapeType="1"/>
            </p:cNvSpPr>
            <p:nvPr/>
          </p:nvSpPr>
          <p:spPr bwMode="auto">
            <a:xfrm>
              <a:off x="5054217" y="3238703"/>
              <a:ext cx="1853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17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2000232" y="1428736"/>
            <a:ext cx="4500594" cy="6771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 eaLnBrk="0" hangingPunct="0"/>
            <a:r>
              <a:rPr lang="fr-F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Forçage</a:t>
            </a:r>
            <a:endParaRPr lang="ar-DZ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rtl="1" eaLnBrk="0" hangingPunct="0"/>
            <a:r>
              <a:rPr lang="fr-F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ar-DZ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رقم المرحلة الابتدائية </a:t>
            </a:r>
            <a:r>
              <a:rPr lang="ar-DZ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للمتمن</a:t>
            </a:r>
            <a:r>
              <a:rPr lang="ar-DZ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العبد</a:t>
            </a:r>
            <a:endParaRPr lang="fr-FR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786050" y="1000108"/>
            <a:ext cx="220124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hangingPunct="0"/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2400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اسم </a:t>
            </a:r>
            <a:r>
              <a:rPr lang="ar-DZ" sz="2400" b="1" dirty="0" err="1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lang="fr-FR" sz="2400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(n</a:t>
            </a:r>
            <a:r>
              <a:rPr lang="fr-FR" sz="2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fr-FR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8"/>
          <p:cNvSpPr txBox="1">
            <a:spLocks noChangeArrowheads="1"/>
          </p:cNvSpPr>
          <p:nvPr/>
        </p:nvSpPr>
        <p:spPr bwMode="auto">
          <a:xfrm>
            <a:off x="2473002" y="4058294"/>
            <a:ext cx="1428760" cy="36386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rtl="1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fr-F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GPN(20)</a:t>
            </a:r>
            <a:endParaRPr lang="fr-FR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/>
      <p:bldP spid="126983" grpId="0"/>
      <p:bldP spid="33" grpId="0"/>
      <p:bldP spid="45" grpId="0"/>
      <p:bldP spid="56" grpId="0"/>
      <p:bldP spid="30" grpId="0"/>
      <p:bldP spid="3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24" name="Rectangle 48"/>
          <p:cNvSpPr>
            <a:spLocks noChangeArrowheads="1"/>
          </p:cNvSpPr>
          <p:nvPr/>
        </p:nvSpPr>
        <p:spPr bwMode="auto">
          <a:xfrm>
            <a:off x="5826192" y="142852"/>
            <a:ext cx="3246402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6 ـ أنماط التشغيل والتوقف للنظام الآلي</a:t>
            </a:r>
            <a:r>
              <a:rPr lang="fr-FR" sz="1700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/>
              <a:t> </a:t>
            </a:r>
          </a:p>
        </p:txBody>
      </p:sp>
      <p:sp>
        <p:nvSpPr>
          <p:cNvPr id="127026" name="Rectangle 50"/>
          <p:cNvSpPr>
            <a:spLocks noChangeArrowheads="1"/>
          </p:cNvSpPr>
          <p:nvPr/>
        </p:nvSpPr>
        <p:spPr bwMode="auto">
          <a:xfrm>
            <a:off x="6958042" y="488927"/>
            <a:ext cx="17573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طرح الإشكال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27028" name="Rectangle 52"/>
          <p:cNvSpPr>
            <a:spLocks noChangeArrowheads="1"/>
          </p:cNvSpPr>
          <p:nvPr/>
        </p:nvSpPr>
        <p:spPr bwMode="auto">
          <a:xfrm>
            <a:off x="451753" y="441404"/>
            <a:ext cx="6704078" cy="10926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600"/>
              </a:lnSpc>
            </a:pP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إذا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كان لدينا نظام آلي قصد الحصول على قيمة مضافة .</a:t>
            </a:r>
            <a:endParaRPr lang="fr-FR" sz="1700" dirty="0"/>
          </a:p>
          <a:p>
            <a:pPr algn="r" rtl="1" eaLnBrk="0" hangingPunct="0">
              <a:lnSpc>
                <a:spcPts val="2600"/>
              </a:lnSpc>
            </a:pPr>
            <a:r>
              <a:rPr lang="ar-DZ" sz="1700" b="1" dirty="0" smtClean="0">
                <a:cs typeface="Arabic Transparent" pitchFamily="2" charset="-78"/>
              </a:rPr>
              <a:t>فهل </a:t>
            </a:r>
            <a:r>
              <a:rPr lang="ar-DZ" sz="1700" b="1" dirty="0">
                <a:cs typeface="Arabic Transparent" pitchFamily="2" charset="-78"/>
              </a:rPr>
              <a:t>يمكن التحقيق هذا الهدف بطريقة سهلة وذات </a:t>
            </a:r>
            <a:r>
              <a:rPr lang="ar-DZ" sz="1700" b="1" dirty="0">
                <a:solidFill>
                  <a:srgbClr val="FF9900"/>
                </a:solidFill>
                <a:cs typeface="Arabic Transparent" pitchFamily="2" charset="-78"/>
              </a:rPr>
              <a:t>عدة خيارات متعددة للتشغيل </a:t>
            </a:r>
            <a:r>
              <a:rPr lang="ar-DZ" sz="1700" b="1" dirty="0">
                <a:cs typeface="Arabic Transparent" pitchFamily="2" charset="-78"/>
              </a:rPr>
              <a:t>قصد حمايته </a:t>
            </a:r>
            <a:endParaRPr lang="ar-DZ" sz="1700" b="1" dirty="0" smtClean="0">
              <a:cs typeface="Arabic Transparent" pitchFamily="2" charset="-78"/>
            </a:endParaRPr>
          </a:p>
          <a:p>
            <a:pPr algn="r" rtl="1" eaLnBrk="0" hangingPunct="0">
              <a:lnSpc>
                <a:spcPts val="2600"/>
              </a:lnSpc>
            </a:pPr>
            <a:r>
              <a:rPr lang="ar-DZ" sz="1700" b="1" dirty="0" smtClean="0">
                <a:cs typeface="Arabic Transparent" pitchFamily="2" charset="-78"/>
              </a:rPr>
              <a:t>و التقليل من </a:t>
            </a:r>
            <a:r>
              <a:rPr lang="ar-DZ" sz="1700" b="1" dirty="0">
                <a:cs typeface="Arabic Transparent" pitchFamily="2" charset="-78"/>
              </a:rPr>
              <a:t>التوقفات الناتجة عن الإعطاب والخلل المتكرر؟؟؟؟؟</a:t>
            </a:r>
            <a:r>
              <a:rPr lang="ar-DZ" sz="1700" dirty="0"/>
              <a:t> </a:t>
            </a:r>
          </a:p>
        </p:txBody>
      </p:sp>
      <p:sp>
        <p:nvSpPr>
          <p:cNvPr id="127030" name="Rectangle 54"/>
          <p:cNvSpPr>
            <a:spLocks noChangeArrowheads="1"/>
          </p:cNvSpPr>
          <p:nvPr/>
        </p:nvSpPr>
        <p:spPr bwMode="auto">
          <a:xfrm>
            <a:off x="7072330" y="1558984"/>
            <a:ext cx="16303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1ـ نمط التشغيل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127032" name="Rectangle 56"/>
          <p:cNvSpPr>
            <a:spLocks noChangeArrowheads="1"/>
          </p:cNvSpPr>
          <p:nvPr/>
        </p:nvSpPr>
        <p:spPr bwMode="auto">
          <a:xfrm>
            <a:off x="0" y="1520818"/>
            <a:ext cx="7215206" cy="7591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600"/>
              </a:lnSpc>
              <a:tabLst>
                <a:tab pos="1778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الأولوية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الثانية تكون للاختيار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أنماط التشغيل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سواء 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النمط الآلي (</a:t>
            </a:r>
            <a:r>
              <a:rPr lang="fr-FR" sz="17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أو </a:t>
            </a:r>
            <a:r>
              <a:rPr lang="ar-DZ" sz="1700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النمط </a:t>
            </a:r>
            <a:r>
              <a:rPr lang="ar-DZ" sz="17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دورة 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بدورة (</a:t>
            </a:r>
            <a:r>
              <a:rPr lang="fr-FR" sz="17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C/C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حيث يدرج تحت اسم </a:t>
            </a:r>
            <a:r>
              <a:rPr lang="ar-DZ" b="1" dirty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متمن </a:t>
            </a:r>
            <a:r>
              <a:rPr lang="ar-DZ" b="1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القيادة والتهيئة </a:t>
            </a:r>
            <a:r>
              <a:rPr lang="ar-DZ" sz="15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fr-FR" sz="1500" b="1" dirty="0" err="1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rafcet</a:t>
            </a:r>
            <a:r>
              <a:rPr lang="fr-FR" sz="15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  de </a:t>
            </a:r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fr-FR" sz="15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onduite et </a:t>
            </a:r>
            <a:r>
              <a:rPr lang="fr-FR" sz="1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15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nitialisation</a:t>
            </a:r>
            <a:r>
              <a:rPr lang="ar-DZ" sz="1500" b="1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.</a:t>
            </a:r>
            <a:endParaRPr lang="ar-DZ" sz="1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3929058" y="2372339"/>
            <a:ext cx="4500562" cy="425758"/>
          </a:xfrm>
          <a:prstGeom prst="rect">
            <a:avLst/>
          </a:prstGeom>
          <a:noFill/>
          <a:ln>
            <a:solidFill>
              <a:srgbClr val="C00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600"/>
              </a:lnSpc>
              <a:tabLst>
                <a:tab pos="177800" algn="l"/>
              </a:tabLst>
            </a:pPr>
            <a:r>
              <a:rPr lang="ar-DZ" sz="1700" b="1" u="sng" dirty="0" smtClean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ملاحظة:</a:t>
            </a:r>
            <a:r>
              <a:rPr lang="ar-DZ" sz="1700" b="1" dirty="0" smtClean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نقول نمط دورة بدورة (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أو نمط يدوي </a:t>
            </a:r>
            <a:r>
              <a:rPr lang="fr-FR" sz="1700" b="1" dirty="0" smtClean="0">
                <a:solidFill>
                  <a:srgbClr val="0099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.Man</a:t>
            </a:r>
            <a:endParaRPr lang="ar-DZ" sz="17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Line 5"/>
          <p:cNvSpPr>
            <a:spLocks noChangeAspect="1" noChangeShapeType="1"/>
          </p:cNvSpPr>
          <p:nvPr/>
        </p:nvSpPr>
        <p:spPr bwMode="auto">
          <a:xfrm>
            <a:off x="1163678" y="4145572"/>
            <a:ext cx="0" cy="7937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9" name="Rectangle 6"/>
          <p:cNvSpPr>
            <a:spLocks noChangeAspect="1" noChangeArrowheads="1"/>
          </p:cNvSpPr>
          <p:nvPr/>
        </p:nvSpPr>
        <p:spPr bwMode="auto">
          <a:xfrm>
            <a:off x="920790" y="4418622"/>
            <a:ext cx="484188" cy="330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60" name="Line 7"/>
          <p:cNvSpPr>
            <a:spLocks noChangeAspect="1" noChangeShapeType="1"/>
          </p:cNvSpPr>
          <p:nvPr/>
        </p:nvSpPr>
        <p:spPr bwMode="auto">
          <a:xfrm>
            <a:off x="255958" y="4939322"/>
            <a:ext cx="1816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1" name="Line 8"/>
          <p:cNvSpPr>
            <a:spLocks noChangeAspect="1" noChangeShapeType="1"/>
          </p:cNvSpPr>
          <p:nvPr/>
        </p:nvSpPr>
        <p:spPr bwMode="auto">
          <a:xfrm>
            <a:off x="255479" y="4937735"/>
            <a:ext cx="0" cy="4254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2" name="Line 9"/>
          <p:cNvSpPr>
            <a:spLocks noChangeAspect="1" noChangeShapeType="1"/>
          </p:cNvSpPr>
          <p:nvPr/>
        </p:nvSpPr>
        <p:spPr bwMode="auto">
          <a:xfrm>
            <a:off x="2071296" y="4931385"/>
            <a:ext cx="0" cy="4254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3" name="Line 10"/>
          <p:cNvSpPr>
            <a:spLocks noChangeAspect="1" noChangeShapeType="1"/>
          </p:cNvSpPr>
          <p:nvPr/>
        </p:nvSpPr>
        <p:spPr bwMode="auto">
          <a:xfrm>
            <a:off x="171341" y="5185385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4" name="Text Box 11"/>
          <p:cNvSpPr txBox="1">
            <a:spLocks noChangeAspect="1" noChangeArrowheads="1"/>
          </p:cNvSpPr>
          <p:nvPr/>
        </p:nvSpPr>
        <p:spPr bwMode="auto">
          <a:xfrm>
            <a:off x="337754" y="5009172"/>
            <a:ext cx="825498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65" name="Line 12"/>
          <p:cNvSpPr>
            <a:spLocks noChangeAspect="1" noChangeShapeType="1"/>
          </p:cNvSpPr>
          <p:nvPr/>
        </p:nvSpPr>
        <p:spPr bwMode="auto">
          <a:xfrm>
            <a:off x="1968108" y="5179035"/>
            <a:ext cx="192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6" name="Text Box 13"/>
          <p:cNvSpPr txBox="1">
            <a:spLocks noChangeAspect="1" noChangeArrowheads="1"/>
          </p:cNvSpPr>
          <p:nvPr/>
        </p:nvSpPr>
        <p:spPr bwMode="auto">
          <a:xfrm>
            <a:off x="2144326" y="4991710"/>
            <a:ext cx="901711" cy="377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Cy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fr-FR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Cy</a:t>
            </a:r>
            <a:endParaRPr lang="fr-FR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 Box 14"/>
          <p:cNvSpPr txBox="1">
            <a:spLocks noChangeAspect="1" noChangeArrowheads="1"/>
          </p:cNvSpPr>
          <p:nvPr/>
        </p:nvSpPr>
        <p:spPr bwMode="auto">
          <a:xfrm>
            <a:off x="860215" y="4395740"/>
            <a:ext cx="727408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 smtClean="0">
                <a:latin typeface="Arial" pitchFamily="34" charset="0"/>
                <a:cs typeface="Arial" pitchFamily="34" charset="0"/>
              </a:rPr>
              <a:t>100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8" name="Picture 3" descr="G:\graf\control-panel-electrical-equipment-main-switch-electric-breaker-cabinet-113813785.jpg"/>
          <p:cNvPicPr>
            <a:picLocks noChangeAspect="1" noChangeArrowheads="1"/>
          </p:cNvPicPr>
          <p:nvPr/>
        </p:nvPicPr>
        <p:blipFill>
          <a:blip r:embed="rId2"/>
          <a:srcRect l="9014" t="7377" r="24278" b="11475"/>
          <a:stretch>
            <a:fillRect/>
          </a:stretch>
        </p:blipFill>
        <p:spPr bwMode="auto">
          <a:xfrm>
            <a:off x="4685114" y="3224834"/>
            <a:ext cx="3673100" cy="3276000"/>
          </a:xfrm>
          <a:prstGeom prst="rect">
            <a:avLst/>
          </a:prstGeom>
          <a:noFill/>
        </p:spPr>
      </p:pic>
      <p:sp>
        <p:nvSpPr>
          <p:cNvPr id="69" name="Forme libre 68"/>
          <p:cNvSpPr/>
          <p:nvPr/>
        </p:nvSpPr>
        <p:spPr>
          <a:xfrm rot="21421284">
            <a:off x="1767776" y="4420972"/>
            <a:ext cx="5191734" cy="582219"/>
          </a:xfrm>
          <a:custGeom>
            <a:avLst/>
            <a:gdLst>
              <a:gd name="connsiteX0" fmla="*/ 0 w 4607626"/>
              <a:gd name="connsiteY0" fmla="*/ 201880 h 700643"/>
              <a:gd name="connsiteX1" fmla="*/ 2600696 w 4607626"/>
              <a:gd name="connsiteY1" fmla="*/ 83127 h 700643"/>
              <a:gd name="connsiteX2" fmla="*/ 4607626 w 4607626"/>
              <a:gd name="connsiteY2" fmla="*/ 700643 h 70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7626" h="700643">
                <a:moveTo>
                  <a:pt x="0" y="201880"/>
                </a:moveTo>
                <a:cubicBezTo>
                  <a:pt x="916379" y="100940"/>
                  <a:pt x="1832758" y="0"/>
                  <a:pt x="2600696" y="83127"/>
                </a:cubicBezTo>
                <a:cubicBezTo>
                  <a:pt x="3368634" y="166254"/>
                  <a:pt x="3988130" y="433448"/>
                  <a:pt x="4607626" y="700643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Légende encadrée 2 49"/>
          <p:cNvSpPr/>
          <p:nvPr/>
        </p:nvSpPr>
        <p:spPr>
          <a:xfrm>
            <a:off x="3214678" y="3214686"/>
            <a:ext cx="114300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23589"/>
              <a:gd name="adj6" fmla="val -176791"/>
            </a:avLst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تفرع </a:t>
            </a:r>
            <a:r>
              <a:rPr kumimoji="0" lang="ar-DZ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ب</a:t>
            </a: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”أو“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7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7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7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7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7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24" grpId="0"/>
      <p:bldP spid="127026" grpId="0"/>
      <p:bldP spid="127028" grpId="0"/>
      <p:bldP spid="127030" grpId="0"/>
      <p:bldP spid="127032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 animBg="1"/>
      <p:bldP spid="66" grpId="0"/>
      <p:bldP spid="67" grpId="0"/>
      <p:bldP spid="69" grpId="0" animBg="1"/>
      <p:bldP spid="5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16" name="Rectangle 16"/>
          <p:cNvSpPr>
            <a:spLocks noChangeArrowheads="1"/>
          </p:cNvSpPr>
          <p:nvPr/>
        </p:nvSpPr>
        <p:spPr bwMode="auto">
          <a:xfrm>
            <a:off x="7275130" y="300016"/>
            <a:ext cx="1654620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sz="1700" b="1" u="sng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u="sng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 التشغيل الآلي</a:t>
            </a:r>
            <a:r>
              <a:rPr lang="fr-FR" sz="1700" b="1" u="sng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700" u="sng" dirty="0"/>
              <a:t>  </a:t>
            </a:r>
            <a:endParaRPr lang="en-US" sz="1700" u="sng" dirty="0"/>
          </a:p>
        </p:txBody>
      </p:sp>
      <p:sp>
        <p:nvSpPr>
          <p:cNvPr id="128018" name="Rectangle 18"/>
          <p:cNvSpPr>
            <a:spLocks noChangeArrowheads="1"/>
          </p:cNvSpPr>
          <p:nvPr/>
        </p:nvSpPr>
        <p:spPr bwMode="auto">
          <a:xfrm>
            <a:off x="4049978" y="285728"/>
            <a:ext cx="334899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يمر هذا النمط من التشغيل </a:t>
            </a:r>
            <a:r>
              <a:rPr lang="ar-DZ" sz="17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بعدة مراحل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هي</a:t>
            </a:r>
            <a:r>
              <a:rPr lang="fr-FR" sz="1700" b="1" dirty="0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1700" dirty="0"/>
              <a:t> </a:t>
            </a:r>
          </a:p>
        </p:txBody>
      </p:sp>
      <p:sp>
        <p:nvSpPr>
          <p:cNvPr id="128020" name="Rectangle 20"/>
          <p:cNvSpPr>
            <a:spLocks noChangeArrowheads="1"/>
          </p:cNvSpPr>
          <p:nvPr/>
        </p:nvSpPr>
        <p:spPr bwMode="auto">
          <a:xfrm>
            <a:off x="5214974" y="760900"/>
            <a:ext cx="3639138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1ـ مرحلة التهيئة الآلية الشاملة </a:t>
            </a:r>
            <a:r>
              <a:rPr lang="ar-DZ" sz="1700" b="1" dirty="0" smtClean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للنظام</a:t>
            </a:r>
            <a:r>
              <a:rPr lang="ar-DZ" sz="17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fr-FR" sz="1700" b="1" dirty="0" err="1" smtClean="0">
                <a:latin typeface="Arial" pitchFamily="34" charset="0"/>
                <a:cs typeface="Arial" pitchFamily="34" charset="0"/>
              </a:rPr>
              <a:t>Init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fr-FR" sz="1700" b="1" dirty="0" smtClean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en-US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022" name="Rectangle 22"/>
          <p:cNvSpPr>
            <a:spLocks noChangeArrowheads="1"/>
          </p:cNvSpPr>
          <p:nvPr/>
        </p:nvSpPr>
        <p:spPr bwMode="auto">
          <a:xfrm>
            <a:off x="0" y="708889"/>
            <a:ext cx="5372089" cy="7335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lnSpc>
                <a:spcPts val="2500"/>
              </a:lnSpc>
              <a:tabLst>
                <a:tab pos="2743200" algn="l"/>
              </a:tabLst>
            </a:pP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وفيها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يوضع النظام في حالته الابتدائية الأصلية </a:t>
            </a: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للجزء</a:t>
            </a:r>
            <a:r>
              <a:rPr lang="fr-FR" sz="1700" b="1" dirty="0" smtClean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sz="17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abic Transparent" pitchFamily="2" charset="-78"/>
              </a:rPr>
              <a:t>التشغيلي </a:t>
            </a:r>
            <a:r>
              <a:rPr lang="ar-DZ" sz="1700" b="1" dirty="0">
                <a:solidFill>
                  <a:schemeClr val="tx2">
                    <a:lumMod val="60000"/>
                    <a:lumOff val="40000"/>
                  </a:schemeClr>
                </a:solidFill>
                <a:cs typeface="Arabic Transparent" pitchFamily="2" charset="-78"/>
              </a:rPr>
              <a:t>(</a:t>
            </a:r>
            <a:r>
              <a:rPr lang="fr-FR" sz="1700" b="1" dirty="0">
                <a:solidFill>
                  <a:schemeClr val="tx2">
                    <a:lumMod val="60000"/>
                    <a:lumOff val="40000"/>
                  </a:schemeClr>
                </a:solidFill>
                <a:cs typeface="Arabic Transparent" pitchFamily="2" charset="-78"/>
              </a:rPr>
              <a:t>PO</a:t>
            </a:r>
            <a:r>
              <a:rPr lang="ar-DZ" sz="1700" b="1" dirty="0">
                <a:solidFill>
                  <a:schemeClr val="tx2">
                    <a:lumMod val="60000"/>
                    <a:lumOff val="40000"/>
                  </a:schemeClr>
                </a:solidFill>
                <a:cs typeface="Arabic Transparent" pitchFamily="2" charset="-78"/>
              </a:rPr>
              <a:t>) </a:t>
            </a:r>
            <a:r>
              <a:rPr lang="ar-DZ" sz="1700" b="1" dirty="0">
                <a:solidFill>
                  <a:schemeClr val="accent6">
                    <a:lumMod val="75000"/>
                  </a:schemeClr>
                </a:solidFill>
                <a:cs typeface="Arabic Transparent" pitchFamily="2" charset="-78"/>
              </a:rPr>
              <a:t>كالمنفذات</a:t>
            </a:r>
            <a:r>
              <a:rPr lang="ar-DZ" sz="1700" b="1" dirty="0">
                <a:cs typeface="Arabic Transparent" pitchFamily="2" charset="-78"/>
              </a:rPr>
              <a:t> المتمثلة في</a:t>
            </a:r>
            <a:r>
              <a:rPr lang="ar-DZ" sz="1700" b="1" dirty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 المحركات والدافعات</a:t>
            </a:r>
            <a:r>
              <a:rPr lang="ar-DZ" sz="1700" b="1" dirty="0">
                <a:cs typeface="Arabic Transparent" pitchFamily="2" charset="-78"/>
              </a:rPr>
              <a:t>......</a:t>
            </a:r>
          </a:p>
        </p:txBody>
      </p:sp>
      <p:sp>
        <p:nvSpPr>
          <p:cNvPr id="128024" name="Line 24"/>
          <p:cNvSpPr>
            <a:spLocks noChangeAspect="1" noChangeShapeType="1"/>
          </p:cNvSpPr>
          <p:nvPr/>
        </p:nvSpPr>
        <p:spPr bwMode="auto">
          <a:xfrm>
            <a:off x="415314" y="3344868"/>
            <a:ext cx="0" cy="8699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8025" name="Rectangle 25"/>
          <p:cNvSpPr>
            <a:spLocks noChangeArrowheads="1"/>
          </p:cNvSpPr>
          <p:nvPr/>
        </p:nvSpPr>
        <p:spPr bwMode="auto">
          <a:xfrm>
            <a:off x="116864" y="3598868"/>
            <a:ext cx="605949" cy="46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28026" name="Line 26"/>
          <p:cNvSpPr>
            <a:spLocks noChangeAspect="1" noChangeShapeType="1"/>
          </p:cNvSpPr>
          <p:nvPr/>
        </p:nvSpPr>
        <p:spPr bwMode="auto">
          <a:xfrm>
            <a:off x="612164" y="3592352"/>
            <a:ext cx="0" cy="46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8027" name="Line 27"/>
          <p:cNvSpPr>
            <a:spLocks noChangeAspect="1" noChangeShapeType="1"/>
          </p:cNvSpPr>
          <p:nvPr/>
        </p:nvSpPr>
        <p:spPr bwMode="auto">
          <a:xfrm>
            <a:off x="208939" y="3595527"/>
            <a:ext cx="0" cy="46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8028" name="Text Box 28"/>
          <p:cNvSpPr txBox="1">
            <a:spLocks noChangeAspect="1" noChangeArrowheads="1"/>
          </p:cNvSpPr>
          <p:nvPr/>
        </p:nvSpPr>
        <p:spPr bwMode="auto">
          <a:xfrm>
            <a:off x="72177" y="3670123"/>
            <a:ext cx="668337" cy="3206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101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029" name="Line 29"/>
          <p:cNvSpPr>
            <a:spLocks noChangeAspect="1" noChangeShapeType="1"/>
          </p:cNvSpPr>
          <p:nvPr/>
        </p:nvSpPr>
        <p:spPr bwMode="auto">
          <a:xfrm>
            <a:off x="717310" y="3834387"/>
            <a:ext cx="2016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28030" name="Text Box 30"/>
          <p:cNvSpPr txBox="1">
            <a:spLocks noChangeArrowheads="1"/>
          </p:cNvSpPr>
          <p:nvPr/>
        </p:nvSpPr>
        <p:spPr bwMode="auto">
          <a:xfrm>
            <a:off x="928694" y="3598868"/>
            <a:ext cx="1710088" cy="46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b="1">
              <a:cs typeface="Arabic Transparent" pitchFamily="2" charset="-78"/>
            </a:endParaRPr>
          </a:p>
        </p:txBody>
      </p:sp>
      <p:sp>
        <p:nvSpPr>
          <p:cNvPr id="128031" name="Text Box 31"/>
          <p:cNvSpPr txBox="1">
            <a:spLocks noChangeAspect="1" noChangeArrowheads="1"/>
          </p:cNvSpPr>
          <p:nvPr/>
        </p:nvSpPr>
        <p:spPr bwMode="auto">
          <a:xfrm>
            <a:off x="995707" y="3630767"/>
            <a:ext cx="1714512" cy="3683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التهيئة الآلية للنظام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45" name="Picture 2" descr="G:\graf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008164"/>
            <a:ext cx="5248000" cy="2952000"/>
          </a:xfrm>
          <a:prstGeom prst="rect">
            <a:avLst/>
          </a:prstGeom>
          <a:noFill/>
        </p:spPr>
      </p:pic>
      <p:sp>
        <p:nvSpPr>
          <p:cNvPr id="46" name="Forme libre 45"/>
          <p:cNvSpPr/>
          <p:nvPr/>
        </p:nvSpPr>
        <p:spPr>
          <a:xfrm rot="20960319">
            <a:off x="1280401" y="2864678"/>
            <a:ext cx="4582934" cy="1140976"/>
          </a:xfrm>
          <a:custGeom>
            <a:avLst/>
            <a:gdLst>
              <a:gd name="connsiteX0" fmla="*/ 0 w 4607626"/>
              <a:gd name="connsiteY0" fmla="*/ 201880 h 700643"/>
              <a:gd name="connsiteX1" fmla="*/ 2600696 w 4607626"/>
              <a:gd name="connsiteY1" fmla="*/ 83127 h 700643"/>
              <a:gd name="connsiteX2" fmla="*/ 4607626 w 4607626"/>
              <a:gd name="connsiteY2" fmla="*/ 700643 h 70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7626" h="700643">
                <a:moveTo>
                  <a:pt x="0" y="201880"/>
                </a:moveTo>
                <a:cubicBezTo>
                  <a:pt x="916379" y="100940"/>
                  <a:pt x="1832758" y="0"/>
                  <a:pt x="2600696" y="83127"/>
                </a:cubicBezTo>
                <a:cubicBezTo>
                  <a:pt x="3368634" y="166254"/>
                  <a:pt x="3988130" y="433448"/>
                  <a:pt x="4607626" y="700643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8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8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8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8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28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28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28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2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8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2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28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16" grpId="0"/>
      <p:bldP spid="128018" grpId="0"/>
      <p:bldP spid="128020" grpId="0"/>
      <p:bldP spid="128022" grpId="0"/>
      <p:bldP spid="128024" grpId="0" animBg="1"/>
      <p:bldP spid="128025" grpId="0" animBg="1"/>
      <p:bldP spid="128026" grpId="0" animBg="1"/>
      <p:bldP spid="128027" grpId="0" animBg="1"/>
      <p:bldP spid="128028" grpId="0"/>
      <p:bldP spid="128029" grpId="0" animBg="1"/>
      <p:bldP spid="128029" grpId="1" animBg="1"/>
      <p:bldP spid="128030" grpId="0" animBg="1"/>
      <p:bldP spid="128031" grpId="0"/>
      <p:bldP spid="4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6221818" y="1607237"/>
            <a:ext cx="28225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3 ـ مرحلة الإذن بالتشغيل الآلي</a:t>
            </a:r>
            <a:r>
              <a:rPr lang="fr-FR" b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  <a:endParaRPr lang="en-US"/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-32301" y="1571612"/>
            <a:ext cx="6473887" cy="7187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500"/>
              </a:lnSpc>
              <a:tabLst>
                <a:tab pos="2743200" algn="l"/>
              </a:tabLst>
            </a:pP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عندما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تهيئ وتنشط </a:t>
            </a:r>
            <a:r>
              <a:rPr lang="ar-DZ" sz="1700" b="1" dirty="0" err="1"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 في </a:t>
            </a:r>
            <a:r>
              <a:rPr lang="ar-DZ" sz="1700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متمن تنسيق </a:t>
            </a:r>
            <a:r>
              <a:rPr lang="ar-DZ" sz="1700" b="1" dirty="0" err="1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fr-FR" sz="1700" b="1" dirty="0" smtClean="0">
                <a:cs typeface="Arabic Transparent" pitchFamily="2" charset="-78"/>
              </a:rPr>
              <a:t>X1,X2,X3…</a:t>
            </a:r>
            <a:r>
              <a:rPr lang="en-US" sz="1700" b="1" dirty="0" smtClean="0">
                <a:cs typeface="Arabic Transparent" pitchFamily="2" charset="-78"/>
              </a:rPr>
              <a:t>  </a:t>
            </a:r>
            <a:r>
              <a:rPr lang="ar-DZ" sz="1700" b="1" dirty="0" smtClean="0">
                <a:cs typeface="Arabic Transparent" pitchFamily="2" charset="-78"/>
              </a:rPr>
              <a:t> وتكون صحيحة</a:t>
            </a:r>
          </a:p>
          <a:p>
            <a:pPr algn="r" rtl="1" eaLnBrk="0" hangingPunct="0">
              <a:lnSpc>
                <a:spcPts val="2500"/>
              </a:lnSpc>
              <a:tabLst>
                <a:tab pos="2743200" algn="l"/>
              </a:tabLst>
            </a:pPr>
            <a:r>
              <a:rPr lang="ar-DZ" sz="1700" b="1" dirty="0" smtClean="0">
                <a:cs typeface="Arabic Transparent" pitchFamily="2" charset="-78"/>
              </a:rPr>
              <a:t> </a:t>
            </a:r>
            <a:r>
              <a:rPr lang="ar-DZ" sz="1700" b="1" dirty="0">
                <a:cs typeface="Arabic Transparent" pitchFamily="2" charset="-78"/>
              </a:rPr>
              <a:t>تأتي </a:t>
            </a:r>
            <a:r>
              <a:rPr lang="ar-DZ" sz="1700" b="1" dirty="0">
                <a:solidFill>
                  <a:srgbClr val="0000FF"/>
                </a:solidFill>
                <a:cs typeface="Arabic Transparent" pitchFamily="2" charset="-78"/>
              </a:rPr>
              <a:t>مرحلة الإذن بالتشغيل الآلي </a:t>
            </a:r>
            <a:r>
              <a:rPr lang="ar-DZ" sz="1700" b="1" dirty="0" smtClean="0">
                <a:cs typeface="Arabic Transparent" pitchFamily="2" charset="-78"/>
              </a:rPr>
              <a:t>وهي </a:t>
            </a:r>
            <a:r>
              <a:rPr lang="ar-DZ" sz="1700" b="1" dirty="0">
                <a:cs typeface="Arabic Transparent" pitchFamily="2" charset="-78"/>
              </a:rPr>
              <a:t>مرحلة </a:t>
            </a:r>
            <a:r>
              <a:rPr lang="ar-DZ" sz="1700" b="1" dirty="0" smtClean="0">
                <a:cs typeface="Arabic Transparent" pitchFamily="2" charset="-78"/>
              </a:rPr>
              <a:t>التشغيل العادي </a:t>
            </a:r>
            <a:r>
              <a:rPr lang="ar-DZ" sz="1700" b="1" dirty="0">
                <a:cs typeface="Arabic Transparent" pitchFamily="2" charset="-78"/>
              </a:rPr>
              <a:t>للنظام الآلي.</a:t>
            </a:r>
          </a:p>
        </p:txBody>
      </p:sp>
      <p:sp>
        <p:nvSpPr>
          <p:cNvPr id="136208" name="Rectangle 16"/>
          <p:cNvSpPr>
            <a:spLocks noChangeArrowheads="1"/>
          </p:cNvSpPr>
          <p:nvPr/>
        </p:nvSpPr>
        <p:spPr bwMode="auto">
          <a:xfrm>
            <a:off x="6591330" y="3337635"/>
            <a:ext cx="226695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u="sng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u="sng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u="sng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ـ التشغيل دورة بدورة</a:t>
            </a:r>
            <a:r>
              <a:rPr lang="fr-FR" b="1" u="sng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u="sng"/>
              <a:t> </a:t>
            </a:r>
            <a:endParaRPr lang="en-US" u="sng"/>
          </a:p>
        </p:txBody>
      </p:sp>
      <p:sp>
        <p:nvSpPr>
          <p:cNvPr id="136210" name="Rectangle 18"/>
          <p:cNvSpPr>
            <a:spLocks noChangeArrowheads="1"/>
          </p:cNvSpPr>
          <p:nvPr/>
        </p:nvSpPr>
        <p:spPr bwMode="auto">
          <a:xfrm>
            <a:off x="1176353" y="3339223"/>
            <a:ext cx="56102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>
                <a:ea typeface="Times New Roman" pitchFamily="18" charset="0"/>
                <a:cs typeface="Arabic Transparent" pitchFamily="2" charset="-78"/>
              </a:rPr>
              <a:t>يمر هذا النمط من التشغيل بمرحلة واحدة هي مرحلة التشغيل دورة بدورة</a:t>
            </a:r>
            <a:endParaRPr lang="fr-FR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8619" name="Rectangle 36"/>
          <p:cNvSpPr>
            <a:spLocks noChangeArrowheads="1"/>
          </p:cNvSpPr>
          <p:nvPr/>
        </p:nvSpPr>
        <p:spPr bwMode="auto">
          <a:xfrm>
            <a:off x="0" y="296774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tabLst>
                <a:tab pos="2743200" algn="l"/>
              </a:tabLst>
            </a:pPr>
            <a:endParaRPr lang="en-US"/>
          </a:p>
        </p:txBody>
      </p:sp>
      <p:sp>
        <p:nvSpPr>
          <p:cNvPr id="68620" name="Rectangle 38"/>
          <p:cNvSpPr>
            <a:spLocks noChangeArrowheads="1"/>
          </p:cNvSpPr>
          <p:nvPr/>
        </p:nvSpPr>
        <p:spPr bwMode="auto">
          <a:xfrm>
            <a:off x="0" y="296774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36" name="Groupe 35"/>
          <p:cNvGrpSpPr/>
          <p:nvPr/>
        </p:nvGrpSpPr>
        <p:grpSpPr>
          <a:xfrm>
            <a:off x="4156451" y="2392908"/>
            <a:ext cx="3209545" cy="869950"/>
            <a:chOff x="4156451" y="2392908"/>
            <a:chExt cx="3209545" cy="869950"/>
          </a:xfrm>
        </p:grpSpPr>
        <p:sp>
          <p:nvSpPr>
            <p:cNvPr id="72" name="Line 24"/>
            <p:cNvSpPr>
              <a:spLocks noChangeAspect="1" noChangeShapeType="1"/>
            </p:cNvSpPr>
            <p:nvPr/>
          </p:nvSpPr>
          <p:spPr bwMode="auto">
            <a:xfrm>
              <a:off x="4499588" y="2392908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4201138" y="2646908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Line 26"/>
            <p:cNvSpPr>
              <a:spLocks noChangeAspect="1" noChangeShapeType="1"/>
            </p:cNvSpPr>
            <p:nvPr/>
          </p:nvSpPr>
          <p:spPr bwMode="auto">
            <a:xfrm>
              <a:off x="4696438" y="2640392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Line 27"/>
            <p:cNvSpPr>
              <a:spLocks noChangeAspect="1" noChangeShapeType="1"/>
            </p:cNvSpPr>
            <p:nvPr/>
          </p:nvSpPr>
          <p:spPr bwMode="auto">
            <a:xfrm>
              <a:off x="4293213" y="2643567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28"/>
            <p:cNvSpPr txBox="1">
              <a:spLocks noChangeAspect="1" noChangeArrowheads="1"/>
            </p:cNvSpPr>
            <p:nvPr/>
          </p:nvSpPr>
          <p:spPr bwMode="auto">
            <a:xfrm>
              <a:off x="4156451" y="271816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29"/>
            <p:cNvSpPr>
              <a:spLocks noChangeAspect="1" noChangeShapeType="1"/>
            </p:cNvSpPr>
            <p:nvPr/>
          </p:nvSpPr>
          <p:spPr bwMode="auto">
            <a:xfrm>
              <a:off x="4801584" y="2882427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5012967" y="2646908"/>
              <a:ext cx="235302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79" name="Text Box 31"/>
            <p:cNvSpPr txBox="1">
              <a:spLocks noChangeAspect="1" noChangeArrowheads="1"/>
            </p:cNvSpPr>
            <p:nvPr/>
          </p:nvSpPr>
          <p:spPr bwMode="auto">
            <a:xfrm>
              <a:off x="4960855" y="2678807"/>
              <a:ext cx="2357454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الإذن بالتشغيل الآلي(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ar-DZ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4151286" y="3857628"/>
            <a:ext cx="3421110" cy="869950"/>
            <a:chOff x="4151286" y="3857628"/>
            <a:chExt cx="3421110" cy="869950"/>
          </a:xfrm>
        </p:grpSpPr>
        <p:sp>
          <p:nvSpPr>
            <p:cNvPr id="80" name="Line 24"/>
            <p:cNvSpPr>
              <a:spLocks noChangeAspect="1" noChangeShapeType="1"/>
            </p:cNvSpPr>
            <p:nvPr/>
          </p:nvSpPr>
          <p:spPr bwMode="auto">
            <a:xfrm>
              <a:off x="4500562" y="3857628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Rectangle 25"/>
            <p:cNvSpPr>
              <a:spLocks noChangeArrowheads="1"/>
            </p:cNvSpPr>
            <p:nvPr/>
          </p:nvSpPr>
          <p:spPr bwMode="auto">
            <a:xfrm>
              <a:off x="4188798" y="4111628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Line 26"/>
            <p:cNvSpPr>
              <a:spLocks noChangeAspect="1" noChangeShapeType="1"/>
            </p:cNvSpPr>
            <p:nvPr/>
          </p:nvSpPr>
          <p:spPr bwMode="auto">
            <a:xfrm>
              <a:off x="4684098" y="4105112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" name="Line 27"/>
            <p:cNvSpPr>
              <a:spLocks noChangeAspect="1" noChangeShapeType="1"/>
            </p:cNvSpPr>
            <p:nvPr/>
          </p:nvSpPr>
          <p:spPr bwMode="auto">
            <a:xfrm>
              <a:off x="4280873" y="4108287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4" name="Text Box 28"/>
            <p:cNvSpPr txBox="1">
              <a:spLocks noChangeAspect="1" noChangeArrowheads="1"/>
            </p:cNvSpPr>
            <p:nvPr/>
          </p:nvSpPr>
          <p:spPr bwMode="auto">
            <a:xfrm>
              <a:off x="4151286" y="418288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29"/>
            <p:cNvSpPr>
              <a:spLocks noChangeAspect="1" noChangeShapeType="1"/>
            </p:cNvSpPr>
            <p:nvPr/>
          </p:nvSpPr>
          <p:spPr bwMode="auto">
            <a:xfrm>
              <a:off x="4789244" y="4347147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Text Box 30"/>
            <p:cNvSpPr txBox="1">
              <a:spLocks noChangeArrowheads="1"/>
            </p:cNvSpPr>
            <p:nvPr/>
          </p:nvSpPr>
          <p:spPr bwMode="auto">
            <a:xfrm>
              <a:off x="5000628" y="4111628"/>
              <a:ext cx="257176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87" name="Text Box 31"/>
            <p:cNvSpPr txBox="1">
              <a:spLocks noChangeAspect="1" noChangeArrowheads="1"/>
            </p:cNvSpPr>
            <p:nvPr/>
          </p:nvSpPr>
          <p:spPr bwMode="auto">
            <a:xfrm>
              <a:off x="4905440" y="4167277"/>
              <a:ext cx="2647632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009900"/>
                  </a:solidFill>
                  <a:latin typeface="Times New Roman" pitchFamily="18" charset="0"/>
                  <a:cs typeface="Arabic Transparent" pitchFamily="2" charset="-78"/>
                </a:rPr>
                <a:t>التشغيل دورة بدورة </a:t>
              </a:r>
              <a:r>
                <a:rPr lang="ar-DZ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fr-FR" b="1" dirty="0" err="1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Cy</a:t>
              </a:r>
              <a:r>
                <a:rPr lang="fr-FR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fr-FR" b="1" dirty="0" err="1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Cy</a:t>
              </a:r>
              <a:r>
                <a:rPr lang="ar-DZ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b="1" dirty="0">
                <a:solidFill>
                  <a:srgbClr val="009900"/>
                </a:solidFill>
                <a:cs typeface="Arabic Transparent" pitchFamily="2" charset="-78"/>
              </a:endParaRPr>
            </a:p>
          </p:txBody>
        </p:sp>
      </p:grp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7227256" y="142852"/>
            <a:ext cx="18557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DZ" b="1" dirty="0" err="1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مرحلة الإرغام</a:t>
            </a:r>
            <a:r>
              <a:rPr lang="fr-FR" b="1" dirty="0">
                <a:solidFill>
                  <a:srgbClr val="FF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Rectangle 35"/>
          <p:cNvSpPr>
            <a:spLocks noChangeArrowheads="1"/>
          </p:cNvSpPr>
          <p:nvPr/>
        </p:nvSpPr>
        <p:spPr bwMode="auto">
          <a:xfrm>
            <a:off x="2440846" y="157917"/>
            <a:ext cx="4980851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وهي تقوم بتهيئة </a:t>
            </a:r>
            <a:r>
              <a:rPr lang="ar-DZ" sz="1700" b="1" dirty="0" err="1" smtClean="0"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DZ" sz="1700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700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متمن تنسيق </a:t>
            </a:r>
            <a:r>
              <a:rPr lang="ar-DZ" sz="1700" b="1" dirty="0" err="1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الاشغولات</a:t>
            </a:r>
            <a:r>
              <a:rPr lang="ar-DZ" sz="1700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700" b="1" dirty="0">
                <a:ea typeface="Times New Roman" pitchFamily="18" charset="0"/>
                <a:cs typeface="Arabic Transparent" pitchFamily="2" charset="-78"/>
              </a:rPr>
              <a:t>وتنشيطها</a:t>
            </a:r>
            <a:r>
              <a:rPr lang="fr-FR" sz="1700" b="1" dirty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1700" dirty="0"/>
              <a:t> 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4151286" y="626084"/>
            <a:ext cx="2638042" cy="869950"/>
            <a:chOff x="4151286" y="626084"/>
            <a:chExt cx="2638042" cy="869950"/>
          </a:xfrm>
        </p:grpSpPr>
        <p:sp>
          <p:nvSpPr>
            <p:cNvPr id="26" name="Line 24"/>
            <p:cNvSpPr>
              <a:spLocks noChangeAspect="1" noChangeShapeType="1"/>
            </p:cNvSpPr>
            <p:nvPr/>
          </p:nvSpPr>
          <p:spPr bwMode="auto">
            <a:xfrm>
              <a:off x="4494423" y="626084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195973" y="880084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Line 26"/>
            <p:cNvSpPr>
              <a:spLocks noChangeAspect="1" noChangeShapeType="1"/>
            </p:cNvSpPr>
            <p:nvPr/>
          </p:nvSpPr>
          <p:spPr bwMode="auto">
            <a:xfrm>
              <a:off x="4691273" y="873568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Line 27"/>
            <p:cNvSpPr>
              <a:spLocks noChangeAspect="1" noChangeShapeType="1"/>
            </p:cNvSpPr>
            <p:nvPr/>
          </p:nvSpPr>
          <p:spPr bwMode="auto">
            <a:xfrm>
              <a:off x="4288048" y="876743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Text Box 28"/>
            <p:cNvSpPr txBox="1">
              <a:spLocks noChangeAspect="1" noChangeArrowheads="1"/>
            </p:cNvSpPr>
            <p:nvPr/>
          </p:nvSpPr>
          <p:spPr bwMode="auto">
            <a:xfrm>
              <a:off x="4151286" y="951339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Line 29"/>
            <p:cNvSpPr>
              <a:spLocks noChangeAspect="1" noChangeShapeType="1"/>
            </p:cNvSpPr>
            <p:nvPr/>
          </p:nvSpPr>
          <p:spPr bwMode="auto">
            <a:xfrm>
              <a:off x="4796419" y="1115603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Text Box 30"/>
            <p:cNvSpPr txBox="1">
              <a:spLocks noChangeArrowheads="1"/>
            </p:cNvSpPr>
            <p:nvPr/>
          </p:nvSpPr>
          <p:spPr bwMode="auto">
            <a:xfrm>
              <a:off x="5007803" y="880084"/>
              <a:ext cx="171008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33" name="Text Box 31"/>
            <p:cNvSpPr txBox="1">
              <a:spLocks noChangeAspect="1" noChangeArrowheads="1"/>
            </p:cNvSpPr>
            <p:nvPr/>
          </p:nvSpPr>
          <p:spPr bwMode="auto">
            <a:xfrm>
              <a:off x="5074816" y="911983"/>
              <a:ext cx="1714512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I/GPN(1,2,3...)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6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3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/>
      <p:bldP spid="136199" grpId="0"/>
      <p:bldP spid="136208" grpId="0"/>
      <p:bldP spid="136210" grpId="0"/>
      <p:bldP spid="24" grpId="0"/>
      <p:bldP spid="2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5929322" y="285728"/>
            <a:ext cx="3008318" cy="35719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م.ت.م.ن </a:t>
            </a:r>
            <a:r>
              <a:rPr lang="ar-DZ" sz="2000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القيادة والتهيئة</a:t>
            </a:r>
            <a:r>
              <a:rPr lang="fr-FR" sz="2000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2000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GCI</a:t>
            </a:r>
            <a:endParaRPr lang="ar-DZ" sz="2000" u="sng" dirty="0" smtClean="0"/>
          </a:p>
          <a:p>
            <a:pPr algn="r" rtl="1" eaLnBrk="0" hangingPunct="0"/>
            <a:r>
              <a:rPr lang="ar-DZ" sz="20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ar-DZ" sz="20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619" name="Rectangle 36"/>
          <p:cNvSpPr>
            <a:spLocks noChangeArrowheads="1"/>
          </p:cNvSpPr>
          <p:nvPr/>
        </p:nvSpPr>
        <p:spPr bwMode="auto">
          <a:xfrm>
            <a:off x="0" y="150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tabLst>
                <a:tab pos="2743200" algn="l"/>
              </a:tabLst>
            </a:pPr>
            <a:endParaRPr lang="en-US"/>
          </a:p>
        </p:txBody>
      </p:sp>
      <p:grpSp>
        <p:nvGrpSpPr>
          <p:cNvPr id="49" name="Groupe 48"/>
          <p:cNvGrpSpPr/>
          <p:nvPr/>
        </p:nvGrpSpPr>
        <p:grpSpPr>
          <a:xfrm>
            <a:off x="1219579" y="4357694"/>
            <a:ext cx="3209545" cy="869950"/>
            <a:chOff x="1219579" y="4357694"/>
            <a:chExt cx="3209545" cy="869950"/>
          </a:xfrm>
        </p:grpSpPr>
        <p:sp>
          <p:nvSpPr>
            <p:cNvPr id="72" name="Line 24"/>
            <p:cNvSpPr>
              <a:spLocks noChangeAspect="1" noChangeShapeType="1"/>
            </p:cNvSpPr>
            <p:nvPr/>
          </p:nvSpPr>
          <p:spPr bwMode="auto">
            <a:xfrm>
              <a:off x="1595355" y="4357694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1264266" y="4578668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Line 26"/>
            <p:cNvSpPr>
              <a:spLocks noChangeAspect="1" noChangeShapeType="1"/>
            </p:cNvSpPr>
            <p:nvPr/>
          </p:nvSpPr>
          <p:spPr bwMode="auto">
            <a:xfrm>
              <a:off x="1759566" y="4572152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Line 27"/>
            <p:cNvSpPr>
              <a:spLocks noChangeAspect="1" noChangeShapeType="1"/>
            </p:cNvSpPr>
            <p:nvPr/>
          </p:nvSpPr>
          <p:spPr bwMode="auto">
            <a:xfrm>
              <a:off x="1356341" y="4575327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28"/>
            <p:cNvSpPr txBox="1">
              <a:spLocks noChangeAspect="1" noChangeArrowheads="1"/>
            </p:cNvSpPr>
            <p:nvPr/>
          </p:nvSpPr>
          <p:spPr bwMode="auto">
            <a:xfrm>
              <a:off x="1219579" y="464992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29"/>
            <p:cNvSpPr>
              <a:spLocks noChangeAspect="1" noChangeShapeType="1"/>
            </p:cNvSpPr>
            <p:nvPr/>
          </p:nvSpPr>
          <p:spPr bwMode="auto">
            <a:xfrm>
              <a:off x="1864712" y="4814187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2076095" y="4578668"/>
              <a:ext cx="235302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79" name="Text Box 31"/>
            <p:cNvSpPr txBox="1">
              <a:spLocks noChangeAspect="1" noChangeArrowheads="1"/>
            </p:cNvSpPr>
            <p:nvPr/>
          </p:nvSpPr>
          <p:spPr bwMode="auto">
            <a:xfrm>
              <a:off x="2023983" y="4610567"/>
              <a:ext cx="2357454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الإذن بالتشغيل الآلي(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ar-DZ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)</a:t>
              </a:r>
              <a:endPara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4865666" y="1785926"/>
            <a:ext cx="3421110" cy="869950"/>
            <a:chOff x="4865666" y="1785926"/>
            <a:chExt cx="3421110" cy="869950"/>
          </a:xfrm>
        </p:grpSpPr>
        <p:sp>
          <p:nvSpPr>
            <p:cNvPr id="80" name="Line 24"/>
            <p:cNvSpPr>
              <a:spLocks noChangeAspect="1" noChangeShapeType="1"/>
            </p:cNvSpPr>
            <p:nvPr/>
          </p:nvSpPr>
          <p:spPr bwMode="auto">
            <a:xfrm>
              <a:off x="5201628" y="1785926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0" name="Groupe 49"/>
            <p:cNvGrpSpPr/>
            <p:nvPr/>
          </p:nvGrpSpPr>
          <p:grpSpPr>
            <a:xfrm>
              <a:off x="4865666" y="2033410"/>
              <a:ext cx="3421110" cy="474516"/>
              <a:chOff x="4865666" y="2033410"/>
              <a:chExt cx="3421110" cy="474516"/>
            </a:xfrm>
          </p:grpSpPr>
          <p:sp>
            <p:nvSpPr>
              <p:cNvPr id="81" name="Rectangle 25"/>
              <p:cNvSpPr>
                <a:spLocks noChangeArrowheads="1"/>
              </p:cNvSpPr>
              <p:nvPr/>
            </p:nvSpPr>
            <p:spPr bwMode="auto">
              <a:xfrm>
                <a:off x="4903178" y="2039926"/>
                <a:ext cx="605949" cy="4680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Line 26"/>
              <p:cNvSpPr>
                <a:spLocks noChangeAspect="1" noChangeShapeType="1"/>
              </p:cNvSpPr>
              <p:nvPr/>
            </p:nvSpPr>
            <p:spPr bwMode="auto">
              <a:xfrm>
                <a:off x="5398478" y="2033410"/>
                <a:ext cx="0" cy="46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Line 27"/>
              <p:cNvSpPr>
                <a:spLocks noChangeAspect="1" noChangeShapeType="1"/>
              </p:cNvSpPr>
              <p:nvPr/>
            </p:nvSpPr>
            <p:spPr bwMode="auto">
              <a:xfrm>
                <a:off x="4995253" y="2036585"/>
                <a:ext cx="0" cy="46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4865666" y="2111181"/>
                <a:ext cx="668337" cy="3206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en-US" sz="1600" b="1" dirty="0" smtClean="0">
                    <a:latin typeface="Arial" pitchFamily="34" charset="0"/>
                    <a:cs typeface="Arial" pitchFamily="34" charset="0"/>
                  </a:rPr>
                  <a:t>10</a:t>
                </a:r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Line 29"/>
              <p:cNvSpPr>
                <a:spLocks noChangeAspect="1" noChangeShapeType="1"/>
              </p:cNvSpPr>
              <p:nvPr/>
            </p:nvSpPr>
            <p:spPr bwMode="auto">
              <a:xfrm>
                <a:off x="5503624" y="2275445"/>
                <a:ext cx="2016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Text Box 30"/>
              <p:cNvSpPr txBox="1">
                <a:spLocks noChangeArrowheads="1"/>
              </p:cNvSpPr>
              <p:nvPr/>
            </p:nvSpPr>
            <p:spPr bwMode="auto">
              <a:xfrm>
                <a:off x="5715008" y="2039926"/>
                <a:ext cx="2571768" cy="4680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b="1">
                  <a:cs typeface="Arabic Transparent" pitchFamily="2" charset="-78"/>
                </a:endParaRPr>
              </a:p>
            </p:txBody>
          </p:sp>
          <p:sp>
            <p:nvSpPr>
              <p:cNvPr id="87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5619820" y="2095575"/>
                <a:ext cx="2647632" cy="3683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b="1" dirty="0" smtClean="0">
                    <a:solidFill>
                      <a:srgbClr val="009900"/>
                    </a:solidFill>
                    <a:latin typeface="Times New Roman" pitchFamily="18" charset="0"/>
                    <a:cs typeface="Arabic Transparent" pitchFamily="2" charset="-78"/>
                  </a:rPr>
                  <a:t>التشغيل دورة بدورة </a:t>
                </a:r>
                <a:r>
                  <a:rPr lang="ar-DZ" b="1" dirty="0" smtClean="0">
                    <a:solidFill>
                      <a:srgbClr val="009900"/>
                    </a:solidFill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fr-FR" b="1" dirty="0" err="1" smtClean="0">
                    <a:solidFill>
                      <a:srgbClr val="009900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r>
                  <a:rPr lang="fr-FR" b="1" dirty="0" smtClean="0">
                    <a:solidFill>
                      <a:srgbClr val="009900"/>
                    </a:solidFill>
                    <a:latin typeface="Arial" pitchFamily="34" charset="0"/>
                    <a:cs typeface="Arial" pitchFamily="34" charset="0"/>
                  </a:rPr>
                  <a:t>/</a:t>
                </a:r>
                <a:r>
                  <a:rPr lang="fr-FR" b="1" dirty="0" err="1" smtClean="0">
                    <a:solidFill>
                      <a:srgbClr val="009900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r>
                  <a:rPr lang="ar-DZ" b="1" dirty="0" smtClean="0">
                    <a:solidFill>
                      <a:srgbClr val="009900"/>
                    </a:solidFill>
                    <a:latin typeface="Arial" pitchFamily="34" charset="0"/>
                    <a:cs typeface="Arial" pitchFamily="34" charset="0"/>
                  </a:rPr>
                  <a:t>)</a:t>
                </a:r>
                <a:endParaRPr lang="fr-FR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r" rtl="1"/>
                <a:endParaRPr lang="fr-FR" b="1" dirty="0">
                  <a:solidFill>
                    <a:srgbClr val="009900"/>
                  </a:solidFill>
                  <a:cs typeface="Arabic Transparent" pitchFamily="2" charset="-78"/>
                </a:endParaRPr>
              </a:p>
            </p:txBody>
          </p:sp>
        </p:grpSp>
      </p:grpSp>
      <p:grpSp>
        <p:nvGrpSpPr>
          <p:cNvPr id="46" name="Groupe 45"/>
          <p:cNvGrpSpPr/>
          <p:nvPr/>
        </p:nvGrpSpPr>
        <p:grpSpPr>
          <a:xfrm>
            <a:off x="1512041" y="333375"/>
            <a:ext cx="4691158" cy="1223963"/>
            <a:chOff x="1512041" y="333375"/>
            <a:chExt cx="4691158" cy="1223963"/>
          </a:xfrm>
        </p:grpSpPr>
        <p:sp>
          <p:nvSpPr>
            <p:cNvPr id="70" name="Line 5"/>
            <p:cNvSpPr>
              <a:spLocks noChangeAspect="1" noChangeShapeType="1"/>
            </p:cNvSpPr>
            <p:nvPr/>
          </p:nvSpPr>
          <p:spPr bwMode="auto">
            <a:xfrm>
              <a:off x="3603227" y="333375"/>
              <a:ext cx="0" cy="793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1" name="Rectangle 6"/>
            <p:cNvSpPr>
              <a:spLocks noChangeAspect="1" noChangeArrowheads="1"/>
            </p:cNvSpPr>
            <p:nvPr/>
          </p:nvSpPr>
          <p:spPr bwMode="auto">
            <a:xfrm>
              <a:off x="3360339" y="606425"/>
              <a:ext cx="484188" cy="3302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8" name="Line 7"/>
            <p:cNvSpPr>
              <a:spLocks noChangeAspect="1" noChangeShapeType="1"/>
            </p:cNvSpPr>
            <p:nvPr/>
          </p:nvSpPr>
          <p:spPr bwMode="auto">
            <a:xfrm>
              <a:off x="1595354" y="1127125"/>
              <a:ext cx="363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8"/>
            <p:cNvSpPr>
              <a:spLocks noChangeAspect="1" noChangeShapeType="1"/>
            </p:cNvSpPr>
            <p:nvPr/>
          </p:nvSpPr>
          <p:spPr bwMode="auto">
            <a:xfrm>
              <a:off x="1596179" y="1113663"/>
              <a:ext cx="0" cy="4254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0" name="Line 9"/>
            <p:cNvSpPr>
              <a:spLocks noChangeAspect="1" noChangeShapeType="1"/>
            </p:cNvSpPr>
            <p:nvPr/>
          </p:nvSpPr>
          <p:spPr bwMode="auto">
            <a:xfrm>
              <a:off x="5228458" y="1119188"/>
              <a:ext cx="0" cy="4254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Line 10"/>
            <p:cNvSpPr>
              <a:spLocks noChangeAspect="1" noChangeShapeType="1"/>
            </p:cNvSpPr>
            <p:nvPr/>
          </p:nvSpPr>
          <p:spPr bwMode="auto">
            <a:xfrm>
              <a:off x="1512041" y="1361313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Text Box 11"/>
            <p:cNvSpPr txBox="1">
              <a:spLocks noChangeAspect="1" noChangeArrowheads="1"/>
            </p:cNvSpPr>
            <p:nvPr/>
          </p:nvSpPr>
          <p:spPr bwMode="auto">
            <a:xfrm>
              <a:off x="1678454" y="1185100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93" name="Line 12"/>
            <p:cNvSpPr>
              <a:spLocks noChangeAspect="1" noChangeShapeType="1"/>
            </p:cNvSpPr>
            <p:nvPr/>
          </p:nvSpPr>
          <p:spPr bwMode="auto">
            <a:xfrm>
              <a:off x="5125270" y="1366838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4" name="Text Box 13"/>
            <p:cNvSpPr txBox="1">
              <a:spLocks noChangeAspect="1" noChangeArrowheads="1"/>
            </p:cNvSpPr>
            <p:nvPr/>
          </p:nvSpPr>
          <p:spPr bwMode="auto">
            <a:xfrm>
              <a:off x="5301488" y="1179513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 err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Cy</a:t>
              </a:r>
              <a:r>
                <a:rPr lang="fr-FR" b="1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fr-FR" b="1" dirty="0" err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Cy</a:t>
              </a:r>
              <a:endParaRPr lang="fr-F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Text Box 14"/>
            <p:cNvSpPr txBox="1">
              <a:spLocks noChangeAspect="1" noChangeArrowheads="1"/>
            </p:cNvSpPr>
            <p:nvPr/>
          </p:nvSpPr>
          <p:spPr bwMode="auto">
            <a:xfrm>
              <a:off x="3286116" y="583543"/>
              <a:ext cx="72740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100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1248153" y="1785779"/>
            <a:ext cx="2638042" cy="869950"/>
            <a:chOff x="1248153" y="1785779"/>
            <a:chExt cx="2638042" cy="869950"/>
          </a:xfrm>
        </p:grpSpPr>
        <p:sp>
          <p:nvSpPr>
            <p:cNvPr id="96" name="Line 24"/>
            <p:cNvSpPr>
              <a:spLocks noChangeAspect="1" noChangeShapeType="1"/>
            </p:cNvSpPr>
            <p:nvPr/>
          </p:nvSpPr>
          <p:spPr bwMode="auto">
            <a:xfrm>
              <a:off x="1591290" y="1785779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Rectangle 25"/>
            <p:cNvSpPr>
              <a:spLocks noChangeArrowheads="1"/>
            </p:cNvSpPr>
            <p:nvPr/>
          </p:nvSpPr>
          <p:spPr bwMode="auto">
            <a:xfrm>
              <a:off x="1292840" y="2039779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8" name="Line 26"/>
            <p:cNvSpPr>
              <a:spLocks noChangeAspect="1" noChangeShapeType="1"/>
            </p:cNvSpPr>
            <p:nvPr/>
          </p:nvSpPr>
          <p:spPr bwMode="auto">
            <a:xfrm>
              <a:off x="1788140" y="2033263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9" name="Line 27"/>
            <p:cNvSpPr>
              <a:spLocks noChangeAspect="1" noChangeShapeType="1"/>
            </p:cNvSpPr>
            <p:nvPr/>
          </p:nvSpPr>
          <p:spPr bwMode="auto">
            <a:xfrm>
              <a:off x="1384915" y="2036438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Text Box 28"/>
            <p:cNvSpPr txBox="1">
              <a:spLocks noChangeAspect="1" noChangeArrowheads="1"/>
            </p:cNvSpPr>
            <p:nvPr/>
          </p:nvSpPr>
          <p:spPr bwMode="auto">
            <a:xfrm>
              <a:off x="1248153" y="2111034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101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Line 29"/>
            <p:cNvSpPr>
              <a:spLocks noChangeAspect="1" noChangeShapeType="1"/>
            </p:cNvSpPr>
            <p:nvPr/>
          </p:nvSpPr>
          <p:spPr bwMode="auto">
            <a:xfrm>
              <a:off x="1893286" y="2275298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Text Box 30"/>
            <p:cNvSpPr txBox="1">
              <a:spLocks noChangeArrowheads="1"/>
            </p:cNvSpPr>
            <p:nvPr/>
          </p:nvSpPr>
          <p:spPr bwMode="auto">
            <a:xfrm>
              <a:off x="2104670" y="2039779"/>
              <a:ext cx="171008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03" name="Text Box 31"/>
            <p:cNvSpPr txBox="1">
              <a:spLocks noChangeAspect="1" noChangeArrowheads="1"/>
            </p:cNvSpPr>
            <p:nvPr/>
          </p:nvSpPr>
          <p:spPr bwMode="auto">
            <a:xfrm>
              <a:off x="2171683" y="2071678"/>
              <a:ext cx="1714512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التهيئة الآلية للنظام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1248153" y="3059116"/>
            <a:ext cx="2638042" cy="869950"/>
            <a:chOff x="1248153" y="3059116"/>
            <a:chExt cx="2638042" cy="869950"/>
          </a:xfrm>
        </p:grpSpPr>
        <p:sp>
          <p:nvSpPr>
            <p:cNvPr id="104" name="Line 24"/>
            <p:cNvSpPr>
              <a:spLocks noChangeAspect="1" noChangeShapeType="1"/>
            </p:cNvSpPr>
            <p:nvPr/>
          </p:nvSpPr>
          <p:spPr bwMode="auto">
            <a:xfrm>
              <a:off x="1591290" y="3059116"/>
              <a:ext cx="0" cy="8699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>
              <a:off x="1292840" y="3246752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26"/>
            <p:cNvSpPr>
              <a:spLocks noChangeAspect="1" noChangeShapeType="1"/>
            </p:cNvSpPr>
            <p:nvPr/>
          </p:nvSpPr>
          <p:spPr bwMode="auto">
            <a:xfrm>
              <a:off x="1788140" y="3240236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27"/>
            <p:cNvSpPr>
              <a:spLocks noChangeAspect="1" noChangeShapeType="1"/>
            </p:cNvSpPr>
            <p:nvPr/>
          </p:nvSpPr>
          <p:spPr bwMode="auto">
            <a:xfrm>
              <a:off x="1384915" y="3243411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Text Box 28"/>
            <p:cNvSpPr txBox="1">
              <a:spLocks noChangeAspect="1" noChangeArrowheads="1"/>
            </p:cNvSpPr>
            <p:nvPr/>
          </p:nvSpPr>
          <p:spPr bwMode="auto">
            <a:xfrm>
              <a:off x="1248153" y="3318007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Line 29"/>
            <p:cNvSpPr>
              <a:spLocks noChangeAspect="1" noChangeShapeType="1"/>
            </p:cNvSpPr>
            <p:nvPr/>
          </p:nvSpPr>
          <p:spPr bwMode="auto">
            <a:xfrm>
              <a:off x="1893286" y="3482271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Text Box 30"/>
            <p:cNvSpPr txBox="1">
              <a:spLocks noChangeArrowheads="1"/>
            </p:cNvSpPr>
            <p:nvPr/>
          </p:nvSpPr>
          <p:spPr bwMode="auto">
            <a:xfrm>
              <a:off x="2104670" y="3246752"/>
              <a:ext cx="171008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11" name="Text Box 31"/>
            <p:cNvSpPr txBox="1">
              <a:spLocks noChangeAspect="1" noChangeArrowheads="1"/>
            </p:cNvSpPr>
            <p:nvPr/>
          </p:nvSpPr>
          <p:spPr bwMode="auto">
            <a:xfrm>
              <a:off x="2171683" y="3278651"/>
              <a:ext cx="1714512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I/GPN(1,2,3...)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27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27" name="Text Box 35"/>
          <p:cNvSpPr txBox="1">
            <a:spLocks noChangeArrowheads="1"/>
          </p:cNvSpPr>
          <p:nvPr/>
        </p:nvSpPr>
        <p:spPr bwMode="auto">
          <a:xfrm>
            <a:off x="5572132" y="285728"/>
            <a:ext cx="3365508" cy="42862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م.ت.م.ن </a:t>
            </a:r>
            <a:r>
              <a:rPr lang="ar-DZ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القيادة والتهيئة</a:t>
            </a:r>
            <a:r>
              <a:rPr lang="fr-FR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b="1" u="sng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GCI</a:t>
            </a:r>
            <a:endParaRPr lang="ar-DZ" u="sng" dirty="0"/>
          </a:p>
        </p:txBody>
      </p:sp>
      <p:sp>
        <p:nvSpPr>
          <p:cNvPr id="68619" name="Rectangle 36"/>
          <p:cNvSpPr>
            <a:spLocks noChangeArrowheads="1"/>
          </p:cNvSpPr>
          <p:nvPr/>
        </p:nvSpPr>
        <p:spPr bwMode="auto">
          <a:xfrm>
            <a:off x="0" y="1503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>
              <a:tabLst>
                <a:tab pos="2743200" algn="l"/>
              </a:tabLst>
            </a:pPr>
            <a:endParaRPr lang="en-US"/>
          </a:p>
        </p:txBody>
      </p:sp>
      <p:grpSp>
        <p:nvGrpSpPr>
          <p:cNvPr id="58" name="Groupe 57"/>
          <p:cNvGrpSpPr/>
          <p:nvPr/>
        </p:nvGrpSpPr>
        <p:grpSpPr>
          <a:xfrm>
            <a:off x="785786" y="454828"/>
            <a:ext cx="6657222" cy="4970682"/>
            <a:chOff x="785786" y="454828"/>
            <a:chExt cx="6657222" cy="4970682"/>
          </a:xfrm>
        </p:grpSpPr>
        <p:sp>
          <p:nvSpPr>
            <p:cNvPr id="90" name="Line 9"/>
            <p:cNvSpPr>
              <a:spLocks noChangeAspect="1" noChangeShapeType="1"/>
            </p:cNvSpPr>
            <p:nvPr/>
          </p:nvSpPr>
          <p:spPr bwMode="auto">
            <a:xfrm>
              <a:off x="5230808" y="1326388"/>
              <a:ext cx="0" cy="36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Line 8"/>
            <p:cNvSpPr>
              <a:spLocks noChangeAspect="1" noChangeShapeType="1"/>
            </p:cNvSpPr>
            <p:nvPr/>
          </p:nvSpPr>
          <p:spPr bwMode="auto">
            <a:xfrm>
              <a:off x="1583479" y="1320863"/>
              <a:ext cx="0" cy="36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" name="Rectangle 25"/>
            <p:cNvSpPr>
              <a:spLocks noChangeArrowheads="1"/>
            </p:cNvSpPr>
            <p:nvPr/>
          </p:nvSpPr>
          <p:spPr bwMode="auto">
            <a:xfrm>
              <a:off x="1288016" y="3935582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Line 26"/>
            <p:cNvSpPr>
              <a:spLocks noChangeAspect="1" noChangeShapeType="1"/>
            </p:cNvSpPr>
            <p:nvPr/>
          </p:nvSpPr>
          <p:spPr bwMode="auto">
            <a:xfrm>
              <a:off x="1783316" y="3929066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Line 27"/>
            <p:cNvSpPr>
              <a:spLocks noChangeAspect="1" noChangeShapeType="1"/>
            </p:cNvSpPr>
            <p:nvPr/>
          </p:nvSpPr>
          <p:spPr bwMode="auto">
            <a:xfrm>
              <a:off x="1380091" y="3932241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28"/>
            <p:cNvSpPr txBox="1">
              <a:spLocks noChangeAspect="1" noChangeArrowheads="1"/>
            </p:cNvSpPr>
            <p:nvPr/>
          </p:nvSpPr>
          <p:spPr bwMode="auto">
            <a:xfrm>
              <a:off x="1243329" y="4006837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ar-DZ" sz="16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29"/>
            <p:cNvSpPr>
              <a:spLocks noChangeAspect="1" noChangeShapeType="1"/>
            </p:cNvSpPr>
            <p:nvPr/>
          </p:nvSpPr>
          <p:spPr bwMode="auto">
            <a:xfrm>
              <a:off x="1888462" y="4171101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>
              <a:off x="2099845" y="3935582"/>
              <a:ext cx="1728000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79" name="Text Box 31"/>
            <p:cNvSpPr txBox="1">
              <a:spLocks noChangeAspect="1" noChangeArrowheads="1"/>
            </p:cNvSpPr>
            <p:nvPr/>
          </p:nvSpPr>
          <p:spPr bwMode="auto">
            <a:xfrm>
              <a:off x="2047733" y="3967481"/>
              <a:ext cx="1738449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الإذن بالتشغيل الآلي</a:t>
              </a:r>
              <a:endPara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25"/>
            <p:cNvSpPr>
              <a:spLocks noChangeArrowheads="1"/>
            </p:cNvSpPr>
            <p:nvPr/>
          </p:nvSpPr>
          <p:spPr bwMode="auto">
            <a:xfrm>
              <a:off x="4903178" y="2247126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" name="Line 26"/>
            <p:cNvSpPr>
              <a:spLocks noChangeAspect="1" noChangeShapeType="1"/>
            </p:cNvSpPr>
            <p:nvPr/>
          </p:nvSpPr>
          <p:spPr bwMode="auto">
            <a:xfrm>
              <a:off x="5398478" y="2240610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" name="Line 27"/>
            <p:cNvSpPr>
              <a:spLocks noChangeAspect="1" noChangeShapeType="1"/>
            </p:cNvSpPr>
            <p:nvPr/>
          </p:nvSpPr>
          <p:spPr bwMode="auto">
            <a:xfrm>
              <a:off x="4995253" y="2243785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4" name="Text Box 28"/>
            <p:cNvSpPr txBox="1">
              <a:spLocks noChangeAspect="1" noChangeArrowheads="1"/>
            </p:cNvSpPr>
            <p:nvPr/>
          </p:nvSpPr>
          <p:spPr bwMode="auto">
            <a:xfrm>
              <a:off x="4851443" y="2318381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</a:t>
              </a: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29"/>
            <p:cNvSpPr>
              <a:spLocks noChangeAspect="1" noChangeShapeType="1"/>
            </p:cNvSpPr>
            <p:nvPr/>
          </p:nvSpPr>
          <p:spPr bwMode="auto">
            <a:xfrm>
              <a:off x="5503624" y="2482645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Text Box 30"/>
            <p:cNvSpPr txBox="1">
              <a:spLocks noChangeArrowheads="1"/>
            </p:cNvSpPr>
            <p:nvPr/>
          </p:nvSpPr>
          <p:spPr bwMode="auto">
            <a:xfrm>
              <a:off x="5715008" y="2247126"/>
              <a:ext cx="1728000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87" name="Text Box 31"/>
            <p:cNvSpPr txBox="1">
              <a:spLocks noChangeAspect="1" noChangeArrowheads="1"/>
            </p:cNvSpPr>
            <p:nvPr/>
          </p:nvSpPr>
          <p:spPr bwMode="auto">
            <a:xfrm>
              <a:off x="5701891" y="2281509"/>
              <a:ext cx="1666824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 smtClean="0">
                  <a:solidFill>
                    <a:srgbClr val="008000"/>
                  </a:solidFill>
                  <a:latin typeface="Times New Roman" pitchFamily="18" charset="0"/>
                  <a:cs typeface="Arabic Transparent" pitchFamily="2" charset="-78"/>
                </a:rPr>
                <a:t>التشغيل دورة بدورة</a:t>
              </a:r>
              <a:endParaRPr lang="fr-FR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b="1" dirty="0">
                <a:solidFill>
                  <a:srgbClr val="008000"/>
                </a:solidFill>
                <a:cs typeface="Arabic Transparent" pitchFamily="2" charset="-78"/>
              </a:endParaRPr>
            </a:p>
          </p:txBody>
        </p:sp>
        <p:sp>
          <p:nvSpPr>
            <p:cNvPr id="70" name="Line 5"/>
            <p:cNvSpPr>
              <a:spLocks noChangeAspect="1" noChangeShapeType="1"/>
            </p:cNvSpPr>
            <p:nvPr/>
          </p:nvSpPr>
          <p:spPr bwMode="auto">
            <a:xfrm>
              <a:off x="3546228" y="454828"/>
              <a:ext cx="0" cy="86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1" name="Rectangle 6"/>
            <p:cNvSpPr>
              <a:spLocks noChangeArrowheads="1"/>
            </p:cNvSpPr>
            <p:nvPr/>
          </p:nvSpPr>
          <p:spPr bwMode="auto">
            <a:xfrm>
              <a:off x="3239303" y="667870"/>
              <a:ext cx="612000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8" name="Line 7"/>
            <p:cNvSpPr>
              <a:spLocks noChangeAspect="1" noChangeShapeType="1"/>
            </p:cNvSpPr>
            <p:nvPr/>
          </p:nvSpPr>
          <p:spPr bwMode="auto">
            <a:xfrm>
              <a:off x="1595354" y="1334325"/>
              <a:ext cx="363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Line 10"/>
            <p:cNvSpPr>
              <a:spLocks noChangeAspect="1" noChangeShapeType="1"/>
            </p:cNvSpPr>
            <p:nvPr/>
          </p:nvSpPr>
          <p:spPr bwMode="auto">
            <a:xfrm>
              <a:off x="1488291" y="1661029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Text Box 11"/>
            <p:cNvSpPr txBox="1">
              <a:spLocks noChangeAspect="1" noChangeArrowheads="1"/>
            </p:cNvSpPr>
            <p:nvPr/>
          </p:nvSpPr>
          <p:spPr bwMode="auto">
            <a:xfrm>
              <a:off x="1678454" y="1472941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700" b="1" dirty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93" name="Line 12"/>
            <p:cNvSpPr>
              <a:spLocks noChangeAspect="1" noChangeShapeType="1"/>
            </p:cNvSpPr>
            <p:nvPr/>
          </p:nvSpPr>
          <p:spPr bwMode="auto">
            <a:xfrm>
              <a:off x="5125270" y="1731188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4" name="Text Box 13"/>
            <p:cNvSpPr txBox="1">
              <a:spLocks noChangeAspect="1" noChangeArrowheads="1"/>
            </p:cNvSpPr>
            <p:nvPr/>
          </p:nvSpPr>
          <p:spPr bwMode="auto">
            <a:xfrm>
              <a:off x="5301488" y="1543863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 err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Cy</a:t>
              </a:r>
              <a:r>
                <a:rPr lang="fr-FR" b="1" dirty="0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fr-FR" b="1" dirty="0" err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Cy</a:t>
              </a:r>
              <a:endParaRPr lang="fr-F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25"/>
            <p:cNvSpPr>
              <a:spLocks noChangeArrowheads="1"/>
            </p:cNvSpPr>
            <p:nvPr/>
          </p:nvSpPr>
          <p:spPr bwMode="auto">
            <a:xfrm>
              <a:off x="1292840" y="1935844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8" name="Line 26"/>
            <p:cNvSpPr>
              <a:spLocks noChangeAspect="1" noChangeShapeType="1"/>
            </p:cNvSpPr>
            <p:nvPr/>
          </p:nvSpPr>
          <p:spPr bwMode="auto">
            <a:xfrm>
              <a:off x="1788140" y="1929328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9" name="Line 27"/>
            <p:cNvSpPr>
              <a:spLocks noChangeAspect="1" noChangeShapeType="1"/>
            </p:cNvSpPr>
            <p:nvPr/>
          </p:nvSpPr>
          <p:spPr bwMode="auto">
            <a:xfrm>
              <a:off x="1384915" y="1932503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0" name="Text Box 28"/>
            <p:cNvSpPr txBox="1">
              <a:spLocks noChangeAspect="1" noChangeArrowheads="1"/>
            </p:cNvSpPr>
            <p:nvPr/>
          </p:nvSpPr>
          <p:spPr bwMode="auto">
            <a:xfrm>
              <a:off x="1248153" y="2007099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>
                  <a:latin typeface="Arial" pitchFamily="34" charset="0"/>
                  <a:cs typeface="Arial" pitchFamily="34" charset="0"/>
                </a:rPr>
                <a:t>101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Line 29"/>
            <p:cNvSpPr>
              <a:spLocks noChangeAspect="1" noChangeShapeType="1"/>
            </p:cNvSpPr>
            <p:nvPr/>
          </p:nvSpPr>
          <p:spPr bwMode="auto">
            <a:xfrm>
              <a:off x="1893286" y="2171363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2" name="Text Box 30"/>
            <p:cNvSpPr txBox="1">
              <a:spLocks noChangeArrowheads="1"/>
            </p:cNvSpPr>
            <p:nvPr/>
          </p:nvSpPr>
          <p:spPr bwMode="auto">
            <a:xfrm>
              <a:off x="2104670" y="1935844"/>
              <a:ext cx="171008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03" name="Text Box 31"/>
            <p:cNvSpPr txBox="1">
              <a:spLocks noChangeAspect="1" noChangeArrowheads="1"/>
            </p:cNvSpPr>
            <p:nvPr/>
          </p:nvSpPr>
          <p:spPr bwMode="auto">
            <a:xfrm>
              <a:off x="2150417" y="1978376"/>
              <a:ext cx="1714512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b="1" dirty="0">
                  <a:solidFill>
                    <a:srgbClr val="FF0000"/>
                  </a:solidFill>
                  <a:latin typeface="Times New Roman" pitchFamily="18" charset="0"/>
                  <a:cs typeface="Arabic Transparent" pitchFamily="2" charset="-78"/>
                </a:rPr>
                <a:t>التهيئة الآلية للنظام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105" name="Rectangle 25"/>
            <p:cNvSpPr>
              <a:spLocks noChangeArrowheads="1"/>
            </p:cNvSpPr>
            <p:nvPr/>
          </p:nvSpPr>
          <p:spPr bwMode="auto">
            <a:xfrm>
              <a:off x="1292840" y="2904408"/>
              <a:ext cx="605949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26"/>
            <p:cNvSpPr>
              <a:spLocks noChangeAspect="1" noChangeShapeType="1"/>
            </p:cNvSpPr>
            <p:nvPr/>
          </p:nvSpPr>
          <p:spPr bwMode="auto">
            <a:xfrm>
              <a:off x="1788140" y="2897892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27"/>
            <p:cNvSpPr>
              <a:spLocks noChangeAspect="1" noChangeShapeType="1"/>
            </p:cNvSpPr>
            <p:nvPr/>
          </p:nvSpPr>
          <p:spPr bwMode="auto">
            <a:xfrm>
              <a:off x="1384915" y="2901067"/>
              <a:ext cx="0" cy="4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Text Box 28"/>
            <p:cNvSpPr txBox="1">
              <a:spLocks noChangeAspect="1" noChangeArrowheads="1"/>
            </p:cNvSpPr>
            <p:nvPr/>
          </p:nvSpPr>
          <p:spPr bwMode="auto">
            <a:xfrm>
              <a:off x="1248153" y="297566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Line 29"/>
            <p:cNvSpPr>
              <a:spLocks noChangeAspect="1" noChangeShapeType="1"/>
            </p:cNvSpPr>
            <p:nvPr/>
          </p:nvSpPr>
          <p:spPr bwMode="auto">
            <a:xfrm>
              <a:off x="1893286" y="3139927"/>
              <a:ext cx="201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Text Box 30"/>
            <p:cNvSpPr txBox="1">
              <a:spLocks noChangeArrowheads="1"/>
            </p:cNvSpPr>
            <p:nvPr/>
          </p:nvSpPr>
          <p:spPr bwMode="auto">
            <a:xfrm>
              <a:off x="2104670" y="2904408"/>
              <a:ext cx="1710088" cy="468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111" name="Text Box 31"/>
            <p:cNvSpPr txBox="1">
              <a:spLocks noChangeAspect="1" noChangeArrowheads="1"/>
            </p:cNvSpPr>
            <p:nvPr/>
          </p:nvSpPr>
          <p:spPr bwMode="auto">
            <a:xfrm>
              <a:off x="2171683" y="2936307"/>
              <a:ext cx="1543061" cy="3683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I/GPN(1,2-3)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Line 10"/>
            <p:cNvSpPr>
              <a:spLocks noChangeAspect="1" noChangeShapeType="1"/>
            </p:cNvSpPr>
            <p:nvPr/>
          </p:nvSpPr>
          <p:spPr bwMode="auto">
            <a:xfrm>
              <a:off x="1481517" y="2643841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8" name="Text Box 11"/>
            <p:cNvSpPr txBox="1">
              <a:spLocks noChangeAspect="1" noChangeArrowheads="1"/>
            </p:cNvSpPr>
            <p:nvPr/>
          </p:nvSpPr>
          <p:spPr bwMode="auto">
            <a:xfrm>
              <a:off x="1614467" y="2465278"/>
              <a:ext cx="1123895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ctr" rtl="1"/>
              <a:r>
                <a:rPr lang="ar-DZ" sz="1700" b="1" dirty="0" smtClean="0">
                  <a:solidFill>
                    <a:schemeClr val="tx1"/>
                  </a:solidFill>
                  <a:cs typeface="Arabic Transparent" pitchFamily="2" charset="-78"/>
                </a:rPr>
                <a:t>شروط أولية</a:t>
              </a:r>
              <a:endParaRPr lang="fr-FR" sz="17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139" name="Line 10"/>
            <p:cNvSpPr>
              <a:spLocks noChangeAspect="1" noChangeShapeType="1"/>
            </p:cNvSpPr>
            <p:nvPr/>
          </p:nvSpPr>
          <p:spPr bwMode="auto">
            <a:xfrm>
              <a:off x="1476692" y="366504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0" name="Text Box 11"/>
            <p:cNvSpPr txBox="1">
              <a:spLocks noChangeAspect="1" noChangeArrowheads="1"/>
            </p:cNvSpPr>
            <p:nvPr/>
          </p:nvSpPr>
          <p:spPr bwMode="auto">
            <a:xfrm>
              <a:off x="1695430" y="3457906"/>
              <a:ext cx="1019182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7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X1.X2-3</a:t>
              </a:r>
              <a:endParaRPr lang="fr-FR" sz="17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Line 10"/>
            <p:cNvSpPr>
              <a:spLocks noChangeAspect="1" noChangeShapeType="1"/>
            </p:cNvSpPr>
            <p:nvPr/>
          </p:nvSpPr>
          <p:spPr bwMode="auto">
            <a:xfrm>
              <a:off x="1490641" y="4669608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46" name="Groupe 145"/>
            <p:cNvGrpSpPr/>
            <p:nvPr/>
          </p:nvGrpSpPr>
          <p:grpSpPr>
            <a:xfrm>
              <a:off x="1704955" y="4500570"/>
              <a:ext cx="825498" cy="328613"/>
              <a:chOff x="1785918" y="4500570"/>
              <a:chExt cx="825498" cy="328613"/>
            </a:xfrm>
          </p:grpSpPr>
          <p:sp>
            <p:nvSpPr>
              <p:cNvPr id="143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1785918" y="4500570"/>
                <a:ext cx="825498" cy="3286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7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Auto</a:t>
                </a:r>
              </a:p>
            </p:txBody>
          </p:sp>
          <p:sp>
            <p:nvSpPr>
              <p:cNvPr id="145" name="Line 10"/>
              <p:cNvSpPr>
                <a:spLocks noChangeAspect="1" noChangeShapeType="1"/>
              </p:cNvSpPr>
              <p:nvPr/>
            </p:nvSpPr>
            <p:spPr bwMode="auto">
              <a:xfrm>
                <a:off x="1889422" y="4533908"/>
                <a:ext cx="468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700"/>
              </a:p>
            </p:txBody>
          </p:sp>
        </p:grpSp>
        <p:sp>
          <p:nvSpPr>
            <p:cNvPr id="147" name="Line 10"/>
            <p:cNvSpPr>
              <a:spLocks noChangeAspect="1" noChangeShapeType="1"/>
            </p:cNvSpPr>
            <p:nvPr/>
          </p:nvSpPr>
          <p:spPr bwMode="auto">
            <a:xfrm>
              <a:off x="1583479" y="4956862"/>
              <a:ext cx="363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8" name="Line 12"/>
            <p:cNvSpPr>
              <a:spLocks noChangeAspect="1" noChangeShapeType="1"/>
            </p:cNvSpPr>
            <p:nvPr/>
          </p:nvSpPr>
          <p:spPr bwMode="auto">
            <a:xfrm>
              <a:off x="5110162" y="3037707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51" name="Groupe 150"/>
            <p:cNvGrpSpPr/>
            <p:nvPr/>
          </p:nvGrpSpPr>
          <p:grpSpPr>
            <a:xfrm>
              <a:off x="5286380" y="2850382"/>
              <a:ext cx="901711" cy="377825"/>
              <a:chOff x="5286380" y="2643182"/>
              <a:chExt cx="901711" cy="377825"/>
            </a:xfrm>
          </p:grpSpPr>
          <p:sp>
            <p:nvSpPr>
              <p:cNvPr id="149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5286380" y="2643182"/>
                <a:ext cx="901711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/</a:t>
                </a:r>
                <a:r>
                  <a:rPr lang="fr-FR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0" name="Line 10"/>
              <p:cNvSpPr>
                <a:spLocks noChangeAspect="1" noChangeShapeType="1"/>
              </p:cNvSpPr>
              <p:nvPr/>
            </p:nvSpPr>
            <p:spPr bwMode="auto">
              <a:xfrm>
                <a:off x="5429256" y="2671757"/>
                <a:ext cx="540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700"/>
              </a:p>
            </p:txBody>
          </p:sp>
        </p:grpSp>
        <p:sp>
          <p:nvSpPr>
            <p:cNvPr id="152" name="Rectangle 6"/>
            <p:cNvSpPr>
              <a:spLocks noChangeAspect="1" noChangeArrowheads="1"/>
            </p:cNvSpPr>
            <p:nvPr/>
          </p:nvSpPr>
          <p:spPr bwMode="auto">
            <a:xfrm>
              <a:off x="3311188" y="731055"/>
              <a:ext cx="484188" cy="3302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5" name="Text Box 14"/>
            <p:cNvSpPr txBox="1">
              <a:spLocks noChangeAspect="1" noChangeArrowheads="1"/>
            </p:cNvSpPr>
            <p:nvPr/>
          </p:nvSpPr>
          <p:spPr bwMode="auto">
            <a:xfrm>
              <a:off x="3254038" y="707242"/>
              <a:ext cx="72740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100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4" name="Connecteur en angle 153"/>
            <p:cNvCxnSpPr/>
            <p:nvPr/>
          </p:nvCxnSpPr>
          <p:spPr>
            <a:xfrm flipV="1">
              <a:off x="785786" y="4979370"/>
              <a:ext cx="2664000" cy="442922"/>
            </a:xfrm>
            <a:prstGeom prst="bentConnector3">
              <a:avLst>
                <a:gd name="adj1" fmla="val 10000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 en angle 156"/>
            <p:cNvCxnSpPr/>
            <p:nvPr/>
          </p:nvCxnSpPr>
          <p:spPr>
            <a:xfrm flipV="1">
              <a:off x="785786" y="457510"/>
              <a:ext cx="2772000" cy="4968000"/>
            </a:xfrm>
            <a:prstGeom prst="bentConnector3">
              <a:avLst>
                <a:gd name="adj1" fmla="val -264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2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7698127" y="114300"/>
            <a:ext cx="13303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7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الحماية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135175" name="Rectangle 7"/>
          <p:cNvSpPr>
            <a:spLocks noChangeArrowheads="1"/>
          </p:cNvSpPr>
          <p:nvPr/>
        </p:nvSpPr>
        <p:spPr bwMode="auto">
          <a:xfrm>
            <a:off x="-206521" y="71223"/>
            <a:ext cx="8100294" cy="78483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في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نظام آلي معين تعطى الأولوية القصوى لحماية المتعاملين وكذلك الأجهزة الخاصة بهذا النظام حيث </a:t>
            </a:r>
            <a:endParaRPr lang="fr-FR" sz="17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أدرج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هذا في متمن يأتي في 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أعلى مستوى </a:t>
            </a:r>
            <a:r>
              <a:rPr lang="ar-DZ" sz="1700" b="1" dirty="0" err="1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للمتامن</a:t>
            </a:r>
            <a:r>
              <a:rPr lang="ar-DZ" sz="1700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الأخرى يدعى متمن الأمن 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fr-FR" sz="1700" b="1" dirty="0" err="1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Grafcet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de sécurité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ar-DZ" sz="17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5177" name="Rectangle 9"/>
          <p:cNvSpPr>
            <a:spLocks noChangeArrowheads="1"/>
          </p:cNvSpPr>
          <p:nvPr/>
        </p:nvSpPr>
        <p:spPr bwMode="auto">
          <a:xfrm>
            <a:off x="-50259" y="1000108"/>
            <a:ext cx="8921032" cy="113107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dirty="0">
                <a:latin typeface="Arial" pitchFamily="34" charset="0"/>
                <a:cs typeface="Arial" pitchFamily="34" charset="0"/>
              </a:rPr>
              <a:t>    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ـ يستطيع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الأمن </a:t>
            </a:r>
            <a:r>
              <a:rPr lang="fr-FR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  <a:r>
              <a:rPr lang="ar-DZ" sz="17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إرغام كل </a:t>
            </a:r>
            <a:r>
              <a:rPr lang="ar-DZ" sz="1700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المتامن</a:t>
            </a:r>
            <a:r>
              <a:rPr lang="ar-DZ" sz="1700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الأخرى بالتوقف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ووضعها في </a:t>
            </a:r>
            <a:r>
              <a:rPr lang="ar-DZ" sz="1700" b="1" dirty="0">
                <a:solidFill>
                  <a:srgbClr val="99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المراحل الابتدائية </a:t>
            </a:r>
            <a:r>
              <a:rPr lang="ar-DZ" sz="17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ولا يمكنها </a:t>
            </a:r>
            <a:r>
              <a:rPr lang="ar-DZ" sz="17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التطور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إلا إذا تم </a:t>
            </a:r>
            <a:endParaRPr lang="fr-FR" sz="1700" b="1" dirty="0" smtClean="0">
              <a:latin typeface="Arial" pitchFamily="34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fr-FR" sz="1700" b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ar-DZ" sz="17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إصلاح </a:t>
            </a:r>
            <a:r>
              <a:rPr lang="ar-DZ" sz="17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الخلل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الذي أصاب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الآلة وهو</a:t>
            </a:r>
            <a:r>
              <a:rPr lang="fr-FR" sz="17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 smtClean="0">
                <a:latin typeface="Arial" pitchFamily="34" charset="0"/>
                <a:cs typeface="Arial" pitchFamily="34" charset="0"/>
              </a:rPr>
              <a:t>يتم 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بواسطة التوقف </a:t>
            </a:r>
            <a:r>
              <a:rPr lang="ar-DZ" sz="1700" b="1" dirty="0" err="1">
                <a:latin typeface="Arial" pitchFamily="34" charset="0"/>
                <a:cs typeface="Arial" pitchFamily="34" charset="0"/>
              </a:rPr>
              <a:t>الاستعجالي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1700" b="1" dirty="0" err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Arret</a:t>
            </a:r>
            <a:r>
              <a:rPr lang="fr-FR" sz="17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D’urgence</a:t>
            </a:r>
            <a:r>
              <a:rPr lang="ar-DZ" sz="1700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700" b="1" dirty="0">
                <a:latin typeface="Arial" pitchFamily="34" charset="0"/>
                <a:cs typeface="Arial" pitchFamily="34" charset="0"/>
              </a:rPr>
              <a:t> وهو </a:t>
            </a:r>
            <a:r>
              <a:rPr lang="ar-DZ" sz="17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ويتكون  </a:t>
            </a:r>
            <a:r>
              <a:rPr lang="ar-DZ" sz="17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في </a:t>
            </a:r>
            <a:r>
              <a:rPr lang="ar-DZ" sz="17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غالب</a:t>
            </a:r>
            <a:endParaRPr lang="fr-FR" sz="17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r" rtl="1" eaLnBrk="0" hangingPunct="0">
              <a:lnSpc>
                <a:spcPts val="2700"/>
              </a:lnSpc>
              <a:tabLst>
                <a:tab pos="2743200" algn="l"/>
              </a:tabLst>
            </a:pPr>
            <a:r>
              <a:rPr lang="ar-DZ" sz="17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7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الأحيان من مرحلتين :</a:t>
            </a:r>
          </a:p>
        </p:txBody>
      </p:sp>
      <p:sp>
        <p:nvSpPr>
          <p:cNvPr id="135179" name="Rectangle 11"/>
          <p:cNvSpPr>
            <a:spLocks noChangeArrowheads="1"/>
          </p:cNvSpPr>
          <p:nvPr/>
        </p:nvSpPr>
        <p:spPr bwMode="auto">
          <a:xfrm>
            <a:off x="6519863" y="2243129"/>
            <a:ext cx="186848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ـ المرحلة الابتدائية</a:t>
            </a:r>
            <a:r>
              <a:rPr lang="fr-FR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5181" name="Rectangle 13"/>
          <p:cNvSpPr>
            <a:spLocks noChangeArrowheads="1"/>
          </p:cNvSpPr>
          <p:nvPr/>
        </p:nvSpPr>
        <p:spPr bwMode="auto">
          <a:xfrm>
            <a:off x="480673" y="2214554"/>
            <a:ext cx="624081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وهي عبارة عن مرحلة الإرغام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أو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توقف النظام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الآلي في حالة وجود خلل بحيث:</a:t>
            </a:r>
            <a:r>
              <a:rPr lang="fr-FR" dirty="0" smtClean="0">
                <a:cs typeface="Arabic Transparent" pitchFamily="2" charset="-78"/>
              </a:rPr>
              <a:t> </a:t>
            </a:r>
            <a:endParaRPr lang="fr-FR" dirty="0">
              <a:cs typeface="Arabic Transparent" pitchFamily="2" charset="-78"/>
            </a:endParaRPr>
          </a:p>
        </p:txBody>
      </p:sp>
      <p:sp>
        <p:nvSpPr>
          <p:cNvPr id="135183" name="Rectangle 15"/>
          <p:cNvSpPr>
            <a:spLocks noChangeArrowheads="1"/>
          </p:cNvSpPr>
          <p:nvPr/>
        </p:nvSpPr>
        <p:spPr bwMode="auto">
          <a:xfrm>
            <a:off x="785786" y="2589204"/>
            <a:ext cx="6096027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>
              <a:tabLst>
                <a:tab pos="2743200" algn="l"/>
              </a:tabLst>
            </a:pP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1ـ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إرغام متمن القيادة والتهيئة بالتوقف في المرحلة الابتدائية  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(100)</a:t>
            </a:r>
            <a:r>
              <a:rPr lang="ar-DZ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  <p:sp>
        <p:nvSpPr>
          <p:cNvPr id="135185" name="Rectangle 17"/>
          <p:cNvSpPr>
            <a:spLocks noChangeArrowheads="1"/>
          </p:cNvSpPr>
          <p:nvPr/>
        </p:nvSpPr>
        <p:spPr bwMode="auto">
          <a:xfrm>
            <a:off x="142844" y="3043229"/>
            <a:ext cx="6914294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  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إرغام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متامن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الاشغولات</a:t>
            </a:r>
            <a:r>
              <a:rPr lang="ar-DZ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بالتوقف في المرحلة الابتدائية</a:t>
            </a:r>
            <a:r>
              <a:rPr lang="fr-FR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(10,20,30</a:t>
            </a:r>
            <a:r>
              <a:rPr lang="fr-FR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en-US" b="1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G:\graf\21bb5bbf0925207d4f46ee8e58b92be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00438"/>
            <a:ext cx="2654608" cy="2500306"/>
          </a:xfrm>
          <a:prstGeom prst="rect">
            <a:avLst/>
          </a:prstGeom>
          <a:noFill/>
        </p:spPr>
      </p:pic>
      <p:grpSp>
        <p:nvGrpSpPr>
          <p:cNvPr id="24" name="Groupe 23"/>
          <p:cNvGrpSpPr/>
          <p:nvPr/>
        </p:nvGrpSpPr>
        <p:grpSpPr>
          <a:xfrm>
            <a:off x="3357555" y="3643314"/>
            <a:ext cx="3214709" cy="972000"/>
            <a:chOff x="3357555" y="3643314"/>
            <a:chExt cx="3214709" cy="972000"/>
          </a:xfrm>
        </p:grpSpPr>
        <p:sp>
          <p:nvSpPr>
            <p:cNvPr id="15" name="Line 24"/>
            <p:cNvSpPr>
              <a:spLocks noChangeAspect="1" noChangeShapeType="1"/>
            </p:cNvSpPr>
            <p:nvPr/>
          </p:nvSpPr>
          <p:spPr bwMode="auto">
            <a:xfrm>
              <a:off x="3737642" y="3643314"/>
              <a:ext cx="0" cy="972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auto">
            <a:xfrm>
              <a:off x="3357555" y="3844862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" name="Line 29"/>
            <p:cNvSpPr>
              <a:spLocks noChangeAspect="1" noChangeShapeType="1"/>
            </p:cNvSpPr>
            <p:nvPr/>
          </p:nvSpPr>
          <p:spPr bwMode="auto">
            <a:xfrm>
              <a:off x="4055540" y="4125454"/>
              <a:ext cx="201612" cy="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" name="Text Box 30"/>
            <p:cNvSpPr txBox="1">
              <a:spLocks noChangeArrowheads="1"/>
            </p:cNvSpPr>
            <p:nvPr/>
          </p:nvSpPr>
          <p:spPr bwMode="auto">
            <a:xfrm>
              <a:off x="4266923" y="3844862"/>
              <a:ext cx="2305341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cs typeface="Arabic Transparent" pitchFamily="2" charset="-78"/>
              </a:endParaRPr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3437721" y="3920322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Text Box 28"/>
            <p:cNvSpPr txBox="1">
              <a:spLocks noChangeAspect="1" noChangeArrowheads="1"/>
            </p:cNvSpPr>
            <p:nvPr/>
          </p:nvSpPr>
          <p:spPr bwMode="auto">
            <a:xfrm>
              <a:off x="3372594" y="393683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4222129" y="3813274"/>
            <a:ext cx="140294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tabLst>
                <a:tab pos="2743200" algn="l"/>
              </a:tabLst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 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(100)</a:t>
            </a:r>
            <a:endParaRPr lang="ar-DZ" b="1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4214811" y="4067343"/>
            <a:ext cx="200567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fr-FR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fr-FR" b="1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 </a:t>
            </a:r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(10,20,30)</a:t>
            </a:r>
            <a:endParaRPr lang="fr-FR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3438019" y="5814586"/>
            <a:ext cx="705353" cy="972000"/>
            <a:chOff x="3438019" y="5814586"/>
            <a:chExt cx="705353" cy="972000"/>
          </a:xfrm>
        </p:grpSpPr>
        <p:sp>
          <p:nvSpPr>
            <p:cNvPr id="27" name="Line 24"/>
            <p:cNvSpPr>
              <a:spLocks noChangeAspect="1" noChangeShapeType="1"/>
            </p:cNvSpPr>
            <p:nvPr/>
          </p:nvSpPr>
          <p:spPr bwMode="auto">
            <a:xfrm>
              <a:off x="3790810" y="5814586"/>
              <a:ext cx="0" cy="972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438019" y="6016134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3518185" y="6091594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" name="Text Box 28"/>
            <p:cNvSpPr txBox="1">
              <a:spLocks noChangeAspect="1" noChangeArrowheads="1"/>
            </p:cNvSpPr>
            <p:nvPr/>
          </p:nvSpPr>
          <p:spPr bwMode="auto">
            <a:xfrm>
              <a:off x="3475035" y="6119980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</a:t>
              </a:r>
              <a:r>
                <a:rPr lang="ar-DZ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2714612" y="5286388"/>
            <a:ext cx="57261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 eaLnBrk="0" hangingPunct="0"/>
            <a:r>
              <a:rPr lang="ar-DZ" b="1" dirty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ـ المرحلة </a:t>
            </a:r>
            <a:r>
              <a:rPr lang="ar-DZ" b="1" dirty="0" smtClean="0">
                <a:solidFill>
                  <a:srgbClr val="00B050"/>
                </a:solidFill>
                <a:ea typeface="Times New Roman" pitchFamily="18" charset="0"/>
                <a:cs typeface="Arabic Transparent" pitchFamily="2" charset="-78"/>
              </a:rPr>
              <a:t>الموالية: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وهي مرحلة الإنتاج العادي أين لا يوجد أي خلل.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5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/>
      <p:bldP spid="135175" grpId="0"/>
      <p:bldP spid="135177" grpId="0"/>
      <p:bldP spid="135179" grpId="0"/>
      <p:bldP spid="135181" grpId="0"/>
      <p:bldP spid="135183" grpId="0"/>
      <p:bldP spid="135185" grpId="0"/>
      <p:bldP spid="25" grpId="0"/>
      <p:bldP spid="26" grpId="0"/>
      <p:bldP spid="3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7232680" y="71414"/>
            <a:ext cx="16970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  <p:grpSp>
        <p:nvGrpSpPr>
          <p:cNvPr id="42" name="Groupe 41"/>
          <p:cNvGrpSpPr/>
          <p:nvPr/>
        </p:nvGrpSpPr>
        <p:grpSpPr>
          <a:xfrm>
            <a:off x="4013613" y="1625787"/>
            <a:ext cx="3776660" cy="493713"/>
            <a:chOff x="5143504" y="3863984"/>
            <a:chExt cx="3776660" cy="493713"/>
          </a:xfrm>
        </p:grpSpPr>
        <p:sp>
          <p:nvSpPr>
            <p:cNvPr id="134171" name="Text Box 27"/>
            <p:cNvSpPr txBox="1">
              <a:spLocks noChangeAspect="1" noChangeArrowheads="1"/>
            </p:cNvSpPr>
            <p:nvPr/>
          </p:nvSpPr>
          <p:spPr bwMode="auto">
            <a:xfrm>
              <a:off x="5143504" y="3863984"/>
              <a:ext cx="3776660" cy="493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0" hangingPunct="0"/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خلل1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. </a:t>
              </a:r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خلل2</a:t>
              </a:r>
              <a:r>
                <a:rPr lang="ar-DZ" b="1" dirty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...توقف ألاستعجالي.إعادة التسليح</a:t>
              </a:r>
            </a:p>
          </p:txBody>
        </p:sp>
        <p:sp>
          <p:nvSpPr>
            <p:cNvPr id="134170" name="Line 26"/>
            <p:cNvSpPr>
              <a:spLocks noChangeAspect="1" noChangeShapeType="1"/>
            </p:cNvSpPr>
            <p:nvPr/>
          </p:nvSpPr>
          <p:spPr bwMode="auto">
            <a:xfrm>
              <a:off x="8429652" y="3889527"/>
              <a:ext cx="392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  <p:sp>
          <p:nvSpPr>
            <p:cNvPr id="134169" name="Line 25"/>
            <p:cNvSpPr>
              <a:spLocks noChangeAspect="1" noChangeShapeType="1"/>
            </p:cNvSpPr>
            <p:nvPr/>
          </p:nvSpPr>
          <p:spPr bwMode="auto">
            <a:xfrm>
              <a:off x="7807352" y="3892702"/>
              <a:ext cx="3905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  <p:sp>
          <p:nvSpPr>
            <p:cNvPr id="134168" name="Line 24"/>
            <p:cNvSpPr>
              <a:spLocks noChangeAspect="1" noChangeShapeType="1"/>
            </p:cNvSpPr>
            <p:nvPr/>
          </p:nvSpPr>
          <p:spPr bwMode="auto">
            <a:xfrm>
              <a:off x="6472999" y="3879522"/>
              <a:ext cx="122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>
                <a:solidFill>
                  <a:srgbClr val="008000"/>
                </a:solidFill>
              </a:endParaRPr>
            </a:p>
          </p:txBody>
        </p:sp>
      </p:grpSp>
      <p:sp>
        <p:nvSpPr>
          <p:cNvPr id="134165" name="Text Box 21"/>
          <p:cNvSpPr txBox="1">
            <a:spLocks noChangeAspect="1" noChangeArrowheads="1"/>
          </p:cNvSpPr>
          <p:nvPr/>
        </p:nvSpPr>
        <p:spPr bwMode="auto">
          <a:xfrm>
            <a:off x="3907792" y="2897035"/>
            <a:ext cx="307022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خلل1 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+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خلل2..</a:t>
            </a:r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+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ألاستعجالي</a:t>
            </a:r>
            <a:endParaRPr lang="ar-DZ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70677" name="Rectangle 31"/>
          <p:cNvSpPr>
            <a:spLocks noChangeArrowheads="1"/>
          </p:cNvSpPr>
          <p:nvPr/>
        </p:nvSpPr>
        <p:spPr bwMode="auto">
          <a:xfrm>
            <a:off x="0" y="24447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4" name="Groupe 23"/>
          <p:cNvGrpSpPr/>
          <p:nvPr/>
        </p:nvGrpSpPr>
        <p:grpSpPr>
          <a:xfrm>
            <a:off x="2928926" y="570620"/>
            <a:ext cx="3855711" cy="2844860"/>
            <a:chOff x="2928926" y="570620"/>
            <a:chExt cx="3855711" cy="2844860"/>
          </a:xfrm>
        </p:grpSpPr>
        <p:sp>
          <p:nvSpPr>
            <p:cNvPr id="25" name="Line 24"/>
            <p:cNvSpPr>
              <a:spLocks noChangeAspect="1" noChangeShapeType="1"/>
            </p:cNvSpPr>
            <p:nvPr/>
          </p:nvSpPr>
          <p:spPr bwMode="auto">
            <a:xfrm>
              <a:off x="3918116" y="570620"/>
              <a:ext cx="0" cy="2844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3569928" y="857232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Line 29"/>
            <p:cNvSpPr>
              <a:spLocks noChangeAspect="1" noChangeShapeType="1"/>
            </p:cNvSpPr>
            <p:nvPr/>
          </p:nvSpPr>
          <p:spPr bwMode="auto">
            <a:xfrm>
              <a:off x="4267913" y="1137824"/>
              <a:ext cx="201612" cy="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479296" y="857232"/>
              <a:ext cx="2305341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650094" y="932692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Text Box 28"/>
            <p:cNvSpPr txBox="1">
              <a:spLocks noChangeAspect="1" noChangeArrowheads="1"/>
            </p:cNvSpPr>
            <p:nvPr/>
          </p:nvSpPr>
          <p:spPr bwMode="auto">
            <a:xfrm>
              <a:off x="3598615" y="949203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4434502" y="825644"/>
              <a:ext cx="140294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>
                <a:tabLst>
                  <a:tab pos="2743200" algn="l"/>
                </a:tabLs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GCI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(100)</a:t>
              </a:r>
              <a:endPara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4442687" y="1079713"/>
              <a:ext cx="2005677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GPN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(10,20,30)</a:t>
              </a:r>
              <a:endPara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3564550" y="2197238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3644716" y="2272698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Text Box 28"/>
            <p:cNvSpPr txBox="1">
              <a:spLocks noChangeAspect="1" noChangeArrowheads="1"/>
            </p:cNvSpPr>
            <p:nvPr/>
          </p:nvSpPr>
          <p:spPr bwMode="auto">
            <a:xfrm>
              <a:off x="3593237" y="2302857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26"/>
            <p:cNvSpPr>
              <a:spLocks noChangeAspect="1" noChangeShapeType="1"/>
            </p:cNvSpPr>
            <p:nvPr/>
          </p:nvSpPr>
          <p:spPr bwMode="auto">
            <a:xfrm>
              <a:off x="3775549" y="1823740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3772556" y="3124975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44" name="Parenthèse ouvrante 43"/>
            <p:cNvSpPr/>
            <p:nvPr/>
          </p:nvSpPr>
          <p:spPr>
            <a:xfrm>
              <a:off x="2928926" y="571480"/>
              <a:ext cx="1000132" cy="2844000"/>
            </a:xfrm>
            <a:prstGeom prst="leftBracket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/>
      <p:bldP spid="13416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7232680" y="71414"/>
            <a:ext cx="16970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b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  <p:sp>
        <p:nvSpPr>
          <p:cNvPr id="70677" name="Rectangle 31"/>
          <p:cNvSpPr>
            <a:spLocks noChangeArrowheads="1"/>
          </p:cNvSpPr>
          <p:nvPr/>
        </p:nvSpPr>
        <p:spPr bwMode="auto">
          <a:xfrm>
            <a:off x="0" y="244475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68" name="Groupe 67"/>
          <p:cNvGrpSpPr/>
          <p:nvPr/>
        </p:nvGrpSpPr>
        <p:grpSpPr>
          <a:xfrm>
            <a:off x="3286116" y="285728"/>
            <a:ext cx="4837597" cy="2604735"/>
            <a:chOff x="3286116" y="285728"/>
            <a:chExt cx="4837597" cy="2604735"/>
          </a:xfrm>
        </p:grpSpPr>
        <p:grpSp>
          <p:nvGrpSpPr>
            <p:cNvPr id="2" name="Groupe 41"/>
            <p:cNvGrpSpPr/>
            <p:nvPr/>
          </p:nvGrpSpPr>
          <p:grpSpPr>
            <a:xfrm>
              <a:off x="4347053" y="1234020"/>
              <a:ext cx="3776660" cy="493713"/>
              <a:chOff x="5143504" y="3863984"/>
              <a:chExt cx="3776660" cy="493713"/>
            </a:xfrm>
          </p:grpSpPr>
          <p:sp>
            <p:nvSpPr>
              <p:cNvPr id="134171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5143504" y="3863984"/>
                <a:ext cx="3776660" cy="4937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 eaLnBrk="0" hangingPunct="0"/>
                <a:r>
                  <a:rPr lang="ar-DZ" b="1" dirty="0" smtClean="0">
                    <a:solidFill>
                      <a:srgbClr val="008000"/>
                    </a:solidFill>
                    <a:ea typeface="Times New Roman" pitchFamily="18" charset="0"/>
                    <a:cs typeface="Arabic Transparent" pitchFamily="2" charset="-78"/>
                  </a:rPr>
                  <a:t>خلل1.خلل2</a:t>
                </a:r>
                <a:r>
                  <a:rPr lang="ar-DZ" b="1" dirty="0">
                    <a:solidFill>
                      <a:srgbClr val="008000"/>
                    </a:solidFill>
                    <a:ea typeface="Times New Roman" pitchFamily="18" charset="0"/>
                    <a:cs typeface="Arabic Transparent" pitchFamily="2" charset="-78"/>
                  </a:rPr>
                  <a:t>...توقف ألاستعجالي.إعادة التسليح</a:t>
                </a:r>
              </a:p>
            </p:txBody>
          </p:sp>
          <p:sp>
            <p:nvSpPr>
              <p:cNvPr id="134170" name="Line 26"/>
              <p:cNvSpPr>
                <a:spLocks noChangeAspect="1" noChangeShapeType="1"/>
              </p:cNvSpPr>
              <p:nvPr/>
            </p:nvSpPr>
            <p:spPr bwMode="auto">
              <a:xfrm>
                <a:off x="8429652" y="3889527"/>
                <a:ext cx="39211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>
                  <a:solidFill>
                    <a:srgbClr val="008000"/>
                  </a:solidFill>
                </a:endParaRPr>
              </a:p>
            </p:txBody>
          </p:sp>
          <p:sp>
            <p:nvSpPr>
              <p:cNvPr id="134169" name="Line 25"/>
              <p:cNvSpPr>
                <a:spLocks noChangeAspect="1" noChangeShapeType="1"/>
              </p:cNvSpPr>
              <p:nvPr/>
            </p:nvSpPr>
            <p:spPr bwMode="auto">
              <a:xfrm>
                <a:off x="7807352" y="3892702"/>
                <a:ext cx="39052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>
                  <a:solidFill>
                    <a:srgbClr val="008000"/>
                  </a:solidFill>
                </a:endParaRPr>
              </a:p>
            </p:txBody>
          </p:sp>
          <p:sp>
            <p:nvSpPr>
              <p:cNvPr id="134168" name="Line 24"/>
              <p:cNvSpPr>
                <a:spLocks noChangeAspect="1" noChangeShapeType="1"/>
              </p:cNvSpPr>
              <p:nvPr/>
            </p:nvSpPr>
            <p:spPr bwMode="auto">
              <a:xfrm>
                <a:off x="6472999" y="3879522"/>
                <a:ext cx="1224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>
                  <a:solidFill>
                    <a:srgbClr val="008000"/>
                  </a:solidFill>
                </a:endParaRPr>
              </a:p>
            </p:txBody>
          </p:sp>
        </p:grpSp>
        <p:sp>
          <p:nvSpPr>
            <p:cNvPr id="134165" name="Text Box 21"/>
            <p:cNvSpPr txBox="1">
              <a:spLocks noChangeAspect="1" noChangeArrowheads="1"/>
            </p:cNvSpPr>
            <p:nvPr/>
          </p:nvSpPr>
          <p:spPr bwMode="auto">
            <a:xfrm>
              <a:off x="4264982" y="2357430"/>
              <a:ext cx="3070225" cy="4572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0" hangingPunct="0"/>
              <a:r>
                <a:rPr lang="ar-DZ" b="1" dirty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خلل1 </a:t>
              </a:r>
              <a:r>
                <a:rPr lang="fr-FR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 +</a:t>
              </a:r>
              <a:r>
                <a:rPr lang="ar-DZ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خلل2..</a:t>
              </a:r>
              <a:r>
                <a:rPr lang="fr-FR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 +</a:t>
              </a:r>
              <a:r>
                <a:rPr lang="ar-DZ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توقف </a:t>
              </a:r>
              <a:r>
                <a:rPr lang="ar-DZ" b="1" dirty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ألاستعجالي</a:t>
              </a:r>
              <a:endParaRPr lang="ar-DZ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5" name="Line 24"/>
            <p:cNvSpPr>
              <a:spLocks noChangeAspect="1" noChangeShapeType="1"/>
            </p:cNvSpPr>
            <p:nvPr/>
          </p:nvSpPr>
          <p:spPr bwMode="auto">
            <a:xfrm>
              <a:off x="4275306" y="285728"/>
              <a:ext cx="0" cy="259200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3927118" y="536715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Line 29"/>
            <p:cNvSpPr>
              <a:spLocks noChangeAspect="1" noChangeShapeType="1"/>
            </p:cNvSpPr>
            <p:nvPr/>
          </p:nvSpPr>
          <p:spPr bwMode="auto">
            <a:xfrm>
              <a:off x="4625103" y="817307"/>
              <a:ext cx="201612" cy="0"/>
            </a:xfrm>
            <a:prstGeom prst="line">
              <a:avLst/>
            </a:prstGeom>
            <a:ln w="28575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Text Box 30"/>
            <p:cNvSpPr txBox="1">
              <a:spLocks noChangeArrowheads="1"/>
            </p:cNvSpPr>
            <p:nvPr/>
          </p:nvSpPr>
          <p:spPr bwMode="auto">
            <a:xfrm>
              <a:off x="4836486" y="536715"/>
              <a:ext cx="2305341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b="1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4007284" y="612175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Text Box 28"/>
            <p:cNvSpPr txBox="1">
              <a:spLocks noChangeAspect="1" noChangeArrowheads="1"/>
            </p:cNvSpPr>
            <p:nvPr/>
          </p:nvSpPr>
          <p:spPr bwMode="auto">
            <a:xfrm>
              <a:off x="3940384" y="652436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4827317" y="505127"/>
              <a:ext cx="140294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>
                <a:tabLst>
                  <a:tab pos="2743200" algn="l"/>
                </a:tabLs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GCI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(100)</a:t>
              </a:r>
              <a:endParaRPr lang="ar-DZ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4810064" y="759196"/>
              <a:ext cx="2005677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fr-FR" b="1" dirty="0" smtClean="0">
                  <a:solidFill>
                    <a:srgbClr val="0000FF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GPN</a:t>
              </a: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(10,20,30)</a:t>
              </a:r>
              <a:endParaRPr lang="fr-F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3921740" y="1726363"/>
              <a:ext cx="703489" cy="576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4001906" y="1801823"/>
              <a:ext cx="540000" cy="4320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" name="Text Box 28"/>
            <p:cNvSpPr txBox="1">
              <a:spLocks noChangeAspect="1" noChangeArrowheads="1"/>
            </p:cNvSpPr>
            <p:nvPr/>
          </p:nvSpPr>
          <p:spPr bwMode="auto">
            <a:xfrm>
              <a:off x="3946881" y="1830209"/>
              <a:ext cx="668337" cy="3206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201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26"/>
            <p:cNvSpPr>
              <a:spLocks noChangeAspect="1" noChangeShapeType="1"/>
            </p:cNvSpPr>
            <p:nvPr/>
          </p:nvSpPr>
          <p:spPr bwMode="auto">
            <a:xfrm>
              <a:off x="4132739" y="1420098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4129746" y="2585370"/>
              <a:ext cx="288000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/>
            </a:p>
          </p:txBody>
        </p:sp>
        <p:sp>
          <p:nvSpPr>
            <p:cNvPr id="44" name="Parenthèse ouvrante 43"/>
            <p:cNvSpPr/>
            <p:nvPr/>
          </p:nvSpPr>
          <p:spPr>
            <a:xfrm>
              <a:off x="3286116" y="298463"/>
              <a:ext cx="1000132" cy="2592000"/>
            </a:xfrm>
            <a:prstGeom prst="leftBracket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19" name="Connecteur en angle 118"/>
          <p:cNvCxnSpPr/>
          <p:nvPr/>
        </p:nvCxnSpPr>
        <p:spPr>
          <a:xfrm>
            <a:off x="1078778" y="3486791"/>
            <a:ext cx="3276000" cy="2664000"/>
          </a:xfrm>
          <a:prstGeom prst="bentConnector3">
            <a:avLst>
              <a:gd name="adj1" fmla="val 100189"/>
            </a:avLst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3" name="Groupe 72"/>
          <p:cNvGrpSpPr/>
          <p:nvPr/>
        </p:nvGrpSpPr>
        <p:grpSpPr>
          <a:xfrm>
            <a:off x="844973" y="2786058"/>
            <a:ext cx="1692687" cy="3348000"/>
            <a:chOff x="844973" y="2786058"/>
            <a:chExt cx="1692687" cy="3348000"/>
          </a:xfrm>
        </p:grpSpPr>
        <p:sp>
          <p:nvSpPr>
            <p:cNvPr id="114" name="Line 43"/>
            <p:cNvSpPr>
              <a:spLocks noChangeShapeType="1"/>
            </p:cNvSpPr>
            <p:nvPr/>
          </p:nvSpPr>
          <p:spPr bwMode="auto">
            <a:xfrm>
              <a:off x="1076080" y="2786058"/>
              <a:ext cx="0" cy="334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Rectangle 8"/>
            <p:cNvSpPr>
              <a:spLocks noChangeAspect="1" noChangeArrowheads="1"/>
            </p:cNvSpPr>
            <p:nvPr/>
          </p:nvSpPr>
          <p:spPr bwMode="auto">
            <a:xfrm>
              <a:off x="878112" y="3015995"/>
              <a:ext cx="403200" cy="3622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Rectangle 9"/>
            <p:cNvSpPr>
              <a:spLocks noChangeAspect="1" noChangeArrowheads="1"/>
            </p:cNvSpPr>
            <p:nvPr/>
          </p:nvSpPr>
          <p:spPr bwMode="auto">
            <a:xfrm>
              <a:off x="928756" y="3060795"/>
              <a:ext cx="301913" cy="27269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Text Box 10"/>
            <p:cNvSpPr txBox="1">
              <a:spLocks noChangeArrowheads="1"/>
            </p:cNvSpPr>
            <p:nvPr/>
          </p:nvSpPr>
          <p:spPr bwMode="auto">
            <a:xfrm>
              <a:off x="860582" y="3004030"/>
              <a:ext cx="414887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5" name="Group 13"/>
            <p:cNvGrpSpPr>
              <a:grpSpLocks/>
            </p:cNvGrpSpPr>
            <p:nvPr/>
          </p:nvGrpSpPr>
          <p:grpSpPr bwMode="auto">
            <a:xfrm>
              <a:off x="878112" y="3899096"/>
              <a:ext cx="1659548" cy="401187"/>
              <a:chOff x="6028" y="3622"/>
              <a:chExt cx="1680" cy="455"/>
            </a:xfrm>
          </p:grpSpPr>
          <p:sp>
            <p:nvSpPr>
              <p:cNvPr id="86" name="Line 14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Text Box 16"/>
              <p:cNvSpPr txBox="1">
                <a:spLocks noChangeArrowheads="1"/>
              </p:cNvSpPr>
              <p:nvPr/>
            </p:nvSpPr>
            <p:spPr bwMode="auto">
              <a:xfrm>
                <a:off x="6058" y="3638"/>
                <a:ext cx="420" cy="439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</a:p>
            </p:txBody>
          </p:sp>
          <p:sp>
            <p:nvSpPr>
              <p:cNvPr id="89" name="Rectangle 17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Text Box 18"/>
              <p:cNvSpPr txBox="1">
                <a:spLocks noChangeArrowheads="1"/>
              </p:cNvSpPr>
              <p:nvPr/>
            </p:nvSpPr>
            <p:spPr bwMode="auto">
              <a:xfrm>
                <a:off x="6761" y="3622"/>
                <a:ext cx="894" cy="43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b="1" baseline="30000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" name="Group 20"/>
            <p:cNvGrpSpPr>
              <a:grpSpLocks/>
            </p:cNvGrpSpPr>
            <p:nvPr/>
          </p:nvGrpSpPr>
          <p:grpSpPr bwMode="auto">
            <a:xfrm>
              <a:off x="844973" y="4945195"/>
              <a:ext cx="1659548" cy="388468"/>
              <a:chOff x="6028" y="3632"/>
              <a:chExt cx="1680" cy="436"/>
            </a:xfrm>
          </p:grpSpPr>
          <p:sp>
            <p:nvSpPr>
              <p:cNvPr id="93" name="Line 21"/>
              <p:cNvSpPr>
                <a:spLocks noChangeShapeType="1"/>
              </p:cNvSpPr>
              <p:nvPr/>
            </p:nvSpPr>
            <p:spPr bwMode="auto">
              <a:xfrm>
                <a:off x="6438" y="3844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4" name="Rectangle 22"/>
              <p:cNvSpPr>
                <a:spLocks noChangeAspect="1" noChangeArrowheads="1"/>
              </p:cNvSpPr>
              <p:nvPr/>
            </p:nvSpPr>
            <p:spPr bwMode="auto">
              <a:xfrm>
                <a:off x="6028" y="3645"/>
                <a:ext cx="408" cy="409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5" name="Text Box 23"/>
              <p:cNvSpPr txBox="1">
                <a:spLocks noChangeArrowheads="1"/>
              </p:cNvSpPr>
              <p:nvPr/>
            </p:nvSpPr>
            <p:spPr bwMode="auto">
              <a:xfrm>
                <a:off x="6063" y="3633"/>
                <a:ext cx="420" cy="43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</a:p>
            </p:txBody>
          </p:sp>
          <p:sp>
            <p:nvSpPr>
              <p:cNvPr id="96" name="Rectangle 24"/>
              <p:cNvSpPr>
                <a:spLocks noChangeArrowheads="1"/>
              </p:cNvSpPr>
              <p:nvPr/>
            </p:nvSpPr>
            <p:spPr bwMode="auto">
              <a:xfrm>
                <a:off x="6728" y="3645"/>
                <a:ext cx="980" cy="38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7" name="Text Box 25"/>
              <p:cNvSpPr txBox="1">
                <a:spLocks noChangeArrowheads="1"/>
              </p:cNvSpPr>
              <p:nvPr/>
            </p:nvSpPr>
            <p:spPr bwMode="auto">
              <a:xfrm>
                <a:off x="6770" y="3632"/>
                <a:ext cx="894" cy="43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b="1" dirty="0" err="1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b="1" baseline="30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  <a:endParaRPr lang="fr-FR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9" name="Line 28"/>
            <p:cNvSpPr>
              <a:spLocks noChangeShapeType="1"/>
            </p:cNvSpPr>
            <p:nvPr/>
          </p:nvSpPr>
          <p:spPr bwMode="auto">
            <a:xfrm>
              <a:off x="991086" y="3762197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Line 29"/>
            <p:cNvSpPr>
              <a:spLocks noChangeShapeType="1"/>
            </p:cNvSpPr>
            <p:nvPr/>
          </p:nvSpPr>
          <p:spPr bwMode="auto">
            <a:xfrm>
              <a:off x="973556" y="4760163"/>
              <a:ext cx="1967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Line 30"/>
            <p:cNvSpPr>
              <a:spLocks noChangeShapeType="1"/>
            </p:cNvSpPr>
            <p:nvPr/>
          </p:nvSpPr>
          <p:spPr bwMode="auto">
            <a:xfrm>
              <a:off x="977465" y="5740063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 b="1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endParaRPr>
            </a:p>
          </p:txBody>
        </p:sp>
      </p:grpSp>
      <p:cxnSp>
        <p:nvCxnSpPr>
          <p:cNvPr id="124" name="Connecteur en angle 123"/>
          <p:cNvCxnSpPr/>
          <p:nvPr/>
        </p:nvCxnSpPr>
        <p:spPr>
          <a:xfrm>
            <a:off x="1065130" y="4483725"/>
            <a:ext cx="2448000" cy="1656000"/>
          </a:xfrm>
          <a:prstGeom prst="bentConnector3">
            <a:avLst>
              <a:gd name="adj1" fmla="val 100083"/>
            </a:avLst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4" name="Groupe 73"/>
          <p:cNvGrpSpPr/>
          <p:nvPr/>
        </p:nvGrpSpPr>
        <p:grpSpPr>
          <a:xfrm>
            <a:off x="4264271" y="3497241"/>
            <a:ext cx="989090" cy="387617"/>
            <a:chOff x="4264271" y="3497241"/>
            <a:chExt cx="989090" cy="387617"/>
          </a:xfrm>
        </p:grpSpPr>
        <p:sp>
          <p:nvSpPr>
            <p:cNvPr id="128" name="Text Box 12"/>
            <p:cNvSpPr txBox="1">
              <a:spLocks noChangeArrowheads="1"/>
            </p:cNvSpPr>
            <p:nvPr/>
          </p:nvSpPr>
          <p:spPr bwMode="auto">
            <a:xfrm>
              <a:off x="4412293" y="3497241"/>
              <a:ext cx="84106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Line 28"/>
            <p:cNvSpPr>
              <a:spLocks noChangeShapeType="1"/>
            </p:cNvSpPr>
            <p:nvPr/>
          </p:nvSpPr>
          <p:spPr bwMode="auto">
            <a:xfrm>
              <a:off x="4264271" y="3721241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3426386" y="4599305"/>
            <a:ext cx="1002738" cy="387617"/>
            <a:chOff x="3426386" y="4599305"/>
            <a:chExt cx="1002738" cy="387617"/>
          </a:xfrm>
        </p:grpSpPr>
        <p:sp>
          <p:nvSpPr>
            <p:cNvPr id="130" name="Text Box 12"/>
            <p:cNvSpPr txBox="1">
              <a:spLocks noChangeArrowheads="1"/>
            </p:cNvSpPr>
            <p:nvPr/>
          </p:nvSpPr>
          <p:spPr bwMode="auto">
            <a:xfrm>
              <a:off x="3588056" y="4599305"/>
              <a:ext cx="84106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Line 28"/>
            <p:cNvSpPr>
              <a:spLocks noChangeShapeType="1"/>
            </p:cNvSpPr>
            <p:nvPr/>
          </p:nvSpPr>
          <p:spPr bwMode="auto">
            <a:xfrm>
              <a:off x="3426386" y="4823305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2703489" y="5585977"/>
            <a:ext cx="975442" cy="387617"/>
            <a:chOff x="2703489" y="5585977"/>
            <a:chExt cx="975442" cy="387617"/>
          </a:xfrm>
        </p:grpSpPr>
        <p:sp>
          <p:nvSpPr>
            <p:cNvPr id="134" name="Text Box 12"/>
            <p:cNvSpPr txBox="1">
              <a:spLocks noChangeArrowheads="1"/>
            </p:cNvSpPr>
            <p:nvPr/>
          </p:nvSpPr>
          <p:spPr bwMode="auto">
            <a:xfrm>
              <a:off x="2837863" y="5585977"/>
              <a:ext cx="84106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28"/>
            <p:cNvSpPr>
              <a:spLocks noChangeShapeType="1"/>
            </p:cNvSpPr>
            <p:nvPr/>
          </p:nvSpPr>
          <p:spPr bwMode="auto">
            <a:xfrm>
              <a:off x="2703489" y="5784454"/>
              <a:ext cx="19478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0" name="Groupe 69"/>
          <p:cNvGrpSpPr/>
          <p:nvPr/>
        </p:nvGrpSpPr>
        <p:grpSpPr>
          <a:xfrm>
            <a:off x="1180052" y="3538197"/>
            <a:ext cx="841068" cy="387617"/>
            <a:chOff x="1180052" y="3538197"/>
            <a:chExt cx="841068" cy="387617"/>
          </a:xfrm>
        </p:grpSpPr>
        <p:sp>
          <p:nvSpPr>
            <p:cNvPr id="84" name="Text Box 12"/>
            <p:cNvSpPr txBox="1">
              <a:spLocks noChangeArrowheads="1"/>
            </p:cNvSpPr>
            <p:nvPr/>
          </p:nvSpPr>
          <p:spPr bwMode="auto">
            <a:xfrm>
              <a:off x="1180052" y="3538197"/>
              <a:ext cx="841068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AU.a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Line 28"/>
            <p:cNvSpPr>
              <a:spLocks noChangeShapeType="1"/>
            </p:cNvSpPr>
            <p:nvPr/>
          </p:nvSpPr>
          <p:spPr bwMode="auto">
            <a:xfrm>
              <a:off x="1332666" y="3585525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1" name="Groupe 70"/>
          <p:cNvGrpSpPr/>
          <p:nvPr/>
        </p:nvGrpSpPr>
        <p:grpSpPr>
          <a:xfrm>
            <a:off x="1136774" y="4593006"/>
            <a:ext cx="812907" cy="387617"/>
            <a:chOff x="1136774" y="4593006"/>
            <a:chExt cx="812907" cy="387617"/>
          </a:xfrm>
        </p:grpSpPr>
        <p:sp>
          <p:nvSpPr>
            <p:cNvPr id="91" name="Text Box 19"/>
            <p:cNvSpPr txBox="1">
              <a:spLocks noChangeArrowheads="1"/>
            </p:cNvSpPr>
            <p:nvPr/>
          </p:nvSpPr>
          <p:spPr bwMode="auto">
            <a:xfrm>
              <a:off x="1136774" y="4593006"/>
              <a:ext cx="812907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AU.V1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Line 28"/>
            <p:cNvSpPr>
              <a:spLocks noChangeShapeType="1"/>
            </p:cNvSpPr>
            <p:nvPr/>
          </p:nvSpPr>
          <p:spPr bwMode="auto">
            <a:xfrm>
              <a:off x="1262598" y="4626601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1112990" y="5569010"/>
            <a:ext cx="882365" cy="387617"/>
            <a:chOff x="1112990" y="5569010"/>
            <a:chExt cx="882365" cy="387617"/>
          </a:xfrm>
        </p:grpSpPr>
        <p:sp>
          <p:nvSpPr>
            <p:cNvPr id="98" name="Text Box 26"/>
            <p:cNvSpPr txBox="1">
              <a:spLocks noChangeArrowheads="1"/>
            </p:cNvSpPr>
            <p:nvPr/>
          </p:nvSpPr>
          <p:spPr bwMode="auto">
            <a:xfrm>
              <a:off x="1112990" y="5569010"/>
              <a:ext cx="882365" cy="38761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AU.V0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Line 28"/>
            <p:cNvSpPr>
              <a:spLocks noChangeShapeType="1"/>
            </p:cNvSpPr>
            <p:nvPr/>
          </p:nvSpPr>
          <p:spPr bwMode="auto">
            <a:xfrm>
              <a:off x="1235302" y="5585789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4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6" name="Groupe 65"/>
          <p:cNvGrpSpPr/>
          <p:nvPr/>
        </p:nvGrpSpPr>
        <p:grpSpPr>
          <a:xfrm>
            <a:off x="2357422" y="6167394"/>
            <a:ext cx="3023999" cy="587875"/>
            <a:chOff x="2774175" y="6131769"/>
            <a:chExt cx="3298022" cy="587875"/>
          </a:xfrm>
        </p:grpSpPr>
        <p:sp>
          <p:nvSpPr>
            <p:cNvPr id="63" name="Rectangle 62"/>
            <p:cNvSpPr/>
            <p:nvPr/>
          </p:nvSpPr>
          <p:spPr>
            <a:xfrm>
              <a:off x="2786049" y="6143644"/>
              <a:ext cx="3286148" cy="5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774175" y="6131769"/>
              <a:ext cx="3268618" cy="576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rgbClr val="FFFF00"/>
                  </a:solidFill>
                  <a:cs typeface="Arabic Transparent" pitchFamily="2" charset="-78"/>
                </a:rPr>
                <a:t>قطع التغذية ثم تشخيص الخلل للنظام والتصليح وإعادة التشغيل (التسليح)</a:t>
              </a:r>
              <a:endParaRPr lang="fr-FR" b="1" dirty="0">
                <a:solidFill>
                  <a:srgbClr val="FFFF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71406" y="6143644"/>
            <a:ext cx="1944000" cy="500066"/>
            <a:chOff x="47500" y="6024142"/>
            <a:chExt cx="2500330" cy="500066"/>
          </a:xfrm>
        </p:grpSpPr>
        <p:sp>
          <p:nvSpPr>
            <p:cNvPr id="64" name="Rectangle 63"/>
            <p:cNvSpPr/>
            <p:nvPr/>
          </p:nvSpPr>
          <p:spPr>
            <a:xfrm>
              <a:off x="59531" y="6048456"/>
              <a:ext cx="2484000" cy="46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>
                <a:solidFill>
                  <a:srgbClr val="FFFF00"/>
                </a:solidFill>
                <a:cs typeface="Arabic Transparent" pitchFamily="2" charset="-78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47500" y="6024142"/>
              <a:ext cx="2500330" cy="5000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DZ" b="1" dirty="0" smtClean="0">
                  <a:solidFill>
                    <a:srgbClr val="FFFF00"/>
                  </a:solidFill>
                  <a:cs typeface="Arabic Transparent" pitchFamily="2" charset="-78"/>
                </a:rPr>
                <a:t>مواصلة التشغيل العادي</a:t>
              </a:r>
              <a:endParaRPr lang="fr-FR" b="1" dirty="0">
                <a:solidFill>
                  <a:srgbClr val="FFFF00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67" name="Picture 2" descr="G:\graf\0202-CARACTERISTICAS-VOLTEADOR-DE-RODILLOS-768x4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4897" y="3286124"/>
            <a:ext cx="4229103" cy="2643189"/>
          </a:xfrm>
          <a:prstGeom prst="rect">
            <a:avLst/>
          </a:prstGeom>
          <a:noFill/>
        </p:spPr>
      </p:pic>
      <p:cxnSp>
        <p:nvCxnSpPr>
          <p:cNvPr id="77" name="Connecteur en angle 76"/>
          <p:cNvCxnSpPr/>
          <p:nvPr/>
        </p:nvCxnSpPr>
        <p:spPr>
          <a:xfrm>
            <a:off x="1078778" y="5443535"/>
            <a:ext cx="1692000" cy="720000"/>
          </a:xfrm>
          <a:prstGeom prst="bentConnector3">
            <a:avLst>
              <a:gd name="adj1" fmla="val 100746"/>
            </a:avLst>
          </a:prstGeom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6422300" y="71414"/>
            <a:ext cx="250741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8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تدرج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المتامن</a:t>
            </a:r>
            <a:r>
              <a:rPr lang="ar-DZ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النظام </a:t>
            </a:r>
            <a:r>
              <a:rPr lang="ar-DZ" b="1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الالي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fr-FR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2126" name="WordArt 30"/>
          <p:cNvSpPr>
            <a:spLocks noChangeAspect="1" noChangeArrowheads="1" noChangeShapeType="1" noTextEdit="1"/>
          </p:cNvSpPr>
          <p:nvPr/>
        </p:nvSpPr>
        <p:spPr bwMode="auto">
          <a:xfrm>
            <a:off x="3254586" y="730228"/>
            <a:ext cx="1548000" cy="284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متمن </a:t>
            </a:r>
            <a:r>
              <a:rPr lang="ar-DZ" sz="20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الأمن </a:t>
            </a:r>
            <a:r>
              <a:rPr lang="fr-FR" sz="20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GS</a:t>
            </a:r>
          </a:p>
        </p:txBody>
      </p:sp>
      <p:sp>
        <p:nvSpPr>
          <p:cNvPr id="132123" name="WordArt 27"/>
          <p:cNvSpPr>
            <a:spLocks noChangeAspect="1" noChangeArrowheads="1" noChangeShapeType="1" noTextEdit="1"/>
          </p:cNvSpPr>
          <p:nvPr/>
        </p:nvSpPr>
        <p:spPr bwMode="auto">
          <a:xfrm>
            <a:off x="757210" y="2385992"/>
            <a:ext cx="1882775" cy="5238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متمن القيادة والتهيئة </a:t>
            </a: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 م.ق.ت  </a:t>
            </a:r>
            <a:r>
              <a:rPr lang="fr-FR" sz="2000" b="1" kern="1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GCI</a:t>
            </a:r>
          </a:p>
        </p:txBody>
      </p:sp>
      <p:sp>
        <p:nvSpPr>
          <p:cNvPr id="132120" name="WordArt 24"/>
          <p:cNvSpPr>
            <a:spLocks noChangeArrowheads="1" noChangeShapeType="1" noTextEdit="1"/>
          </p:cNvSpPr>
          <p:nvPr/>
        </p:nvSpPr>
        <p:spPr bwMode="auto">
          <a:xfrm>
            <a:off x="6375811" y="2802090"/>
            <a:ext cx="1774067" cy="46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متمن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تنسبق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الاشغولات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cs typeface="Arabic Transparent"/>
            </a:endParaRP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     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GCT</a:t>
            </a:r>
          </a:p>
        </p:txBody>
      </p:sp>
      <p:sp>
        <p:nvSpPr>
          <p:cNvPr id="132117" name="WordArt 21"/>
          <p:cNvSpPr>
            <a:spLocks noChangeArrowheads="1" noChangeShapeType="1" noTextEdit="1"/>
          </p:cNvSpPr>
          <p:nvPr/>
        </p:nvSpPr>
        <p:spPr bwMode="auto">
          <a:xfrm>
            <a:off x="6599265" y="3629015"/>
            <a:ext cx="1360521" cy="46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متامن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</a:t>
            </a:r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الاشغولات</a:t>
            </a:r>
            <a:endParaRPr lang="ar-DZ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cs typeface="Arabic Transparent"/>
            </a:endParaRPr>
          </a:p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      </a:t>
            </a:r>
            <a:r>
              <a:rPr lang="fr-FR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cs typeface="Arabic Transparent"/>
              </a:rPr>
              <a:t>GT</a:t>
            </a:r>
          </a:p>
        </p:txBody>
      </p:sp>
      <p:sp>
        <p:nvSpPr>
          <p:cNvPr id="132112" name="WordArt 16"/>
          <p:cNvSpPr>
            <a:spLocks noChangeAspect="1" noChangeArrowheads="1" noChangeShapeType="1" noTextEdit="1"/>
          </p:cNvSpPr>
          <p:nvPr/>
        </p:nvSpPr>
        <p:spPr bwMode="auto">
          <a:xfrm>
            <a:off x="6354790" y="2389177"/>
            <a:ext cx="1939925" cy="54292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متمن </a:t>
            </a:r>
            <a:r>
              <a:rPr lang="ar-DZ" sz="2000" b="1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الانتاج</a:t>
            </a:r>
            <a:r>
              <a:rPr lang="ar-DZ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 العادي </a:t>
            </a:r>
            <a:r>
              <a:rPr lang="fr-FR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GPN</a:t>
            </a:r>
          </a:p>
          <a:p>
            <a:pPr algn="ctr" rtl="1">
              <a:defRPr/>
            </a:pPr>
            <a:r>
              <a:rPr lang="fr-FR" sz="2000" b="1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69696"/>
                </a:solidFill>
                <a:cs typeface="Arabic Transparent"/>
              </a:rPr>
              <a:t>      </a:t>
            </a:r>
          </a:p>
        </p:txBody>
      </p:sp>
      <p:sp>
        <p:nvSpPr>
          <p:cNvPr id="132124" name="Rectangle 28"/>
          <p:cNvSpPr>
            <a:spLocks noChangeAspect="1" noChangeArrowheads="1"/>
          </p:cNvSpPr>
          <p:nvPr/>
        </p:nvSpPr>
        <p:spPr bwMode="auto">
          <a:xfrm>
            <a:off x="3065435" y="500042"/>
            <a:ext cx="1901825" cy="779463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37" name="Text Box 26"/>
          <p:cNvSpPr txBox="1">
            <a:spLocks noChangeAspect="1" noChangeArrowheads="1"/>
          </p:cNvSpPr>
          <p:nvPr/>
        </p:nvSpPr>
        <p:spPr bwMode="auto">
          <a:xfrm>
            <a:off x="714348" y="2314555"/>
            <a:ext cx="20526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/>
          </a:p>
        </p:txBody>
      </p:sp>
      <p:sp>
        <p:nvSpPr>
          <p:cNvPr id="132121" name="Rectangle 25"/>
          <p:cNvSpPr>
            <a:spLocks noChangeAspect="1" noChangeArrowheads="1"/>
          </p:cNvSpPr>
          <p:nvPr/>
        </p:nvSpPr>
        <p:spPr bwMode="auto">
          <a:xfrm>
            <a:off x="714348" y="2222480"/>
            <a:ext cx="2001837" cy="78105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39" name="Text Box 23"/>
          <p:cNvSpPr txBox="1">
            <a:spLocks noChangeAspect="1" noChangeArrowheads="1"/>
          </p:cNvSpPr>
          <p:nvPr/>
        </p:nvSpPr>
        <p:spPr bwMode="auto">
          <a:xfrm>
            <a:off x="6211915" y="2757477"/>
            <a:ext cx="2081212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32118" name="Rectangle 22"/>
          <p:cNvSpPr>
            <a:spLocks noChangeAspect="1" noChangeArrowheads="1"/>
          </p:cNvSpPr>
          <p:nvPr/>
        </p:nvSpPr>
        <p:spPr bwMode="auto">
          <a:xfrm>
            <a:off x="6302402" y="2717790"/>
            <a:ext cx="1903413" cy="554037"/>
          </a:xfrm>
          <a:prstGeom prst="rect">
            <a:avLst/>
          </a:prstGeom>
          <a:noFill/>
          <a:ln w="9525">
            <a:solidFill>
              <a:srgbClr val="000000"/>
            </a:solidFill>
            <a:prstDash val="lgDash"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8"/>
          <p:cNvGrpSpPr>
            <a:grpSpLocks noChangeAspect="1"/>
          </p:cNvGrpSpPr>
          <p:nvPr/>
        </p:nvGrpSpPr>
        <p:grpSpPr bwMode="auto">
          <a:xfrm>
            <a:off x="6310340" y="3535352"/>
            <a:ext cx="1903412" cy="554038"/>
            <a:chOff x="7852" y="11705"/>
            <a:chExt cx="2380" cy="692"/>
          </a:xfrm>
        </p:grpSpPr>
        <p:sp>
          <p:nvSpPr>
            <p:cNvPr id="73757" name="Text Box 20"/>
            <p:cNvSpPr txBox="1">
              <a:spLocks noChangeAspect="1" noChangeArrowheads="1"/>
            </p:cNvSpPr>
            <p:nvPr/>
          </p:nvSpPr>
          <p:spPr bwMode="auto">
            <a:xfrm>
              <a:off x="7932" y="11734"/>
              <a:ext cx="2064" cy="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fr-FR"/>
            </a:p>
          </p:txBody>
        </p:sp>
        <p:sp>
          <p:nvSpPr>
            <p:cNvPr id="73758" name="Rectangle 19"/>
            <p:cNvSpPr>
              <a:spLocks noChangeAspect="1" noChangeArrowheads="1"/>
            </p:cNvSpPr>
            <p:nvPr/>
          </p:nvSpPr>
          <p:spPr bwMode="auto">
            <a:xfrm>
              <a:off x="7852" y="11705"/>
              <a:ext cx="2380" cy="6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lgDash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2113" name="Rectangle 17"/>
          <p:cNvSpPr>
            <a:spLocks noChangeAspect="1" noChangeArrowheads="1"/>
          </p:cNvSpPr>
          <p:nvPr/>
        </p:nvSpPr>
        <p:spPr bwMode="auto">
          <a:xfrm>
            <a:off x="6078565" y="2332027"/>
            <a:ext cx="2351087" cy="1828800"/>
          </a:xfrm>
          <a:prstGeom prst="rect">
            <a:avLst/>
          </a:prstGeom>
          <a:noFill/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3743" name="Text Box 15"/>
          <p:cNvSpPr txBox="1">
            <a:spLocks noChangeAspect="1" noChangeArrowheads="1"/>
          </p:cNvSpPr>
          <p:nvPr/>
        </p:nvSpPr>
        <p:spPr bwMode="auto">
          <a:xfrm>
            <a:off x="6259540" y="2349490"/>
            <a:ext cx="2039937" cy="631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132110" name="Line 14"/>
          <p:cNvSpPr>
            <a:spLocks noChangeAspect="1" noChangeShapeType="1"/>
          </p:cNvSpPr>
          <p:nvPr/>
        </p:nvSpPr>
        <p:spPr bwMode="auto">
          <a:xfrm flipH="1">
            <a:off x="1717648" y="1293792"/>
            <a:ext cx="1295400" cy="88265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9" name="Line 13"/>
          <p:cNvSpPr>
            <a:spLocks noChangeAspect="1" noChangeShapeType="1"/>
          </p:cNvSpPr>
          <p:nvPr/>
        </p:nvSpPr>
        <p:spPr bwMode="auto">
          <a:xfrm>
            <a:off x="5022823" y="1256897"/>
            <a:ext cx="1872000" cy="101939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8" name="Line 12"/>
          <p:cNvSpPr>
            <a:spLocks noChangeAspect="1" noChangeShapeType="1"/>
          </p:cNvSpPr>
          <p:nvPr/>
        </p:nvSpPr>
        <p:spPr bwMode="auto">
          <a:xfrm>
            <a:off x="2769940" y="2512992"/>
            <a:ext cx="3276000" cy="0"/>
          </a:xfrm>
          <a:prstGeom prst="line">
            <a:avLst/>
          </a:prstGeom>
          <a:ln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7" name="Line 11"/>
          <p:cNvSpPr>
            <a:spLocks noChangeAspect="1" noChangeShapeType="1"/>
          </p:cNvSpPr>
          <p:nvPr/>
        </p:nvSpPr>
        <p:spPr bwMode="auto">
          <a:xfrm flipV="1">
            <a:off x="7761315" y="3284527"/>
            <a:ext cx="0" cy="212725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6" name="Line 10"/>
          <p:cNvSpPr>
            <a:spLocks noChangeAspect="1" noChangeShapeType="1"/>
          </p:cNvSpPr>
          <p:nvPr/>
        </p:nvSpPr>
        <p:spPr bwMode="auto">
          <a:xfrm rot="10800000" flipV="1">
            <a:off x="6754840" y="3289290"/>
            <a:ext cx="0" cy="212725"/>
          </a:xfrm>
          <a:prstGeom prst="line">
            <a:avLst/>
          </a:prstGeom>
          <a:ln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32105" name="Text Box 9"/>
          <p:cNvSpPr txBox="1">
            <a:spLocks noChangeAspect="1" noChangeArrowheads="1"/>
          </p:cNvSpPr>
          <p:nvPr/>
        </p:nvSpPr>
        <p:spPr bwMode="auto">
          <a:xfrm rot="19541671">
            <a:off x="1579085" y="1340050"/>
            <a:ext cx="1366830" cy="3492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F/GCI(100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104" name="Text Box 8"/>
          <p:cNvSpPr txBox="1">
            <a:spLocks noChangeAspect="1" noChangeArrowheads="1"/>
          </p:cNvSpPr>
          <p:nvPr/>
        </p:nvSpPr>
        <p:spPr bwMode="auto">
          <a:xfrm rot="1740000">
            <a:off x="5005082" y="1423632"/>
            <a:ext cx="2112855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F/GPN(10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 eaLnBrk="0" hangingPunct="0"/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2103" name="Text Box 7"/>
          <p:cNvSpPr txBox="1">
            <a:spLocks noChangeAspect="1" noChangeArrowheads="1"/>
          </p:cNvSpPr>
          <p:nvPr/>
        </p:nvSpPr>
        <p:spPr bwMode="auto">
          <a:xfrm>
            <a:off x="3403595" y="2538612"/>
            <a:ext cx="1525595" cy="3048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 eaLnBrk="0" hangingPunct="0"/>
            <a:r>
              <a:rPr lang="fr-FR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I/GPN(1)(2)</a:t>
            </a:r>
            <a:endParaRPr lang="fr-FR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algn="l" eaLnBrk="0" hangingPunct="0"/>
            <a:endParaRPr lang="fr-FR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752" name="Rectangle 32"/>
          <p:cNvSpPr>
            <a:spLocks noChangeArrowheads="1"/>
          </p:cNvSpPr>
          <p:nvPr/>
        </p:nvSpPr>
        <p:spPr bwMode="auto">
          <a:xfrm>
            <a:off x="0" y="1965325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3753" name="Rectangle 33"/>
          <p:cNvSpPr>
            <a:spLocks noChangeArrowheads="1"/>
          </p:cNvSpPr>
          <p:nvPr/>
        </p:nvSpPr>
        <p:spPr bwMode="auto">
          <a:xfrm>
            <a:off x="0" y="215582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4" name="Rectangle 34"/>
          <p:cNvSpPr>
            <a:spLocks noChangeArrowheads="1"/>
          </p:cNvSpPr>
          <p:nvPr/>
        </p:nvSpPr>
        <p:spPr bwMode="auto">
          <a:xfrm>
            <a:off x="0" y="255587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5" name="Rectangle 35"/>
          <p:cNvSpPr>
            <a:spLocks noChangeArrowheads="1"/>
          </p:cNvSpPr>
          <p:nvPr/>
        </p:nvSpPr>
        <p:spPr bwMode="auto">
          <a:xfrm>
            <a:off x="0" y="2851150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3756" name="Rectangle 36"/>
          <p:cNvSpPr>
            <a:spLocks noChangeArrowheads="1"/>
          </p:cNvSpPr>
          <p:nvPr/>
        </p:nvSpPr>
        <p:spPr bwMode="auto">
          <a:xfrm>
            <a:off x="0" y="3146425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3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3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32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321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lar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/>
      <p:bldP spid="132124" grpId="0" animBg="1"/>
      <p:bldP spid="132121" grpId="0" animBg="1"/>
      <p:bldP spid="132118" grpId="0" animBg="1"/>
      <p:bldP spid="132113" grpId="0" animBg="1"/>
      <p:bldP spid="132110" grpId="0" animBg="1"/>
      <p:bldP spid="132109" grpId="0" animBg="1"/>
      <p:bldP spid="132108" grpId="0" animBg="1"/>
      <p:bldP spid="132107" grpId="0" animBg="1"/>
      <p:bldP spid="132106" grpId="0" animBg="1"/>
      <p:bldP spid="132105" grpId="0"/>
      <p:bldP spid="132104" grpId="0"/>
      <p:bldP spid="13210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80"/>
          <p:cNvGrpSpPr/>
          <p:nvPr/>
        </p:nvGrpSpPr>
        <p:grpSpPr>
          <a:xfrm>
            <a:off x="6391539" y="2740297"/>
            <a:ext cx="2400254" cy="3024000"/>
            <a:chOff x="6391539" y="2740297"/>
            <a:chExt cx="2400254" cy="3024000"/>
          </a:xfrm>
        </p:grpSpPr>
        <p:sp>
          <p:nvSpPr>
            <p:cNvPr id="135" name="Line 43"/>
            <p:cNvSpPr>
              <a:spLocks noChangeShapeType="1"/>
            </p:cNvSpPr>
            <p:nvPr/>
          </p:nvSpPr>
          <p:spPr bwMode="auto">
            <a:xfrm>
              <a:off x="7338924" y="2740297"/>
              <a:ext cx="0" cy="268495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Line 45"/>
            <p:cNvSpPr>
              <a:spLocks noChangeShapeType="1"/>
            </p:cNvSpPr>
            <p:nvPr/>
          </p:nvSpPr>
          <p:spPr bwMode="auto">
            <a:xfrm flipH="1">
              <a:off x="6400449" y="3525742"/>
              <a:ext cx="935208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8" name="Connecteur en angle 167"/>
            <p:cNvCxnSpPr/>
            <p:nvPr/>
          </p:nvCxnSpPr>
          <p:spPr>
            <a:xfrm>
              <a:off x="6391539" y="3524100"/>
              <a:ext cx="633528" cy="2232433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necteur en angle 168"/>
            <p:cNvCxnSpPr/>
            <p:nvPr/>
          </p:nvCxnSpPr>
          <p:spPr>
            <a:xfrm rot="5400000">
              <a:off x="6725284" y="3697789"/>
              <a:ext cx="3016801" cy="1116216"/>
            </a:xfrm>
            <a:prstGeom prst="bentConnector3">
              <a:avLst>
                <a:gd name="adj1" fmla="val 99612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e 179"/>
          <p:cNvGrpSpPr/>
          <p:nvPr/>
        </p:nvGrpSpPr>
        <p:grpSpPr>
          <a:xfrm>
            <a:off x="357158" y="3071809"/>
            <a:ext cx="3661146" cy="3636000"/>
            <a:chOff x="357158" y="3071809"/>
            <a:chExt cx="3661146" cy="3636000"/>
          </a:xfrm>
        </p:grpSpPr>
        <p:sp>
          <p:nvSpPr>
            <p:cNvPr id="24" name="Line 9"/>
            <p:cNvSpPr>
              <a:spLocks noChangeAspect="1" noChangeShapeType="1"/>
            </p:cNvSpPr>
            <p:nvPr/>
          </p:nvSpPr>
          <p:spPr bwMode="auto">
            <a:xfrm>
              <a:off x="3929664" y="3735816"/>
              <a:ext cx="0" cy="277012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54" name="Line 5"/>
            <p:cNvSpPr>
              <a:spLocks noChangeAspect="1" noChangeShapeType="1"/>
            </p:cNvSpPr>
            <p:nvPr/>
          </p:nvSpPr>
          <p:spPr bwMode="auto">
            <a:xfrm>
              <a:off x="2727397" y="3071809"/>
              <a:ext cx="0" cy="65824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56" name="Line 7"/>
            <p:cNvSpPr>
              <a:spLocks noChangeAspect="1" noChangeShapeType="1"/>
            </p:cNvSpPr>
            <p:nvPr/>
          </p:nvSpPr>
          <p:spPr bwMode="auto">
            <a:xfrm>
              <a:off x="1052289" y="3741863"/>
              <a:ext cx="28752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59" name="Line 12"/>
            <p:cNvSpPr>
              <a:spLocks noChangeAspect="1" noChangeShapeType="1"/>
            </p:cNvSpPr>
            <p:nvPr/>
          </p:nvSpPr>
          <p:spPr bwMode="auto">
            <a:xfrm>
              <a:off x="3839045" y="4044218"/>
              <a:ext cx="1649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84" name="Line 12"/>
            <p:cNvSpPr>
              <a:spLocks noChangeAspect="1" noChangeShapeType="1"/>
            </p:cNvSpPr>
            <p:nvPr/>
          </p:nvSpPr>
          <p:spPr bwMode="auto">
            <a:xfrm>
              <a:off x="3853368" y="5039602"/>
              <a:ext cx="1649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cxnSp>
          <p:nvCxnSpPr>
            <p:cNvPr id="91" name="Connecteur en angle 90"/>
            <p:cNvCxnSpPr/>
            <p:nvPr/>
          </p:nvCxnSpPr>
          <p:spPr>
            <a:xfrm flipV="1">
              <a:off x="357158" y="3073852"/>
              <a:ext cx="2380163" cy="3633957"/>
            </a:xfrm>
            <a:prstGeom prst="bentConnector3">
              <a:avLst>
                <a:gd name="adj1" fmla="val -264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e 177"/>
          <p:cNvGrpSpPr/>
          <p:nvPr/>
        </p:nvGrpSpPr>
        <p:grpSpPr>
          <a:xfrm>
            <a:off x="2428864" y="285730"/>
            <a:ext cx="1008274" cy="2088000"/>
            <a:chOff x="2428864" y="285730"/>
            <a:chExt cx="1008274" cy="2088000"/>
          </a:xfrm>
        </p:grpSpPr>
        <p:sp>
          <p:nvSpPr>
            <p:cNvPr id="25" name="Line 24"/>
            <p:cNvSpPr>
              <a:spLocks noChangeAspect="1" noChangeShapeType="1"/>
            </p:cNvSpPr>
            <p:nvPr/>
          </p:nvSpPr>
          <p:spPr bwMode="auto">
            <a:xfrm>
              <a:off x="3307900" y="285730"/>
              <a:ext cx="0" cy="2087369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41" name="Line 26"/>
            <p:cNvSpPr>
              <a:spLocks noChangeAspect="1" noChangeShapeType="1"/>
            </p:cNvSpPr>
            <p:nvPr/>
          </p:nvSpPr>
          <p:spPr bwMode="auto">
            <a:xfrm>
              <a:off x="3181209" y="1205464"/>
              <a:ext cx="255929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 sz="1600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3178550" y="2160512"/>
              <a:ext cx="255929" cy="0"/>
            </a:xfrm>
            <a:prstGeom prst="line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 sz="1600"/>
            </a:p>
          </p:txBody>
        </p:sp>
        <p:sp>
          <p:nvSpPr>
            <p:cNvPr id="44" name="Parenthèse ouvrante 43"/>
            <p:cNvSpPr/>
            <p:nvPr/>
          </p:nvSpPr>
          <p:spPr>
            <a:xfrm>
              <a:off x="2428864" y="286361"/>
              <a:ext cx="888760" cy="2087369"/>
            </a:xfrm>
            <a:prstGeom prst="leftBracket">
              <a:avLst>
                <a:gd name="adj" fmla="val 0"/>
              </a:avLst>
            </a:prstGeom>
            <a:ln w="285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3786182" y="0"/>
            <a:ext cx="16970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b="1" u="sng" dirty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  <p:grpSp>
        <p:nvGrpSpPr>
          <p:cNvPr id="5" name="Groupe 41"/>
          <p:cNvGrpSpPr/>
          <p:nvPr/>
        </p:nvGrpSpPr>
        <p:grpSpPr>
          <a:xfrm>
            <a:off x="3392763" y="1060175"/>
            <a:ext cx="3356101" cy="362363"/>
            <a:chOff x="5143504" y="3863984"/>
            <a:chExt cx="3776660" cy="493713"/>
          </a:xfrm>
        </p:grpSpPr>
        <p:sp>
          <p:nvSpPr>
            <p:cNvPr id="134171" name="Text Box 27"/>
            <p:cNvSpPr txBox="1">
              <a:spLocks noChangeAspect="1" noChangeArrowheads="1"/>
            </p:cNvSpPr>
            <p:nvPr/>
          </p:nvSpPr>
          <p:spPr bwMode="auto">
            <a:xfrm>
              <a:off x="5143504" y="3863984"/>
              <a:ext cx="3776660" cy="493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 eaLnBrk="0" hangingPunct="0"/>
              <a:r>
                <a:rPr lang="ar-DZ" sz="16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خلل1. خلل2</a:t>
              </a:r>
              <a:r>
                <a:rPr lang="ar-DZ" sz="16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...توقف ألاستعجالي.إعادة التسليح</a:t>
              </a:r>
            </a:p>
          </p:txBody>
        </p:sp>
        <p:sp>
          <p:nvSpPr>
            <p:cNvPr id="134170" name="Line 26"/>
            <p:cNvSpPr>
              <a:spLocks noChangeAspect="1" noChangeShapeType="1"/>
            </p:cNvSpPr>
            <p:nvPr/>
          </p:nvSpPr>
          <p:spPr bwMode="auto">
            <a:xfrm>
              <a:off x="8429652" y="3889527"/>
              <a:ext cx="392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 sz="1600"/>
            </a:p>
          </p:txBody>
        </p:sp>
        <p:sp>
          <p:nvSpPr>
            <p:cNvPr id="134169" name="Line 25"/>
            <p:cNvSpPr>
              <a:spLocks noChangeAspect="1" noChangeShapeType="1"/>
            </p:cNvSpPr>
            <p:nvPr/>
          </p:nvSpPr>
          <p:spPr bwMode="auto">
            <a:xfrm>
              <a:off x="7807352" y="3892702"/>
              <a:ext cx="3905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 sz="1600"/>
            </a:p>
          </p:txBody>
        </p:sp>
        <p:sp>
          <p:nvSpPr>
            <p:cNvPr id="134168" name="Line 24"/>
            <p:cNvSpPr>
              <a:spLocks noChangeAspect="1" noChangeShapeType="1"/>
            </p:cNvSpPr>
            <p:nvPr/>
          </p:nvSpPr>
          <p:spPr bwMode="auto">
            <a:xfrm>
              <a:off x="6472999" y="3879522"/>
              <a:ext cx="122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 rtl="1"/>
              <a:endParaRPr lang="fr-FR" sz="1600"/>
            </a:p>
          </p:txBody>
        </p:sp>
      </p:grpSp>
      <p:sp>
        <p:nvSpPr>
          <p:cNvPr id="134165" name="Text Box 21"/>
          <p:cNvSpPr txBox="1">
            <a:spLocks noChangeAspect="1" noChangeArrowheads="1"/>
          </p:cNvSpPr>
          <p:nvPr/>
        </p:nvSpPr>
        <p:spPr bwMode="auto">
          <a:xfrm>
            <a:off x="3204511" y="1993215"/>
            <a:ext cx="2728333" cy="3355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خلل1 </a:t>
            </a:r>
            <a:r>
              <a: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+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خلل2..</a:t>
            </a:r>
            <a:r>
              <a:rPr lang="fr-FR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+</a:t>
            </a:r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6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ألاستعجالي</a:t>
            </a:r>
            <a:endParaRPr lang="ar-DZ" sz="1600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998486" y="496090"/>
            <a:ext cx="625150" cy="42275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27" name="Line 29"/>
          <p:cNvSpPr>
            <a:spLocks noChangeAspect="1" noChangeShapeType="1"/>
          </p:cNvSpPr>
          <p:nvPr/>
        </p:nvSpPr>
        <p:spPr bwMode="auto">
          <a:xfrm>
            <a:off x="3618745" y="702032"/>
            <a:ext cx="179161" cy="0"/>
          </a:xfrm>
          <a:prstGeom prst="line">
            <a:avLst/>
          </a:prstGeom>
          <a:ln w="28575"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3806589" y="496090"/>
            <a:ext cx="2048624" cy="42275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3069725" y="551475"/>
            <a:ext cx="479867" cy="317069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2993707" y="1479595"/>
            <a:ext cx="625150" cy="422758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>
              <a:solidFill>
                <a:schemeClr val="tx1"/>
              </a:solidFill>
            </a:endParaRPr>
          </a:p>
        </p:txBody>
      </p:sp>
      <p:sp>
        <p:nvSpPr>
          <p:cNvPr id="37" name="Rectangle 25"/>
          <p:cNvSpPr>
            <a:spLocks noChangeArrowheads="1"/>
          </p:cNvSpPr>
          <p:nvPr/>
        </p:nvSpPr>
        <p:spPr bwMode="auto">
          <a:xfrm>
            <a:off x="3064945" y="1534979"/>
            <a:ext cx="479867" cy="317069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>
              <a:solidFill>
                <a:schemeClr val="tx1"/>
              </a:solidFill>
            </a:endParaRPr>
          </a:p>
        </p:txBody>
      </p:sp>
      <p:grpSp>
        <p:nvGrpSpPr>
          <p:cNvPr id="6" name="Groupe 125"/>
          <p:cNvGrpSpPr/>
          <p:nvPr/>
        </p:nvGrpSpPr>
        <p:grpSpPr>
          <a:xfrm>
            <a:off x="3016130" y="448029"/>
            <a:ext cx="2494335" cy="1324131"/>
            <a:chOff x="-71470" y="448029"/>
            <a:chExt cx="2494335" cy="1324131"/>
          </a:xfrm>
        </p:grpSpPr>
        <p:sp>
          <p:nvSpPr>
            <p:cNvPr id="30" name="Text Box 28"/>
            <p:cNvSpPr txBox="1">
              <a:spLocks noChangeAspect="1" noChangeArrowheads="1"/>
            </p:cNvSpPr>
            <p:nvPr/>
          </p:nvSpPr>
          <p:spPr bwMode="auto">
            <a:xfrm>
              <a:off x="-71470" y="553294"/>
              <a:ext cx="593913" cy="2353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200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731166" y="448029"/>
              <a:ext cx="1199366" cy="3231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>
                <a:tabLst>
                  <a:tab pos="2743200" algn="l"/>
                </a:tabLst>
              </a:pPr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F/GCI (100)</a:t>
              </a:r>
              <a:endParaRPr lang="ar-DZ" sz="15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endParaRPr>
            </a:p>
          </p:txBody>
        </p:sp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657638" y="624403"/>
              <a:ext cx="1765227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r" rtl="1" eaLnBrk="0" hangingPunct="0"/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F/GPN</a:t>
              </a: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(10,20,30)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28"/>
            <p:cNvSpPr txBox="1">
              <a:spLocks noChangeAspect="1" noChangeArrowheads="1"/>
            </p:cNvSpPr>
            <p:nvPr/>
          </p:nvSpPr>
          <p:spPr bwMode="auto">
            <a:xfrm>
              <a:off x="-64473" y="1536799"/>
              <a:ext cx="593913" cy="2353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201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" name="Line 8"/>
          <p:cNvSpPr>
            <a:spLocks noChangeAspect="1" noChangeShapeType="1"/>
          </p:cNvSpPr>
          <p:nvPr/>
        </p:nvSpPr>
        <p:spPr bwMode="auto">
          <a:xfrm>
            <a:off x="1042093" y="3731607"/>
            <a:ext cx="0" cy="2770124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788396" y="5723657"/>
            <a:ext cx="520295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sp>
        <p:nvSpPr>
          <p:cNvPr id="36" name="Line 26"/>
          <p:cNvSpPr>
            <a:spLocks noChangeAspect="1" noChangeShapeType="1"/>
          </p:cNvSpPr>
          <p:nvPr/>
        </p:nvSpPr>
        <p:spPr bwMode="auto">
          <a:xfrm>
            <a:off x="1228922" y="5718693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39" name="Line 27"/>
          <p:cNvSpPr>
            <a:spLocks noChangeAspect="1" noChangeShapeType="1"/>
          </p:cNvSpPr>
          <p:nvPr/>
        </p:nvSpPr>
        <p:spPr bwMode="auto">
          <a:xfrm>
            <a:off x="867455" y="5721112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42" name="Line 29"/>
          <p:cNvSpPr>
            <a:spLocks noChangeAspect="1" noChangeShapeType="1"/>
          </p:cNvSpPr>
          <p:nvPr/>
        </p:nvSpPr>
        <p:spPr bwMode="auto">
          <a:xfrm>
            <a:off x="1303965" y="5903089"/>
            <a:ext cx="1731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45" name="Text Box 30"/>
          <p:cNvSpPr txBox="1">
            <a:spLocks noChangeArrowheads="1"/>
          </p:cNvSpPr>
          <p:nvPr/>
        </p:nvSpPr>
        <p:spPr bwMode="auto">
          <a:xfrm>
            <a:off x="1485468" y="5723657"/>
            <a:ext cx="1483738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5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7" name="Rectangle 25"/>
          <p:cNvSpPr>
            <a:spLocks noChangeArrowheads="1"/>
          </p:cNvSpPr>
          <p:nvPr/>
        </p:nvSpPr>
        <p:spPr bwMode="auto">
          <a:xfrm>
            <a:off x="3648347" y="4444973"/>
            <a:ext cx="520295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sp>
        <p:nvSpPr>
          <p:cNvPr id="48" name="Line 26"/>
          <p:cNvSpPr>
            <a:spLocks noChangeAspect="1" noChangeShapeType="1"/>
          </p:cNvSpPr>
          <p:nvPr/>
        </p:nvSpPr>
        <p:spPr bwMode="auto">
          <a:xfrm>
            <a:off x="4092683" y="4439945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49" name="Line 27"/>
          <p:cNvSpPr>
            <a:spLocks noChangeAspect="1" noChangeShapeType="1"/>
          </p:cNvSpPr>
          <p:nvPr/>
        </p:nvSpPr>
        <p:spPr bwMode="auto">
          <a:xfrm>
            <a:off x="3727406" y="4434745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51" name="Line 29"/>
          <p:cNvSpPr>
            <a:spLocks noChangeAspect="1" noChangeShapeType="1"/>
          </p:cNvSpPr>
          <p:nvPr/>
        </p:nvSpPr>
        <p:spPr bwMode="auto">
          <a:xfrm>
            <a:off x="4163916" y="4616722"/>
            <a:ext cx="1731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52" name="Text Box 30"/>
          <p:cNvSpPr txBox="1">
            <a:spLocks noChangeArrowheads="1"/>
          </p:cNvSpPr>
          <p:nvPr/>
        </p:nvSpPr>
        <p:spPr bwMode="auto">
          <a:xfrm>
            <a:off x="4345420" y="4437289"/>
            <a:ext cx="1483738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5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5" name="Rectangle 6"/>
          <p:cNvSpPr>
            <a:spLocks noChangeArrowheads="1"/>
          </p:cNvSpPr>
          <p:nvPr/>
        </p:nvSpPr>
        <p:spPr bwMode="auto">
          <a:xfrm>
            <a:off x="2463858" y="3234117"/>
            <a:ext cx="525491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sp>
        <p:nvSpPr>
          <p:cNvPr id="61" name="Rectangle 25"/>
          <p:cNvSpPr>
            <a:spLocks noChangeArrowheads="1"/>
          </p:cNvSpPr>
          <p:nvPr/>
        </p:nvSpPr>
        <p:spPr bwMode="auto">
          <a:xfrm>
            <a:off x="792537" y="4200137"/>
            <a:ext cx="520295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sp>
        <p:nvSpPr>
          <p:cNvPr id="62" name="Line 26"/>
          <p:cNvSpPr>
            <a:spLocks noChangeAspect="1" noChangeShapeType="1"/>
          </p:cNvSpPr>
          <p:nvPr/>
        </p:nvSpPr>
        <p:spPr bwMode="auto">
          <a:xfrm>
            <a:off x="1233064" y="4195172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63" name="Line 27"/>
          <p:cNvSpPr>
            <a:spLocks noChangeAspect="1" noChangeShapeType="1"/>
          </p:cNvSpPr>
          <p:nvPr/>
        </p:nvSpPr>
        <p:spPr bwMode="auto">
          <a:xfrm>
            <a:off x="871597" y="4197591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65" name="Line 29"/>
          <p:cNvSpPr>
            <a:spLocks noChangeAspect="1" noChangeShapeType="1"/>
          </p:cNvSpPr>
          <p:nvPr/>
        </p:nvSpPr>
        <p:spPr bwMode="auto">
          <a:xfrm>
            <a:off x="1308107" y="4379569"/>
            <a:ext cx="1731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66" name="Text Box 30"/>
          <p:cNvSpPr txBox="1">
            <a:spLocks noChangeArrowheads="1"/>
          </p:cNvSpPr>
          <p:nvPr/>
        </p:nvSpPr>
        <p:spPr bwMode="auto">
          <a:xfrm>
            <a:off x="1489611" y="4200137"/>
            <a:ext cx="1468358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5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8" name="Rectangle 25"/>
          <p:cNvSpPr>
            <a:spLocks noChangeArrowheads="1"/>
          </p:cNvSpPr>
          <p:nvPr/>
        </p:nvSpPr>
        <p:spPr bwMode="auto">
          <a:xfrm>
            <a:off x="792537" y="4938047"/>
            <a:ext cx="520295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sp>
        <p:nvSpPr>
          <p:cNvPr id="69" name="Line 26"/>
          <p:cNvSpPr>
            <a:spLocks noChangeAspect="1" noChangeShapeType="1"/>
          </p:cNvSpPr>
          <p:nvPr/>
        </p:nvSpPr>
        <p:spPr bwMode="auto">
          <a:xfrm>
            <a:off x="1236874" y="4933082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70" name="Line 27"/>
          <p:cNvSpPr>
            <a:spLocks noChangeAspect="1" noChangeShapeType="1"/>
          </p:cNvSpPr>
          <p:nvPr/>
        </p:nvSpPr>
        <p:spPr bwMode="auto">
          <a:xfrm>
            <a:off x="871597" y="4935502"/>
            <a:ext cx="0" cy="35655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72" name="Line 29"/>
          <p:cNvSpPr>
            <a:spLocks noChangeAspect="1" noChangeShapeType="1"/>
          </p:cNvSpPr>
          <p:nvPr/>
        </p:nvSpPr>
        <p:spPr bwMode="auto">
          <a:xfrm>
            <a:off x="1308107" y="5117479"/>
            <a:ext cx="17311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89611" y="4938047"/>
            <a:ext cx="1468358" cy="3565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500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7" name="Groupe 178"/>
          <p:cNvGrpSpPr/>
          <p:nvPr/>
        </p:nvGrpSpPr>
        <p:grpSpPr>
          <a:xfrm>
            <a:off x="948730" y="3990765"/>
            <a:ext cx="175202" cy="2292118"/>
            <a:chOff x="948730" y="3990765"/>
            <a:chExt cx="175202" cy="2292118"/>
          </a:xfrm>
        </p:grpSpPr>
        <p:sp>
          <p:nvSpPr>
            <p:cNvPr id="57" name="Line 10"/>
            <p:cNvSpPr>
              <a:spLocks noChangeAspect="1" noChangeShapeType="1"/>
            </p:cNvSpPr>
            <p:nvPr/>
          </p:nvSpPr>
          <p:spPr bwMode="auto">
            <a:xfrm>
              <a:off x="960360" y="3990765"/>
              <a:ext cx="1635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75" name="Line 10"/>
            <p:cNvSpPr>
              <a:spLocks noChangeAspect="1" noChangeShapeType="1"/>
            </p:cNvSpPr>
            <p:nvPr/>
          </p:nvSpPr>
          <p:spPr bwMode="auto">
            <a:xfrm>
              <a:off x="954543" y="4739532"/>
              <a:ext cx="1635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77" name="Line 10"/>
            <p:cNvSpPr>
              <a:spLocks noChangeAspect="1" noChangeShapeType="1"/>
            </p:cNvSpPr>
            <p:nvPr/>
          </p:nvSpPr>
          <p:spPr bwMode="auto">
            <a:xfrm>
              <a:off x="950401" y="5517545"/>
              <a:ext cx="1635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  <p:sp>
          <p:nvSpPr>
            <p:cNvPr id="79" name="Line 10"/>
            <p:cNvSpPr>
              <a:spLocks noChangeAspect="1" noChangeShapeType="1"/>
            </p:cNvSpPr>
            <p:nvPr/>
          </p:nvSpPr>
          <p:spPr bwMode="auto">
            <a:xfrm>
              <a:off x="948730" y="6282883"/>
              <a:ext cx="16357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500"/>
            </a:p>
          </p:txBody>
        </p:sp>
      </p:grpSp>
      <p:sp>
        <p:nvSpPr>
          <p:cNvPr id="83" name="Line 10"/>
          <p:cNvSpPr>
            <a:spLocks noChangeAspect="1" noChangeShapeType="1"/>
          </p:cNvSpPr>
          <p:nvPr/>
        </p:nvSpPr>
        <p:spPr bwMode="auto">
          <a:xfrm>
            <a:off x="1042093" y="6501730"/>
            <a:ext cx="287520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500"/>
          </a:p>
        </p:txBody>
      </p:sp>
      <p:sp>
        <p:nvSpPr>
          <p:cNvPr id="88" name="Rectangle 6"/>
          <p:cNvSpPr>
            <a:spLocks noChangeAspect="1" noChangeArrowheads="1"/>
          </p:cNvSpPr>
          <p:nvPr/>
        </p:nvSpPr>
        <p:spPr bwMode="auto">
          <a:xfrm>
            <a:off x="2525581" y="3282255"/>
            <a:ext cx="415745" cy="2515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500">
              <a:solidFill>
                <a:schemeClr val="tx1"/>
              </a:solidFill>
            </a:endParaRPr>
          </a:p>
        </p:txBody>
      </p:sp>
      <p:grpSp>
        <p:nvGrpSpPr>
          <p:cNvPr id="8" name="Groupe 124"/>
          <p:cNvGrpSpPr/>
          <p:nvPr/>
        </p:nvGrpSpPr>
        <p:grpSpPr>
          <a:xfrm>
            <a:off x="751295" y="3250548"/>
            <a:ext cx="5015341" cy="3140724"/>
            <a:chOff x="-4714940" y="3240680"/>
            <a:chExt cx="5015341" cy="3140724"/>
          </a:xfrm>
        </p:grpSpPr>
        <p:sp>
          <p:nvSpPr>
            <p:cNvPr id="40" name="Text Box 28"/>
            <p:cNvSpPr txBox="1">
              <a:spLocks noChangeAspect="1" noChangeArrowheads="1"/>
            </p:cNvSpPr>
            <p:nvPr/>
          </p:nvSpPr>
          <p:spPr bwMode="auto">
            <a:xfrm>
              <a:off x="-4714940" y="5756020"/>
              <a:ext cx="573864" cy="24430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ar-DZ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31"/>
            <p:cNvSpPr txBox="1">
              <a:spLocks noChangeAspect="1" noChangeArrowheads="1"/>
            </p:cNvSpPr>
            <p:nvPr/>
          </p:nvSpPr>
          <p:spPr bwMode="auto">
            <a:xfrm>
              <a:off x="-4024243" y="5747960"/>
              <a:ext cx="1492710" cy="28059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الإذن بالتشغيل الآلي</a:t>
              </a:r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28"/>
            <p:cNvSpPr txBox="1">
              <a:spLocks noChangeAspect="1" noChangeArrowheads="1"/>
            </p:cNvSpPr>
            <p:nvPr/>
          </p:nvSpPr>
          <p:spPr bwMode="auto">
            <a:xfrm>
              <a:off x="-1842091" y="4460142"/>
              <a:ext cx="573864" cy="24430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31"/>
            <p:cNvSpPr txBox="1">
              <a:spLocks noChangeAspect="1" noChangeArrowheads="1"/>
            </p:cNvSpPr>
            <p:nvPr/>
          </p:nvSpPr>
          <p:spPr bwMode="auto">
            <a:xfrm>
              <a:off x="-1130808" y="4453437"/>
              <a:ext cx="1431209" cy="28059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500" b="1" dirty="0" smtClean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التشغيل دورة بدورة</a:t>
              </a:r>
              <a:endParaRPr lang="fr-FR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  <a:p>
              <a:pPr algn="r" rtl="1"/>
              <a:endParaRPr lang="fr-FR" sz="15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58" name="Text Box 11"/>
            <p:cNvSpPr txBox="1">
              <a:spLocks noChangeAspect="1" noChangeArrowheads="1"/>
            </p:cNvSpPr>
            <p:nvPr/>
          </p:nvSpPr>
          <p:spPr bwMode="auto">
            <a:xfrm>
              <a:off x="-4372058" y="3814742"/>
              <a:ext cx="708809" cy="2503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60" name="Text Box 13"/>
            <p:cNvSpPr txBox="1">
              <a:spLocks noChangeAspect="1" noChangeArrowheads="1"/>
            </p:cNvSpPr>
            <p:nvPr/>
          </p:nvSpPr>
          <p:spPr bwMode="auto">
            <a:xfrm>
              <a:off x="-1497664" y="3863082"/>
              <a:ext cx="774250" cy="2878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5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Cy</a:t>
              </a:r>
              <a:r>
                <a: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/</a:t>
              </a:r>
              <a:r>
                <a:rPr lang="fr-FR" sz="15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Cy</a:t>
              </a:r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28"/>
            <p:cNvSpPr txBox="1">
              <a:spLocks noChangeAspect="1" noChangeArrowheads="1"/>
            </p:cNvSpPr>
            <p:nvPr/>
          </p:nvSpPr>
          <p:spPr bwMode="auto">
            <a:xfrm>
              <a:off x="-4697068" y="4222452"/>
              <a:ext cx="573864" cy="24430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101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Text Box 31"/>
            <p:cNvSpPr txBox="1">
              <a:spLocks noChangeAspect="1" noChangeArrowheads="1"/>
            </p:cNvSpPr>
            <p:nvPr/>
          </p:nvSpPr>
          <p:spPr bwMode="auto">
            <a:xfrm>
              <a:off x="-3936074" y="4232539"/>
              <a:ext cx="1472156" cy="28059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ar-DZ" sz="1500" b="1" dirty="0">
                  <a:solidFill>
                    <a:schemeClr val="tx1"/>
                  </a:solidFill>
                  <a:latin typeface="Times New Roman" pitchFamily="18" charset="0"/>
                  <a:cs typeface="Arabic Transparent" pitchFamily="2" charset="-78"/>
                </a:rPr>
                <a:t>التهيئة الآلية للنظام</a:t>
              </a:r>
              <a:endParaRPr lang="fr-FR" sz="15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71" name="Text Box 28"/>
            <p:cNvSpPr txBox="1">
              <a:spLocks noChangeAspect="1" noChangeArrowheads="1"/>
            </p:cNvSpPr>
            <p:nvPr/>
          </p:nvSpPr>
          <p:spPr bwMode="auto">
            <a:xfrm>
              <a:off x="-4704688" y="4956552"/>
              <a:ext cx="573864" cy="24430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en-US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103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31"/>
            <p:cNvSpPr txBox="1">
              <a:spLocks noChangeAspect="1" noChangeArrowheads="1"/>
            </p:cNvSpPr>
            <p:nvPr/>
          </p:nvSpPr>
          <p:spPr bwMode="auto">
            <a:xfrm>
              <a:off x="-3917814" y="4962349"/>
              <a:ext cx="1324942" cy="28059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I/GPN(1,2-3)</a:t>
              </a:r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 Box 11"/>
            <p:cNvSpPr txBox="1">
              <a:spLocks noChangeAspect="1" noChangeArrowheads="1"/>
            </p:cNvSpPr>
            <p:nvPr/>
          </p:nvSpPr>
          <p:spPr bwMode="auto">
            <a:xfrm>
              <a:off x="-4353995" y="4572755"/>
              <a:ext cx="965026" cy="2503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ctr" rtl="1"/>
              <a:r>
                <a:rPr lang="ar-DZ" sz="1500" b="1" dirty="0" smtClean="0">
                  <a:solidFill>
                    <a:schemeClr val="tx1"/>
                  </a:solidFill>
                  <a:cs typeface="Arabic Transparent" pitchFamily="2" charset="-78"/>
                </a:rPr>
                <a:t>شروط أولية</a:t>
              </a:r>
              <a:endParaRPr lang="fr-FR" sz="15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78" name="Text Box 11"/>
            <p:cNvSpPr txBox="1">
              <a:spLocks noChangeAspect="1" noChangeArrowheads="1"/>
            </p:cNvSpPr>
            <p:nvPr/>
          </p:nvSpPr>
          <p:spPr bwMode="auto">
            <a:xfrm>
              <a:off x="-4334430" y="5336683"/>
              <a:ext cx="875115" cy="2503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X1.X2-3</a:t>
              </a:r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9" name="Groupe 79"/>
            <p:cNvGrpSpPr/>
            <p:nvPr/>
          </p:nvGrpSpPr>
          <p:grpSpPr>
            <a:xfrm>
              <a:off x="-4333935" y="6131047"/>
              <a:ext cx="708809" cy="250357"/>
              <a:chOff x="1768020" y="4470312"/>
              <a:chExt cx="825498" cy="328613"/>
            </a:xfrm>
          </p:grpSpPr>
          <p:sp>
            <p:nvSpPr>
              <p:cNvPr id="81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1768020" y="4470312"/>
                <a:ext cx="825498" cy="3286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5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Auto</a:t>
                </a:r>
              </a:p>
            </p:txBody>
          </p:sp>
          <p:sp>
            <p:nvSpPr>
              <p:cNvPr id="82" name="Line 10"/>
              <p:cNvSpPr>
                <a:spLocks noChangeAspect="1" noChangeShapeType="1"/>
              </p:cNvSpPr>
              <p:nvPr/>
            </p:nvSpPr>
            <p:spPr bwMode="auto">
              <a:xfrm>
                <a:off x="1871524" y="4543994"/>
                <a:ext cx="46799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</p:grpSp>
        <p:grpSp>
          <p:nvGrpSpPr>
            <p:cNvPr id="10" name="Groupe 84"/>
            <p:cNvGrpSpPr/>
            <p:nvPr/>
          </p:nvGrpSpPr>
          <p:grpSpPr>
            <a:xfrm>
              <a:off x="-1487584" y="4896886"/>
              <a:ext cx="774250" cy="287850"/>
              <a:chOff x="5286380" y="2643182"/>
              <a:chExt cx="901711" cy="377825"/>
            </a:xfrm>
          </p:grpSpPr>
          <p:sp>
            <p:nvSpPr>
              <p:cNvPr id="86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5286380" y="2643182"/>
                <a:ext cx="901711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5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r>
                  <a:rPr lang="fr-FR" sz="15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/</a:t>
                </a:r>
                <a:r>
                  <a:rPr lang="fr-FR" sz="1500" b="1" dirty="0" err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Cy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Line 10"/>
              <p:cNvSpPr>
                <a:spLocks noChangeAspect="1" noChangeShapeType="1"/>
              </p:cNvSpPr>
              <p:nvPr/>
            </p:nvSpPr>
            <p:spPr bwMode="auto">
              <a:xfrm>
                <a:off x="5429256" y="2671757"/>
                <a:ext cx="540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</p:grpSp>
        <p:sp>
          <p:nvSpPr>
            <p:cNvPr id="89" name="Text Box 14"/>
            <p:cNvSpPr txBox="1">
              <a:spLocks noChangeAspect="1" noChangeArrowheads="1"/>
            </p:cNvSpPr>
            <p:nvPr/>
          </p:nvSpPr>
          <p:spPr bwMode="auto">
            <a:xfrm>
              <a:off x="-2977595" y="3240680"/>
              <a:ext cx="624585" cy="25035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100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90" name="Connecteur en angle 89"/>
          <p:cNvCxnSpPr/>
          <p:nvPr/>
        </p:nvCxnSpPr>
        <p:spPr>
          <a:xfrm flipV="1">
            <a:off x="357158" y="6506260"/>
            <a:ext cx="2287430" cy="191261"/>
          </a:xfrm>
          <a:prstGeom prst="bentConnector3">
            <a:avLst>
              <a:gd name="adj1" fmla="val 10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6" name="Rectangle 8"/>
          <p:cNvSpPr>
            <a:spLocks noChangeAspect="1" noChangeArrowheads="1"/>
          </p:cNvSpPr>
          <p:nvPr/>
        </p:nvSpPr>
        <p:spPr bwMode="auto">
          <a:xfrm>
            <a:off x="7164270" y="2966544"/>
            <a:ext cx="337882" cy="3036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Rectangle 9"/>
          <p:cNvSpPr>
            <a:spLocks noChangeAspect="1" noChangeArrowheads="1"/>
          </p:cNvSpPr>
          <p:nvPr/>
        </p:nvSpPr>
        <p:spPr bwMode="auto">
          <a:xfrm>
            <a:off x="7206709" y="3004087"/>
            <a:ext cx="253003" cy="2285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Line 14"/>
          <p:cNvSpPr>
            <a:spLocks noChangeShapeType="1"/>
          </p:cNvSpPr>
          <p:nvPr/>
        </p:nvSpPr>
        <p:spPr bwMode="auto">
          <a:xfrm>
            <a:off x="7503667" y="3797576"/>
            <a:ext cx="23178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" name="Rectangle 15"/>
          <p:cNvSpPr>
            <a:spLocks noChangeAspect="1" noChangeArrowheads="1"/>
          </p:cNvSpPr>
          <p:nvPr/>
        </p:nvSpPr>
        <p:spPr bwMode="auto">
          <a:xfrm>
            <a:off x="7164270" y="3650537"/>
            <a:ext cx="337742" cy="3014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Rectangle 17"/>
          <p:cNvSpPr>
            <a:spLocks noChangeArrowheads="1"/>
          </p:cNvSpPr>
          <p:nvPr/>
        </p:nvSpPr>
        <p:spPr bwMode="auto">
          <a:xfrm>
            <a:off x="7743729" y="3650537"/>
            <a:ext cx="811242" cy="28077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Line 21"/>
          <p:cNvSpPr>
            <a:spLocks noChangeShapeType="1"/>
          </p:cNvSpPr>
          <p:nvPr/>
        </p:nvSpPr>
        <p:spPr bwMode="auto">
          <a:xfrm>
            <a:off x="7498770" y="4429004"/>
            <a:ext cx="23178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Rectangle 22"/>
          <p:cNvSpPr>
            <a:spLocks noChangeAspect="1" noChangeArrowheads="1"/>
          </p:cNvSpPr>
          <p:nvPr/>
        </p:nvSpPr>
        <p:spPr bwMode="auto">
          <a:xfrm>
            <a:off x="7159373" y="4280421"/>
            <a:ext cx="337742" cy="3053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Rectangle 24"/>
          <p:cNvSpPr>
            <a:spLocks noChangeArrowheads="1"/>
          </p:cNvSpPr>
          <p:nvPr/>
        </p:nvSpPr>
        <p:spPr bwMode="auto">
          <a:xfrm>
            <a:off x="7738832" y="4280421"/>
            <a:ext cx="811242" cy="2837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Line 28"/>
          <p:cNvSpPr>
            <a:spLocks noChangeShapeType="1"/>
          </p:cNvSpPr>
          <p:nvPr/>
        </p:nvSpPr>
        <p:spPr bwMode="auto">
          <a:xfrm>
            <a:off x="7258942" y="3413923"/>
            <a:ext cx="16322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Line 29"/>
          <p:cNvSpPr>
            <a:spLocks noChangeShapeType="1"/>
          </p:cNvSpPr>
          <p:nvPr/>
        </p:nvSpPr>
        <p:spPr bwMode="auto">
          <a:xfrm>
            <a:off x="7244252" y="4115655"/>
            <a:ext cx="16486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Line 30"/>
          <p:cNvSpPr>
            <a:spLocks noChangeShapeType="1"/>
          </p:cNvSpPr>
          <p:nvPr/>
        </p:nvSpPr>
        <p:spPr bwMode="auto">
          <a:xfrm>
            <a:off x="7263387" y="4734342"/>
            <a:ext cx="16322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Line 31"/>
          <p:cNvSpPr>
            <a:spLocks noChangeShapeType="1"/>
          </p:cNvSpPr>
          <p:nvPr/>
        </p:nvSpPr>
        <p:spPr bwMode="auto">
          <a:xfrm>
            <a:off x="7579930" y="5577934"/>
            <a:ext cx="16486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Line 33"/>
          <p:cNvSpPr>
            <a:spLocks noChangeShapeType="1"/>
          </p:cNvSpPr>
          <p:nvPr/>
        </p:nvSpPr>
        <p:spPr bwMode="auto">
          <a:xfrm>
            <a:off x="7499199" y="5051011"/>
            <a:ext cx="23151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Rectangle 34"/>
          <p:cNvSpPr>
            <a:spLocks noChangeAspect="1" noChangeArrowheads="1"/>
          </p:cNvSpPr>
          <p:nvPr/>
        </p:nvSpPr>
        <p:spPr bwMode="auto">
          <a:xfrm>
            <a:off x="7159373" y="4900864"/>
            <a:ext cx="338172" cy="3054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Rectangle 35"/>
          <p:cNvSpPr>
            <a:spLocks noChangeArrowheads="1"/>
          </p:cNvSpPr>
          <p:nvPr/>
        </p:nvSpPr>
        <p:spPr bwMode="auto">
          <a:xfrm>
            <a:off x="7738979" y="4900864"/>
            <a:ext cx="809463" cy="2839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endParaRPr lang="fr-FR" sz="20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Text Box 36"/>
          <p:cNvSpPr txBox="1">
            <a:spLocks noChangeArrowheads="1"/>
          </p:cNvSpPr>
          <p:nvPr/>
        </p:nvSpPr>
        <p:spPr bwMode="auto">
          <a:xfrm>
            <a:off x="7809259" y="4884511"/>
            <a:ext cx="739183" cy="32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Parenthèse fermante 166"/>
          <p:cNvSpPr/>
          <p:nvPr/>
        </p:nvSpPr>
        <p:spPr>
          <a:xfrm rot="16200000">
            <a:off x="7177746" y="5262347"/>
            <a:ext cx="331848" cy="658516"/>
          </a:xfrm>
          <a:prstGeom prst="righ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170" name="Line 45"/>
          <p:cNvSpPr>
            <a:spLocks noChangeShapeType="1"/>
          </p:cNvSpPr>
          <p:nvPr/>
        </p:nvSpPr>
        <p:spPr bwMode="auto">
          <a:xfrm flipH="1">
            <a:off x="7349380" y="2748537"/>
            <a:ext cx="1448064" cy="0"/>
          </a:xfrm>
          <a:prstGeom prst="line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Line 31"/>
          <p:cNvSpPr>
            <a:spLocks noChangeShapeType="1"/>
          </p:cNvSpPr>
          <p:nvPr/>
        </p:nvSpPr>
        <p:spPr bwMode="auto">
          <a:xfrm>
            <a:off x="6930324" y="5593247"/>
            <a:ext cx="16486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e 122"/>
          <p:cNvGrpSpPr/>
          <p:nvPr/>
        </p:nvGrpSpPr>
        <p:grpSpPr>
          <a:xfrm>
            <a:off x="6376349" y="2948384"/>
            <a:ext cx="2139933" cy="2793543"/>
            <a:chOff x="8932925" y="2960684"/>
            <a:chExt cx="2139933" cy="2793543"/>
          </a:xfrm>
        </p:grpSpPr>
        <p:sp>
          <p:nvSpPr>
            <p:cNvPr id="138" name="Text Box 10"/>
            <p:cNvSpPr txBox="1">
              <a:spLocks noChangeArrowheads="1"/>
            </p:cNvSpPr>
            <p:nvPr/>
          </p:nvSpPr>
          <p:spPr bwMode="auto">
            <a:xfrm>
              <a:off x="9708787" y="2960684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Text Box 11"/>
            <p:cNvSpPr txBox="1">
              <a:spLocks noChangeArrowheads="1"/>
            </p:cNvSpPr>
            <p:nvPr/>
          </p:nvSpPr>
          <p:spPr bwMode="auto">
            <a:xfrm>
              <a:off x="10267777" y="5422562"/>
              <a:ext cx="649644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5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C/C</a:t>
              </a:r>
              <a:endParaRPr lang="fr-FR" sz="15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Text Box 12"/>
            <p:cNvSpPr txBox="1">
              <a:spLocks noChangeArrowheads="1"/>
            </p:cNvSpPr>
            <p:nvPr/>
          </p:nvSpPr>
          <p:spPr bwMode="auto">
            <a:xfrm>
              <a:off x="9953627" y="3244031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Text Box 16"/>
            <p:cNvSpPr txBox="1">
              <a:spLocks noChangeArrowheads="1"/>
            </p:cNvSpPr>
            <p:nvPr/>
          </p:nvSpPr>
          <p:spPr bwMode="auto">
            <a:xfrm>
              <a:off x="9748311" y="3645365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146" name="Text Box 18"/>
            <p:cNvSpPr txBox="1">
              <a:spLocks noChangeArrowheads="1"/>
            </p:cNvSpPr>
            <p:nvPr/>
          </p:nvSpPr>
          <p:spPr bwMode="auto">
            <a:xfrm>
              <a:off x="10330253" y="3626005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Text Box 19"/>
            <p:cNvSpPr txBox="1">
              <a:spLocks noChangeArrowheads="1"/>
            </p:cNvSpPr>
            <p:nvPr/>
          </p:nvSpPr>
          <p:spPr bwMode="auto">
            <a:xfrm>
              <a:off x="9940236" y="3975577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Text Box 23"/>
            <p:cNvSpPr txBox="1">
              <a:spLocks noChangeArrowheads="1"/>
            </p:cNvSpPr>
            <p:nvPr/>
          </p:nvSpPr>
          <p:spPr bwMode="auto">
            <a:xfrm>
              <a:off x="9747553" y="4271462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53" name="Text Box 25"/>
            <p:cNvSpPr txBox="1">
              <a:spLocks noChangeArrowheads="1"/>
            </p:cNvSpPr>
            <p:nvPr/>
          </p:nvSpPr>
          <p:spPr bwMode="auto">
            <a:xfrm>
              <a:off x="10332806" y="4262937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Text Box 26"/>
            <p:cNvSpPr txBox="1">
              <a:spLocks noChangeArrowheads="1"/>
            </p:cNvSpPr>
            <p:nvPr/>
          </p:nvSpPr>
          <p:spPr bwMode="auto">
            <a:xfrm>
              <a:off x="9931742" y="4591000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Text Box 37"/>
            <p:cNvSpPr txBox="1">
              <a:spLocks noChangeArrowheads="1"/>
            </p:cNvSpPr>
            <p:nvPr/>
          </p:nvSpPr>
          <p:spPr bwMode="auto">
            <a:xfrm>
              <a:off x="9741731" y="4884511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65" name="Text Box 38"/>
            <p:cNvSpPr txBox="1">
              <a:spLocks noChangeArrowheads="1"/>
            </p:cNvSpPr>
            <p:nvPr/>
          </p:nvSpPr>
          <p:spPr bwMode="auto">
            <a:xfrm>
              <a:off x="10399240" y="4883169"/>
              <a:ext cx="57945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</a:p>
          </p:txBody>
        </p:sp>
        <p:sp>
          <p:nvSpPr>
            <p:cNvPr id="172" name="Text Box 65"/>
            <p:cNvSpPr txBox="1">
              <a:spLocks noChangeAspect="1" noChangeArrowheads="1"/>
            </p:cNvSpPr>
            <p:nvPr/>
          </p:nvSpPr>
          <p:spPr bwMode="auto">
            <a:xfrm>
              <a:off x="8932925" y="5422562"/>
              <a:ext cx="633421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</p:grpSp>
      <p:sp>
        <p:nvSpPr>
          <p:cNvPr id="173" name="Line 27"/>
          <p:cNvSpPr>
            <a:spLocks noChangeShapeType="1"/>
          </p:cNvSpPr>
          <p:nvPr/>
        </p:nvSpPr>
        <p:spPr bwMode="auto">
          <a:xfrm flipV="1">
            <a:off x="6391539" y="4285126"/>
            <a:ext cx="0" cy="1142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" name="Line 27"/>
          <p:cNvSpPr>
            <a:spLocks noChangeShapeType="1"/>
          </p:cNvSpPr>
          <p:nvPr/>
        </p:nvSpPr>
        <p:spPr bwMode="auto">
          <a:xfrm flipV="1">
            <a:off x="8785100" y="4285126"/>
            <a:ext cx="0" cy="1142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" name="Rectangle 5"/>
          <p:cNvSpPr>
            <a:spLocks noChangeArrowheads="1"/>
          </p:cNvSpPr>
          <p:nvPr/>
        </p:nvSpPr>
        <p:spPr bwMode="auto">
          <a:xfrm>
            <a:off x="6858016" y="2357430"/>
            <a:ext cx="22012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الإنتاج العادي </a:t>
            </a:r>
            <a:r>
              <a:rPr lang="fr-FR" b="1" u="sng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endParaRPr lang="fr-FR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77" name="Rectangle 5"/>
          <p:cNvSpPr>
            <a:spLocks noChangeArrowheads="1"/>
          </p:cNvSpPr>
          <p:nvPr/>
        </p:nvSpPr>
        <p:spPr bwMode="auto">
          <a:xfrm>
            <a:off x="928662" y="2571744"/>
            <a:ext cx="220445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القيادة والتهيئة </a:t>
            </a:r>
            <a:r>
              <a:rPr lang="fr-FR" b="1" u="sng" dirty="0" smtClean="0">
                <a:solidFill>
                  <a:srgbClr val="008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endParaRPr lang="fr-FR" b="1" u="sng" dirty="0">
              <a:solidFill>
                <a:srgbClr val="008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2" name="Text Box 65"/>
          <p:cNvSpPr txBox="1">
            <a:spLocks noChangeAspect="1" noChangeArrowheads="1"/>
          </p:cNvSpPr>
          <p:nvPr/>
        </p:nvSpPr>
        <p:spPr bwMode="auto">
          <a:xfrm>
            <a:off x="6378310" y="5407285"/>
            <a:ext cx="694020" cy="33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5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127" name="Text Box 21"/>
          <p:cNvSpPr txBox="1">
            <a:spLocks noChangeAspect="1" noChangeArrowheads="1"/>
          </p:cNvSpPr>
          <p:nvPr/>
        </p:nvSpPr>
        <p:spPr bwMode="auto">
          <a:xfrm>
            <a:off x="3202802" y="1988364"/>
            <a:ext cx="2728333" cy="3355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 eaLnBrk="0" hangingPunct="0"/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خلل1 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+</a:t>
            </a:r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خلل2..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+</a:t>
            </a:r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ألاستعجالي</a:t>
            </a:r>
            <a:endParaRPr lang="ar-DZ" sz="1600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6" name="Rectangle 5"/>
          <p:cNvSpPr>
            <a:spLocks noChangeArrowheads="1"/>
          </p:cNvSpPr>
          <p:nvPr/>
        </p:nvSpPr>
        <p:spPr bwMode="auto">
          <a:xfrm>
            <a:off x="7131911" y="0"/>
            <a:ext cx="201208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2400" b="1" u="sng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كيفية عمل </a:t>
            </a:r>
            <a:r>
              <a:rPr lang="ar-DZ" sz="2400" b="1" u="sng" dirty="0" err="1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المتامن</a:t>
            </a:r>
            <a:endParaRPr lang="fr-FR" sz="2400" b="1" u="sng" dirty="0">
              <a:solidFill>
                <a:srgbClr val="0000FF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3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8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8500"/>
                            </p:stCondLst>
                            <p:childTnLst>
                              <p:par>
                                <p:cTn id="19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9500"/>
                            </p:stCondLst>
                            <p:childTnLst>
                              <p:par>
                                <p:cTn id="19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0500"/>
                            </p:stCondLst>
                            <p:childTnLst>
                              <p:par>
                                <p:cTn id="20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2500"/>
                            </p:stCondLst>
                            <p:childTnLst>
                              <p:par>
                                <p:cTn id="223" presetID="18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3000"/>
                            </p:stCondLst>
                            <p:childTnLst>
                              <p:par>
                                <p:cTn id="2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3500"/>
                            </p:stCondLst>
                            <p:childTnLst>
                              <p:par>
                                <p:cTn id="2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4000"/>
                            </p:stCondLst>
                            <p:childTnLst>
                              <p:par>
                                <p:cTn id="2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4500"/>
                            </p:stCondLst>
                            <p:childTnLst>
                              <p:par>
                                <p:cTn id="2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5000"/>
                            </p:stCondLst>
                            <p:childTnLst>
                              <p:par>
                                <p:cTn id="2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500"/>
                            </p:stCondLst>
                            <p:childTnLst>
                              <p:par>
                                <p:cTn id="2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6000"/>
                            </p:stCondLst>
                            <p:childTnLst>
                              <p:par>
                                <p:cTn id="25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5000"/>
                            </p:stCondLst>
                            <p:childTnLst>
                              <p:par>
                                <p:cTn id="274" presetID="1" presetClass="emph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2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>
                                      <p:cBhvr>
                                        <p:cTn id="2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3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9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2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0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0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6500"/>
                            </p:stCondLst>
                            <p:childTnLst>
                              <p:par>
                                <p:cTn id="311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1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1500"/>
                            </p:stCondLst>
                            <p:childTnLst>
                              <p:par>
                                <p:cTn id="329" presetID="1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>
                                      <p:cBhvr>
                                        <p:cTn id="33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>
                                      <p:cBhvr>
                                        <p:cTn id="33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3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25000"/>
                            </p:stCondLst>
                            <p:childTnLst>
                              <p:par>
                                <p:cTn id="338" presetID="1" presetClass="emph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Clr clrSpc="rgb">
                                      <p:cBhvr>
                                        <p:cTn id="33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>
                                      <p:cBhvr>
                                        <p:cTn id="34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28500"/>
                            </p:stCondLst>
                            <p:childTnLst>
                              <p:par>
                                <p:cTn id="34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4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5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5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9000"/>
                            </p:stCondLst>
                            <p:childTnLst>
                              <p:par>
                                <p:cTn id="356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5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6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33500"/>
                            </p:stCondLst>
                            <p:childTnLst>
                              <p:par>
                                <p:cTn id="36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6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7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7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34000"/>
                            </p:stCondLst>
                            <p:childTnLst>
                              <p:par>
                                <p:cTn id="37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7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7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38500"/>
                            </p:stCondLst>
                            <p:childTnLst>
                              <p:par>
                                <p:cTn id="38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38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0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39000"/>
                            </p:stCondLst>
                            <p:childTnLst>
                              <p:par>
                                <p:cTn id="392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39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43500"/>
                            </p:stCondLst>
                            <p:childTnLst>
                              <p:par>
                                <p:cTn id="401" presetID="18" presetClass="entr" presetSubtype="6" repeatCount="7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01"/>
                                            </p:cond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49000"/>
                            </p:stCondLst>
                            <p:childTnLst>
                              <p:par>
                                <p:cTn id="405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0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0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1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1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>
                            <p:stCondLst>
                              <p:cond delay="51000"/>
                            </p:stCondLst>
                            <p:childTnLst>
                              <p:par>
                                <p:cTn id="414" presetID="1" presetClass="emph" presetSubtype="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1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>
                                      <p:cBhvr>
                                        <p:cTn id="4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55500"/>
                            </p:stCondLst>
                            <p:childTnLst>
                              <p:par>
                                <p:cTn id="42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2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1" fill="hold">
                      <p:stCondLst>
                        <p:cond delay="indefinite"/>
                      </p:stCondLst>
                      <p:childTnLst>
                        <p:par>
                          <p:cTn id="432" fill="hold">
                            <p:stCondLst>
                              <p:cond delay="0"/>
                            </p:stCondLst>
                            <p:childTnLst>
                              <p:par>
                                <p:cTn id="4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500"/>
                            </p:stCondLst>
                            <p:childTnLst>
                              <p:par>
                                <p:cTn id="437" presetID="1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>
                                      <p:cBhvr>
                                        <p:cTn id="4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>
                                      <p:cBhvr>
                                        <p:cTn id="4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4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500"/>
                            </p:stCondLst>
                            <p:childTnLst>
                              <p:par>
                                <p:cTn id="459" presetID="1" presetClass="emph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6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>
                                      <p:cBhvr>
                                        <p:cTn id="47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7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5500"/>
                            </p:stCondLst>
                            <p:childTnLst>
                              <p:par>
                                <p:cTn id="4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7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/>
      <p:bldP spid="134165" grpId="0"/>
      <p:bldP spid="26" grpId="0" animBg="1"/>
      <p:bldP spid="27" grpId="0" animBg="1"/>
      <p:bldP spid="28" grpId="0" animBg="1"/>
      <p:bldP spid="29" grpId="0" animBg="1"/>
      <p:bldP spid="34" grpId="0" animBg="1"/>
      <p:bldP spid="37" grpId="0" animBg="1"/>
      <p:bldP spid="33" grpId="0" animBg="1"/>
      <p:bldP spid="35" grpId="0" animBg="1"/>
      <p:bldP spid="36" grpId="0" animBg="1"/>
      <p:bldP spid="39" grpId="0" animBg="1"/>
      <p:bldP spid="42" grpId="0" animBg="1"/>
      <p:bldP spid="45" grpId="0" animBg="1"/>
      <p:bldP spid="47" grpId="0" animBg="1"/>
      <p:bldP spid="48" grpId="0" animBg="1"/>
      <p:bldP spid="49" grpId="0" animBg="1"/>
      <p:bldP spid="51" grpId="0" animBg="1"/>
      <p:bldP spid="52" grpId="0" animBg="1"/>
      <p:bldP spid="55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8" grpId="0" animBg="1"/>
      <p:bldP spid="69" grpId="0" animBg="1"/>
      <p:bldP spid="70" grpId="0" animBg="1"/>
      <p:bldP spid="72" grpId="0" animBg="1"/>
      <p:bldP spid="73" grpId="0" animBg="1"/>
      <p:bldP spid="83" grpId="0" animBg="1"/>
      <p:bldP spid="88" grpId="0" animBg="1"/>
      <p:bldP spid="136" grpId="0" animBg="1"/>
      <p:bldP spid="137" grpId="0" animBg="1"/>
      <p:bldP spid="142" grpId="0" animBg="1"/>
      <p:bldP spid="143" grpId="0" animBg="1"/>
      <p:bldP spid="145" grpId="0" animBg="1"/>
      <p:bldP spid="149" grpId="0" animBg="1"/>
      <p:bldP spid="150" grpId="0" animBg="1"/>
      <p:bldP spid="152" grpId="0" animBg="1"/>
      <p:bldP spid="155" grpId="0" animBg="1"/>
      <p:bldP spid="156" grpId="0" animBg="1"/>
      <p:bldP spid="157" grpId="0" animBg="1"/>
      <p:bldP spid="158" grpId="0" animBg="1"/>
      <p:bldP spid="160" grpId="0" animBg="1"/>
      <p:bldP spid="161" grpId="0" animBg="1"/>
      <p:bldP spid="162" grpId="0" animBg="1"/>
      <p:bldP spid="163" grpId="0"/>
      <p:bldP spid="167" grpId="0" animBg="1"/>
      <p:bldP spid="170" grpId="0" animBg="1"/>
      <p:bldP spid="171" grpId="0" animBg="1"/>
      <p:bldP spid="173" grpId="0" animBg="1"/>
      <p:bldP spid="174" grpId="0" animBg="1"/>
      <p:bldP spid="176" grpId="0"/>
      <p:bldP spid="177" grpId="0"/>
      <p:bldP spid="122" grpId="0"/>
      <p:bldP spid="127" grpId="0"/>
      <p:bldP spid="12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0" y="0"/>
            <a:ext cx="9144000" cy="515782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                               </a:t>
            </a:r>
            <a:r>
              <a:rPr kumimoji="0" lang="ar-SA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لتصنيع المصابيح</a:t>
            </a:r>
            <a:endParaRPr kumimoji="0" lang="fr-FR" b="0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46138" algn="l"/>
              </a:tabLst>
            </a:pPr>
            <a:r>
              <a:rPr kumimoji="0" lang="ar-DZ" sz="1500" b="1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الشروط: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الهدف  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ـ  يقوم هذا النظام بتصنيع مصابيح كهربائية ذات </a:t>
            </a:r>
            <a:r>
              <a:rPr kumimoji="0" lang="ar-DZ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استطاعات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مختلفة.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500" b="1" i="0" u="sng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وصف النظام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ـ  يحتوى هذا النظام على ما يلي: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ـ مركز الإتيان </a:t>
            </a:r>
            <a:r>
              <a:rPr kumimoji="0" lang="ar-DZ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بالاغمدة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ـ مركز ملء المكيال بمادة التثبيت.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ـ مركز تركيب الزجاج 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كيفية التشغيل 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80975" marR="0" lvl="0" indent="-180975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1950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عند الكشف عن الغمد بواسطة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LB1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يدور المحرك بخطوة ثم يتوقف لوضع الغمد في البساط بواسطة الرافعة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. الملتقط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LB2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عن وجود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الغمد فوق البساط 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80975" marR="0" lvl="0" indent="-180975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يتقدم البساط إلى مركز تفريغ المادة إلى غاية الكشف عن الغمد ثانيا بواسطة الملتقط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LB3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، فيتم تفريغ المادة في الغمد لمدة زمنية معينة ، وبعد انتهاء المدة يدور البساط ناقلا الغمد لمركز تركيب الزجاج الذي يكشف عنه الملتقط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LP1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بعد ذلك تنزل ساق الرافعة (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مع دوران المحرك (</a:t>
            </a:r>
            <a:r>
              <a:rPr kumimoji="0" lang="fr-FR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M1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لتثبيت الزجاج . عند الانتهاء من تركيب الزجاج يدور البساط لإخلاء المصباح.           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46138" algn="l"/>
              </a:tabLst>
            </a:pPr>
            <a:r>
              <a:rPr kumimoji="0" lang="ar-DZ" sz="1500" b="1" i="0" u="sng" strike="no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الاستغلال 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SA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تحتاج العملية إلى وجود شخصين :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r>
              <a:rPr kumimoji="0" lang="ar-SA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ـ عامل اختصاصي لقيادة </a:t>
            </a:r>
            <a:r>
              <a:rPr kumimoji="0" lang="ar-SA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مراقبة النظام </a:t>
            </a:r>
            <a:r>
              <a:rPr kumimoji="0" lang="ar-SA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الصيانة </a:t>
            </a:r>
            <a:r>
              <a:rPr kumimoji="0" lang="ar-SA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عامل بدون اختصاص</a:t>
            </a:r>
            <a:r>
              <a:rPr kumimoji="0" lang="ar-SA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846138" algn="l"/>
              </a:tabLst>
            </a:pPr>
            <a:r>
              <a:rPr kumimoji="0" lang="ar-DZ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الأمن : حسب اتفاقيات الأمن المعمول بها.</a:t>
            </a: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46138" algn="l"/>
              </a:tabLst>
            </a:pPr>
            <a:endParaRPr kumimoji="0" lang="fr-FR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49" name="Group 1"/>
          <p:cNvGrpSpPr>
            <a:grpSpLocks/>
          </p:cNvGrpSpPr>
          <p:nvPr/>
        </p:nvGrpSpPr>
        <p:grpSpPr bwMode="auto">
          <a:xfrm>
            <a:off x="285407" y="4674836"/>
            <a:ext cx="4696756" cy="2111750"/>
            <a:chOff x="682" y="12826"/>
            <a:chExt cx="7396" cy="3326"/>
          </a:xfrm>
        </p:grpSpPr>
        <p:sp>
          <p:nvSpPr>
            <p:cNvPr id="2075" name="Rectangle 27"/>
            <p:cNvSpPr>
              <a:spLocks noChangeArrowheads="1"/>
            </p:cNvSpPr>
            <p:nvPr/>
          </p:nvSpPr>
          <p:spPr bwMode="auto">
            <a:xfrm>
              <a:off x="2921" y="13718"/>
              <a:ext cx="3016" cy="1406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3317" y="13295"/>
              <a:ext cx="0" cy="39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 flipV="1">
              <a:off x="3747" y="15137"/>
              <a:ext cx="0" cy="51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72" name="Text Box 24"/>
            <p:cNvSpPr txBox="1">
              <a:spLocks noChangeArrowheads="1"/>
            </p:cNvSpPr>
            <p:nvPr/>
          </p:nvSpPr>
          <p:spPr bwMode="auto">
            <a:xfrm>
              <a:off x="4392" y="12856"/>
              <a:ext cx="705" cy="50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1" name="Text Box 23"/>
            <p:cNvSpPr txBox="1">
              <a:spLocks noChangeArrowheads="1"/>
            </p:cNvSpPr>
            <p:nvPr/>
          </p:nvSpPr>
          <p:spPr bwMode="auto">
            <a:xfrm>
              <a:off x="2732" y="12844"/>
              <a:ext cx="946" cy="4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W</a:t>
              </a:r>
              <a:r>
                <a:rPr kumimoji="0" lang="en-US" sz="15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4967" y="12865"/>
              <a:ext cx="900" cy="5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    </a:t>
              </a:r>
              <a:r>
                <a:rPr kumimoji="0" lang="fr-FR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t</a:t>
              </a: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9" name="Text Box 21"/>
            <p:cNvSpPr txBox="1">
              <a:spLocks noChangeArrowheads="1"/>
            </p:cNvSpPr>
            <p:nvPr/>
          </p:nvSpPr>
          <p:spPr bwMode="auto">
            <a:xfrm>
              <a:off x="4308" y="15615"/>
              <a:ext cx="1551" cy="5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</a:t>
              </a:r>
              <a:r>
                <a:rPr kumimoji="0" lang="ar-MA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متعاملين 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2930" y="15615"/>
              <a:ext cx="1400" cy="5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نظام آلي  </a:t>
              </a:r>
              <a:endParaRPr kumimoji="0" lang="ar-D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3183" y="14100"/>
              <a:ext cx="2362" cy="7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تصنيع المصابيح</a:t>
              </a:r>
              <a:endParaRPr kumimoji="0" lang="ar-S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5076" y="14710"/>
              <a:ext cx="878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A-0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>
              <a:off x="4862" y="13297"/>
              <a:ext cx="0" cy="39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5565" y="13305"/>
              <a:ext cx="0" cy="39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auto">
            <a:xfrm flipH="1">
              <a:off x="5943" y="13949"/>
              <a:ext cx="680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2060" name="Group 12"/>
            <p:cNvGrpSpPr>
              <a:grpSpLocks/>
            </p:cNvGrpSpPr>
            <p:nvPr/>
          </p:nvGrpSpPr>
          <p:grpSpPr bwMode="auto">
            <a:xfrm>
              <a:off x="5770" y="14466"/>
              <a:ext cx="1260" cy="762"/>
              <a:chOff x="5782" y="14586"/>
              <a:chExt cx="1260" cy="762"/>
            </a:xfrm>
          </p:grpSpPr>
          <p:sp>
            <p:nvSpPr>
              <p:cNvPr id="2062" name="Text Box 14"/>
              <p:cNvSpPr txBox="1">
                <a:spLocks noChangeArrowheads="1"/>
              </p:cNvSpPr>
              <p:nvPr/>
            </p:nvSpPr>
            <p:spPr bwMode="auto">
              <a:xfrm>
                <a:off x="5782" y="14586"/>
                <a:ext cx="1260" cy="7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rtl="1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ar-DZ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تقرير</a:t>
                </a:r>
                <a:endParaRPr kumimoji="0" lang="ar-DZ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13"/>
              <p:cNvSpPr>
                <a:spLocks noChangeShapeType="1"/>
              </p:cNvSpPr>
              <p:nvPr/>
            </p:nvSpPr>
            <p:spPr bwMode="auto">
              <a:xfrm flipH="1">
                <a:off x="5965" y="14866"/>
                <a:ext cx="397" cy="0"/>
              </a:xfrm>
              <a:prstGeom prst="line">
                <a:avLst/>
              </a:prstGeom>
              <a:ln>
                <a:headEnd type="triangle" w="med" len="med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 flipV="1">
              <a:off x="5142" y="15147"/>
              <a:ext cx="0" cy="51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4059" y="13279"/>
              <a:ext cx="0" cy="397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3602" y="12826"/>
              <a:ext cx="851" cy="4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W</a:t>
              </a:r>
              <a:r>
                <a:rPr kumimoji="0" lang="fr-FR" sz="1500" b="1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P</a:t>
              </a: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790" y="13716"/>
              <a:ext cx="1634" cy="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4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اغمدة</a:t>
              </a:r>
              <a:r>
                <a:rPr kumimoji="0" lang="ar-D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</a:t>
              </a:r>
              <a:endParaRPr kumimoji="0" lang="ar-D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682" y="14669"/>
              <a:ext cx="1748" cy="5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MA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زجاج المصابيح </a:t>
              </a:r>
              <a:endParaRPr kumimoji="0" lang="ar-M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>
              <a:off x="6435" y="13693"/>
              <a:ext cx="1643" cy="5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مصباح مركب </a:t>
              </a:r>
              <a:endParaRPr kumimoji="0" lang="ar-D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 flipH="1">
              <a:off x="2368" y="13956"/>
              <a:ext cx="510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2" name="Line 4"/>
            <p:cNvSpPr>
              <a:spLocks noChangeShapeType="1"/>
            </p:cNvSpPr>
            <p:nvPr/>
          </p:nvSpPr>
          <p:spPr bwMode="auto">
            <a:xfrm flipH="1">
              <a:off x="2365" y="14927"/>
              <a:ext cx="510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1" name="Line 3"/>
            <p:cNvSpPr>
              <a:spLocks noChangeShapeType="1"/>
            </p:cNvSpPr>
            <p:nvPr/>
          </p:nvSpPr>
          <p:spPr bwMode="auto">
            <a:xfrm flipH="1">
              <a:off x="2366" y="14428"/>
              <a:ext cx="510" cy="0"/>
            </a:xfrm>
            <a:prstGeom prst="line">
              <a:avLst/>
            </a:prstGeom>
            <a:ln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50" name="Text Box 2"/>
            <p:cNvSpPr txBox="1">
              <a:spLocks noChangeArrowheads="1"/>
            </p:cNvSpPr>
            <p:nvPr/>
          </p:nvSpPr>
          <p:spPr bwMode="auto">
            <a:xfrm>
              <a:off x="786" y="14146"/>
              <a:ext cx="1634" cy="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مادة التثبيت </a:t>
              </a:r>
              <a:endParaRPr kumimoji="0" lang="ar-DZ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90" name="Rectangle 42"/>
          <p:cNvSpPr>
            <a:spLocks noChangeArrowheads="1"/>
          </p:cNvSpPr>
          <p:nvPr/>
        </p:nvSpPr>
        <p:spPr bwMode="auto">
          <a:xfrm>
            <a:off x="6429388" y="5278481"/>
            <a:ext cx="2571704" cy="144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SA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)-</a:t>
            </a:r>
            <a:r>
              <a:rPr kumimoji="0" lang="ar-DZ" sz="1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التحليل الوظيفي :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الوظيفة العامة </a:t>
            </a:r>
            <a:r>
              <a:rPr kumimoji="0" lang="fr-FR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abic Transparent" pitchFamily="2" charset="-78"/>
              </a:rPr>
              <a:t>A- 0</a:t>
            </a:r>
            <a:r>
              <a:rPr kumimoji="0" lang="fr-FR" altLang="zh-TW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abic Transparent" pitchFamily="2" charset="-78"/>
              </a:rPr>
              <a:t>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</a:t>
            </a:r>
            <a:endParaRPr kumimoji="0" lang="fr-FR" altLang="zh-TW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  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 : تأجيل.	</a:t>
            </a:r>
            <a:endParaRPr kumimoji="0" lang="fr-FR" altLang="zh-TW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: طاقة كهربائية.</a:t>
            </a:r>
            <a:endParaRPr kumimoji="0" lang="fr-FR" altLang="zh-TW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sz="16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altLang="zh-TW" sz="16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: طاقة هوائية.</a:t>
            </a:r>
            <a:endParaRPr kumimoji="0" lang="fr-FR" altLang="zh-TW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Simplified Arabic" pitchFamily="2" charset="-78"/>
              </a:rPr>
              <a:t> : </a:t>
            </a:r>
            <a:r>
              <a:rPr kumimoji="0" lang="ar-DZ" altLang="zh-TW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تعليمات الاستغلال.</a:t>
            </a:r>
            <a:endParaRPr kumimoji="0" lang="fr-FR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6" grpId="0"/>
      <p:bldP spid="209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60592" y="59375"/>
            <a:ext cx="378340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الهيكلية لنظام خاص لتصنيع المصابيح</a:t>
            </a:r>
            <a:r>
              <a:rPr lang="fr-FR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fr-FR" u="sng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298450" y="975042"/>
            <a:ext cx="8547100" cy="4907915"/>
            <a:chOff x="298450" y="975042"/>
            <a:chExt cx="8547100" cy="4907915"/>
          </a:xfrm>
        </p:grpSpPr>
        <p:pic>
          <p:nvPicPr>
            <p:cNvPr id="7" name="Image 6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2118042" y="-844550"/>
              <a:ext cx="4907915" cy="8547100"/>
            </a:xfrm>
            <a:prstGeom prst="rect">
              <a:avLst/>
            </a:prstGeom>
            <a:noFill/>
          </p:spPr>
        </p:pic>
        <p:pic>
          <p:nvPicPr>
            <p:cNvPr id="8" name="Image 7"/>
            <p:cNvPicPr>
              <a:picLocks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23036" y="1784582"/>
              <a:ext cx="972000" cy="504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e 61"/>
          <p:cNvGrpSpPr/>
          <p:nvPr/>
        </p:nvGrpSpPr>
        <p:grpSpPr>
          <a:xfrm>
            <a:off x="571472" y="1346665"/>
            <a:ext cx="8407106" cy="4869977"/>
            <a:chOff x="571472" y="1346665"/>
            <a:chExt cx="8407106" cy="4869977"/>
          </a:xfrm>
        </p:grpSpPr>
        <p:sp>
          <p:nvSpPr>
            <p:cNvPr id="5" name="Rectangle 4"/>
            <p:cNvSpPr/>
            <p:nvPr/>
          </p:nvSpPr>
          <p:spPr>
            <a:xfrm>
              <a:off x="571472" y="1357298"/>
              <a:ext cx="8358246" cy="4857784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" name="Connecteur droit 6"/>
            <p:cNvCxnSpPr/>
            <p:nvPr/>
          </p:nvCxnSpPr>
          <p:spPr>
            <a:xfrm rot="5400000">
              <a:off x="235575" y="3776665"/>
              <a:ext cx="4860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>
              <a:off x="3133048" y="3775871"/>
              <a:ext cx="4860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5400000">
              <a:off x="4818279" y="3785848"/>
              <a:ext cx="4860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10800000">
              <a:off x="577718" y="1738654"/>
              <a:ext cx="835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7647971" y="1381236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Times New Roman"/>
                  <a:ea typeface="Times New Roman"/>
                  <a:cs typeface="Arabic Transparent"/>
                </a:rPr>
                <a:t>الأشغولات</a:t>
              </a:r>
              <a:endParaRPr lang="fr-FR" sz="1200" dirty="0"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999341" y="1381236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Times New Roman"/>
                  <a:ea typeface="Times New Roman"/>
                  <a:cs typeface="Arabic Transparent"/>
                </a:rPr>
                <a:t>المنفذات</a:t>
              </a:r>
              <a:endParaRPr lang="fr-FR" sz="1200" dirty="0"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815159" y="1381236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Times New Roman"/>
                  <a:ea typeface="Times New Roman"/>
                  <a:cs typeface="Arabic Transparent"/>
                </a:rPr>
                <a:t>المنفذات المتصدرة</a:t>
              </a:r>
              <a:endParaRPr lang="fr-FR" sz="1200" dirty="0"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750669" y="1381048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Times New Roman"/>
                  <a:ea typeface="Times New Roman"/>
                  <a:cs typeface="Arabic Transparent"/>
                </a:rPr>
                <a:t>الملتقطات</a:t>
              </a:r>
              <a:endParaRPr lang="fr-FR" sz="1200" dirty="0">
                <a:latin typeface="Times New Roman"/>
                <a:ea typeface="Times New Roman"/>
                <a:cs typeface="Arial"/>
              </a:endParaRPr>
            </a:p>
          </p:txBody>
        </p:sp>
        <p:sp>
          <p:nvSpPr>
            <p:cNvPr id="1025" name="Rectangle 1"/>
            <p:cNvSpPr>
              <a:spLocks noChangeArrowheads="1"/>
            </p:cNvSpPr>
            <p:nvPr/>
          </p:nvSpPr>
          <p:spPr bwMode="auto">
            <a:xfrm>
              <a:off x="2948112" y="4786322"/>
              <a:ext cx="2571768" cy="8309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للتغذية</a:t>
              </a:r>
              <a:endParaRPr kumimoji="0" lang="fr-F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Y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~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24v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إقلاع 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Y</a:t>
              </a:r>
              <a:endParaRPr kumimoji="0" 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Arabic Transparent" pitchFamily="2" charset="-78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ملامس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KM1Δ  ~24v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إقلاع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kumimoji="0" lang="el-G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Δ</a:t>
              </a:r>
              <a:r>
                <a:rPr kumimoji="0" lang="fr-FR" sz="12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6" name="Rectangle 2"/>
            <p:cNvSpPr>
              <a:spLocks noChangeArrowheads="1"/>
            </p:cNvSpPr>
            <p:nvPr/>
          </p:nvSpPr>
          <p:spPr bwMode="auto">
            <a:xfrm>
              <a:off x="7500958" y="1906224"/>
              <a:ext cx="128588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الدوران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28" name="Rectangle 2"/>
            <p:cNvSpPr>
              <a:spLocks noChangeArrowheads="1"/>
            </p:cNvSpPr>
            <p:nvPr/>
          </p:nvSpPr>
          <p:spPr bwMode="auto">
            <a:xfrm>
              <a:off x="7286644" y="2571744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ملا المكيال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tangle 2"/>
            <p:cNvSpPr>
              <a:spLocks noChangeArrowheads="1"/>
            </p:cNvSpPr>
            <p:nvPr/>
          </p:nvSpPr>
          <p:spPr bwMode="auto">
            <a:xfrm>
              <a:off x="7215206" y="3376198"/>
              <a:ext cx="168838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تفريغ المكيال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2"/>
            <p:cNvSpPr>
              <a:spLocks noChangeArrowheads="1"/>
            </p:cNvSpPr>
            <p:nvPr/>
          </p:nvSpPr>
          <p:spPr bwMode="auto">
            <a:xfrm>
              <a:off x="7121190" y="4233454"/>
              <a:ext cx="1857388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 الإتيان </a:t>
              </a:r>
              <a:r>
                <a:rPr kumimoji="0" lang="ar-DZ" sz="160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Arabic Transparent" pitchFamily="2" charset="-78"/>
                </a:rPr>
                <a:t>بالاغمدة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2"/>
            <p:cNvSpPr>
              <a:spLocks noChangeArrowheads="1"/>
            </p:cNvSpPr>
            <p:nvPr/>
          </p:nvSpPr>
          <p:spPr bwMode="auto">
            <a:xfrm>
              <a:off x="7083619" y="5305024"/>
              <a:ext cx="1857388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تركيب الزجاج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1"/>
            <p:cNvSpPr>
              <a:spLocks noChangeArrowheads="1"/>
            </p:cNvSpPr>
            <p:nvPr/>
          </p:nvSpPr>
          <p:spPr bwMode="auto">
            <a:xfrm>
              <a:off x="2808451" y="1785926"/>
              <a:ext cx="2571768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سجل إزاحة 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 </a:t>
              </a:r>
              <a:endParaRPr lang="fr-FR" sz="1400" dirty="0" smtClean="0">
                <a:latin typeface="Times New Roman"/>
                <a:ea typeface="Times New Roman"/>
              </a:endParaRP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طابق التضخيم بواسطة </a:t>
              </a:r>
              <a:r>
                <a:rPr lang="en-US" sz="1400" dirty="0" err="1" smtClean="0">
                  <a:latin typeface="Arial"/>
                  <a:ea typeface="Times New Roman"/>
                </a:rPr>
                <a:t>Mosfet</a:t>
              </a:r>
              <a:r>
                <a:rPr lang="en-US" sz="1400" dirty="0" smtClean="0">
                  <a:latin typeface="Arial"/>
                  <a:ea typeface="Times New Roman"/>
                </a:rPr>
                <a:t> 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1"/>
            <p:cNvSpPr>
              <a:spLocks noChangeArrowheads="1"/>
            </p:cNvSpPr>
            <p:nvPr/>
          </p:nvSpPr>
          <p:spPr bwMode="auto">
            <a:xfrm>
              <a:off x="2583025" y="4109513"/>
              <a:ext cx="300039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موزع 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3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/2احادي الاستقرار 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/>
                  <a:ea typeface="Times New Roman"/>
                </a:rPr>
                <a:t>G+  24 v~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 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3643306" y="3071810"/>
              <a:ext cx="1857388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ملامس </a:t>
              </a:r>
              <a:r>
                <a:rPr lang="en-US" sz="1600" dirty="0" smtClean="0">
                  <a:latin typeface="Arial"/>
                  <a:ea typeface="Times New Roman"/>
                </a:rPr>
                <a:t>KE</a:t>
              </a:r>
              <a:r>
                <a:rPr lang="en-US" sz="1600" baseline="-25000" dirty="0" smtClean="0">
                  <a:latin typeface="Arial"/>
                  <a:ea typeface="Times New Roman"/>
                </a:rPr>
                <a:t>V1</a:t>
              </a:r>
              <a:r>
                <a:rPr lang="ar-DZ" sz="1600" dirty="0" smtClean="0">
                  <a:ea typeface="Times New Roman"/>
                </a:rPr>
                <a:t>  ~</a:t>
              </a:r>
              <a:r>
                <a:rPr lang="en-US" sz="1600" dirty="0" smtClean="0">
                  <a:latin typeface="Arial"/>
                  <a:ea typeface="Times New Roman"/>
                </a:rPr>
                <a:t>24v</a:t>
              </a:r>
              <a:endParaRPr lang="ar-DZ" sz="1600" dirty="0" smtClean="0">
                <a:latin typeface="Arial"/>
                <a:ea typeface="Times New Roman"/>
              </a:endParaRPr>
            </a:p>
            <a:p>
              <a:pPr algn="r" rtl="1"/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ملامس </a:t>
              </a:r>
              <a:r>
                <a:rPr lang="en-US" sz="1600" dirty="0" smtClean="0">
                  <a:latin typeface="Arial"/>
                  <a:ea typeface="Times New Roman"/>
                </a:rPr>
                <a:t>KE</a:t>
              </a:r>
              <a:r>
                <a:rPr lang="en-US" sz="1600" baseline="-25000" dirty="0" smtClean="0">
                  <a:latin typeface="Arial"/>
                  <a:ea typeface="Times New Roman"/>
                </a:rPr>
                <a:t>V2</a:t>
              </a:r>
              <a:r>
                <a:rPr lang="ar-DZ" sz="1600" dirty="0" smtClean="0">
                  <a:ea typeface="Times New Roman"/>
                </a:rPr>
                <a:t>  ~</a:t>
              </a:r>
              <a:r>
                <a:rPr lang="en-US" sz="1600" dirty="0" smtClean="0">
                  <a:latin typeface="Arial"/>
                  <a:ea typeface="Times New Roman"/>
                </a:rPr>
                <a:t>24v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1"/>
            <p:cNvSpPr>
              <a:spLocks noChangeArrowheads="1"/>
            </p:cNvSpPr>
            <p:nvPr/>
          </p:nvSpPr>
          <p:spPr bwMode="auto">
            <a:xfrm>
              <a:off x="3571868" y="2428868"/>
              <a:ext cx="1785773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KM3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 للتغذية</a:t>
              </a:r>
              <a:endParaRPr kumimoji="0" lang="fr-FR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1"/>
            <p:cNvSpPr>
              <a:spLocks noChangeArrowheads="1"/>
            </p:cNvSpPr>
            <p:nvPr/>
          </p:nvSpPr>
          <p:spPr bwMode="auto">
            <a:xfrm>
              <a:off x="2714612" y="5572140"/>
              <a:ext cx="2855902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موزع 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4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/2 ثنائي الاستقرار</a:t>
              </a:r>
              <a:r>
                <a:rPr lang="ar-DZ" sz="1600" dirty="0" smtClean="0">
                  <a:ea typeface="Times New Roman"/>
                  <a:cs typeface="Times New Roman"/>
                </a:rPr>
                <a:t> 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كهر وهوائي  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d</a:t>
              </a:r>
              <a:r>
                <a:rPr lang="en-US" sz="1600" dirty="0" smtClean="0">
                  <a:latin typeface="Arial"/>
                  <a:ea typeface="Times New Roman"/>
                </a:rPr>
                <a:t>V+</a:t>
              </a:r>
              <a:r>
                <a:rPr lang="ar-DZ" sz="1600" dirty="0" smtClean="0">
                  <a:ea typeface="Times New Roman"/>
                </a:rPr>
                <a:t> و </a:t>
              </a:r>
              <a:r>
                <a:rPr lang="fr-FR" sz="1600" dirty="0" smtClean="0">
                  <a:ea typeface="Times New Roman"/>
                </a:rPr>
                <a:t>d</a:t>
              </a:r>
              <a:r>
                <a:rPr lang="en-US" sz="1600" dirty="0" smtClean="0">
                  <a:latin typeface="Arial"/>
                  <a:ea typeface="Times New Roman"/>
                </a:rPr>
                <a:t>V- 24 v~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 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1"/>
            <p:cNvSpPr>
              <a:spLocks noChangeArrowheads="1"/>
            </p:cNvSpPr>
            <p:nvPr/>
          </p:nvSpPr>
          <p:spPr bwMode="auto">
            <a:xfrm>
              <a:off x="5500694" y="2386005"/>
              <a:ext cx="178595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محرك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M3 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لا تزامني 3</a:t>
              </a:r>
              <a:r>
                <a:rPr lang="ar-DZ" sz="1600" dirty="0" smtClean="0">
                  <a:ea typeface="Times New Roman"/>
                  <a:cs typeface="Times New Roman"/>
                </a:rPr>
                <a:t>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1"/>
            <p:cNvSpPr>
              <a:spLocks noChangeArrowheads="1"/>
            </p:cNvSpPr>
            <p:nvPr/>
          </p:nvSpPr>
          <p:spPr bwMode="auto">
            <a:xfrm>
              <a:off x="5447953" y="4857760"/>
              <a:ext cx="178595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محرك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 M 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لا تزامني 3</a:t>
              </a:r>
              <a:r>
                <a:rPr lang="ar-DZ" sz="1600" dirty="0" smtClean="0">
                  <a:ea typeface="Times New Roman"/>
                  <a:cs typeface="Times New Roman"/>
                </a:rPr>
                <a:t>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1"/>
            <p:cNvSpPr>
              <a:spLocks noChangeArrowheads="1"/>
            </p:cNvSpPr>
            <p:nvPr/>
          </p:nvSpPr>
          <p:spPr bwMode="auto">
            <a:xfrm>
              <a:off x="5504231" y="1899698"/>
              <a:ext cx="1800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محرك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 M2 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خطوة</a:t>
              </a:r>
              <a:r>
                <a:rPr lang="en-US" sz="1600" dirty="0" smtClean="0">
                  <a:latin typeface="Times New Roman"/>
                  <a:ea typeface="Times New Roman"/>
                  <a:cs typeface="Arabic Transparent"/>
                </a:rPr>
                <a:t>/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خطوة 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440545" y="3041824"/>
              <a:ext cx="1793358" cy="10772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صمام أحادي الاستقرار</a:t>
              </a:r>
              <a:endParaRPr lang="fr-FR" sz="1600" dirty="0" smtClean="0">
                <a:latin typeface="Times New Roman"/>
                <a:ea typeface="Times New Roman"/>
                <a:cs typeface="Arabic Transparent"/>
              </a:endParaRP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</a:t>
              </a:r>
              <a:r>
                <a:rPr lang="ar-DZ" sz="1600" dirty="0" smtClean="0">
                  <a:latin typeface="Times New Roman"/>
                  <a:ea typeface="Times New Roman"/>
                </a:rPr>
                <a:t>~ </a:t>
              </a:r>
              <a:r>
                <a:rPr lang="en-US" sz="1600" dirty="0" smtClean="0">
                  <a:latin typeface="Arial"/>
                  <a:ea typeface="Times New Roman"/>
                </a:rPr>
                <a:t>220v</a:t>
              </a:r>
              <a:endParaRPr lang="fr-FR" sz="1400" dirty="0" smtClean="0">
                <a:latin typeface="Times New Roman"/>
                <a:ea typeface="Times New Roman"/>
              </a:endParaRP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صمام أحادي الاستقرار</a:t>
              </a:r>
              <a:endParaRPr lang="fr-FR" sz="1600" dirty="0" smtClean="0">
                <a:latin typeface="Times New Roman"/>
                <a:ea typeface="Times New Roman"/>
                <a:cs typeface="Arabic Transparent"/>
              </a:endParaRP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</a:t>
              </a:r>
              <a:r>
                <a:rPr lang="ar-DZ" sz="1600" dirty="0" smtClean="0">
                  <a:latin typeface="Times New Roman"/>
                  <a:ea typeface="Times New Roman"/>
                </a:rPr>
                <a:t>~ </a:t>
              </a:r>
              <a:r>
                <a:rPr lang="en-US" sz="1600" dirty="0" smtClean="0">
                  <a:latin typeface="Arial"/>
                  <a:ea typeface="Times New Roman"/>
                </a:rPr>
                <a:t>220v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5715008" y="5558869"/>
              <a:ext cx="1357322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رافعة 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 V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  </a:t>
              </a: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ثنائية المفعول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5786446" y="4143380"/>
              <a:ext cx="1285884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رافعة </a:t>
              </a:r>
              <a:r>
                <a:rPr lang="fr-FR" sz="1600" dirty="0" smtClean="0">
                  <a:latin typeface="Times New Roman"/>
                  <a:ea typeface="Times New Roman"/>
                  <a:cs typeface="Arabic Transparent"/>
                </a:rPr>
                <a:t> G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   </a:t>
              </a:r>
            </a:p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أحادية المفعول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714348" y="4188537"/>
              <a:ext cx="178595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600" dirty="0" smtClean="0">
                  <a:latin typeface="Arial"/>
                  <a:ea typeface="Times New Roman"/>
                </a:rPr>
                <a:t>G1</a:t>
              </a:r>
              <a:r>
                <a:rPr lang="ar-DZ" sz="1600" dirty="0" smtClean="0">
                  <a:latin typeface="Arial"/>
                  <a:ea typeface="Times New Roman"/>
                </a:rPr>
                <a:t> </a:t>
              </a:r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ملتقط نهاية الشوط</a:t>
              </a:r>
              <a:endParaRPr lang="fr-FR" sz="1400" dirty="0" smtClean="0">
                <a:latin typeface="Times New Roman"/>
                <a:ea typeface="Times New Roman"/>
              </a:endParaRPr>
            </a:p>
            <a:p>
              <a:pPr algn="r" rtl="1">
                <a:spcAft>
                  <a:spcPts val="0"/>
                </a:spcAft>
              </a:pPr>
              <a:endParaRPr lang="fr-FR" sz="1600" dirty="0">
                <a:latin typeface="Times New Roman"/>
                <a:ea typeface="Times New Roman"/>
              </a:endParaRPr>
            </a:p>
          </p:txBody>
        </p:sp>
        <p:sp>
          <p:nvSpPr>
            <p:cNvPr id="52" name="Rectangle 1"/>
            <p:cNvSpPr>
              <a:spLocks noChangeArrowheads="1"/>
            </p:cNvSpPr>
            <p:nvPr/>
          </p:nvSpPr>
          <p:spPr bwMode="auto">
            <a:xfrm>
              <a:off x="1643042" y="5733652"/>
              <a:ext cx="85725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pt-BR" sz="1600" dirty="0" smtClean="0">
                  <a:latin typeface="Arial"/>
                  <a:ea typeface="Times New Roman"/>
                </a:rPr>
                <a:t>LP1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1357290" y="3286124"/>
              <a:ext cx="107157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pt-BR" sz="1600" dirty="0" smtClean="0">
                  <a:latin typeface="Arial"/>
                  <a:ea typeface="Times New Roman"/>
                </a:rPr>
                <a:t>Lb1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54" name="Rectangle 1"/>
            <p:cNvSpPr>
              <a:spLocks noChangeArrowheads="1"/>
            </p:cNvSpPr>
            <p:nvPr/>
          </p:nvSpPr>
          <p:spPr bwMode="auto">
            <a:xfrm>
              <a:off x="857224" y="4929198"/>
              <a:ext cx="1714512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/>
                  <a:ea typeface="Times New Roman"/>
                </a:rPr>
                <a:t> </a:t>
              </a:r>
              <a:r>
                <a:rPr lang="en-US" sz="1600" dirty="0" smtClean="0">
                  <a:latin typeface="Arial"/>
                  <a:ea typeface="Times New Roman"/>
                </a:rPr>
                <a:t>V0,V1 </a:t>
              </a:r>
              <a:endParaRPr lang="ar-DZ" sz="1600" dirty="0" smtClean="0">
                <a:latin typeface="Arial"/>
                <a:ea typeface="Times New Roman"/>
              </a:endParaRPr>
            </a:p>
            <a:p>
              <a:pPr algn="r" rtl="1"/>
              <a:r>
                <a:rPr lang="ar-DZ" sz="1600" dirty="0" smtClean="0">
                  <a:latin typeface="Times New Roman"/>
                  <a:ea typeface="Times New Roman"/>
                  <a:cs typeface="Arabic Transparent"/>
                </a:rPr>
                <a:t>ملتقطات نهاية الشوط</a:t>
              </a:r>
              <a:endParaRPr lang="fr-FR" sz="1400" dirty="0">
                <a:latin typeface="Times New Roman"/>
                <a:ea typeface="Times New Roman"/>
              </a:endParaRPr>
            </a:p>
          </p:txBody>
        </p:sp>
        <p:sp>
          <p:nvSpPr>
            <p:cNvPr id="55" name="Rectangle 1"/>
            <p:cNvSpPr>
              <a:spLocks noChangeArrowheads="1"/>
            </p:cNvSpPr>
            <p:nvPr/>
          </p:nvSpPr>
          <p:spPr bwMode="auto">
            <a:xfrm>
              <a:off x="1000100" y="1947438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pt-BR" sz="1600" dirty="0" smtClean="0">
                  <a:latin typeface="Arial"/>
                  <a:ea typeface="Times New Roman"/>
                </a:rPr>
                <a:t>Lb2, Lb3</a:t>
              </a:r>
              <a:endParaRPr lang="fr-FR" sz="1400" dirty="0" smtClean="0">
                <a:latin typeface="Times New Roman"/>
                <a:ea typeface="Times New Roman"/>
              </a:endParaRPr>
            </a:p>
          </p:txBody>
        </p:sp>
        <p:cxnSp>
          <p:nvCxnSpPr>
            <p:cNvPr id="58" name="Connecteur droit 57"/>
            <p:cNvCxnSpPr/>
            <p:nvPr/>
          </p:nvCxnSpPr>
          <p:spPr>
            <a:xfrm rot="10800000">
              <a:off x="571472" y="2391297"/>
              <a:ext cx="835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 rot="10800000">
              <a:off x="575353" y="3011661"/>
              <a:ext cx="835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rot="10800000">
              <a:off x="579057" y="4075646"/>
              <a:ext cx="835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 rot="10800000">
              <a:off x="575176" y="4692305"/>
              <a:ext cx="835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00494" y="571480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 الاختيارات التكنولوجية:  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6719" y="4123710"/>
            <a:ext cx="2575875" cy="2520000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3309" y="1202620"/>
            <a:ext cx="2269285" cy="1512000"/>
          </a:xfrm>
          <a:prstGeom prst="rect">
            <a:avLst/>
          </a:prstGeom>
          <a:noFill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60" y="4014024"/>
            <a:ext cx="4205891" cy="2844000"/>
          </a:xfrm>
          <a:prstGeom prst="rect">
            <a:avLst/>
          </a:prstGeom>
          <a:noFill/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430" y="588402"/>
            <a:ext cx="4584747" cy="2880000"/>
          </a:xfrm>
          <a:prstGeom prst="rect">
            <a:avLst/>
          </a:prstGeom>
          <a:noFill/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17748" y="0"/>
            <a:ext cx="378340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</a:t>
            </a:r>
            <a:r>
              <a:rPr lang="ar-DZ" b="1" u="sng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الهيكلية لنظام خاص لتصنيع المصابيح</a:t>
            </a:r>
            <a:r>
              <a:rPr lang="fr-FR" b="1" u="sng" dirty="0">
                <a:solidFill>
                  <a:srgbClr val="0000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fr-FR" u="sng" dirty="0">
                <a:latin typeface="Arial" pitchFamily="34" charset="0"/>
                <a:cs typeface="Arial" pitchFamily="34" charset="0"/>
              </a:rPr>
              <a:t> </a:t>
            </a:r>
            <a:endParaRPr lang="en-US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41853" y="217537"/>
            <a:ext cx="2058577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تنسيق </a:t>
            </a:r>
            <a:r>
              <a:rPr lang="ar-DZ" sz="1700" b="1" u="sng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الاشغولات</a:t>
            </a:r>
            <a:endParaRPr lang="ar-DZ" sz="1700" b="1" u="sng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941953" y="3575123"/>
            <a:ext cx="1630575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5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020960" y="3572960"/>
            <a:ext cx="2406428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القيادة والتهيئة </a:t>
            </a:r>
            <a:r>
              <a:rPr lang="fr-FR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r>
              <a:rPr lang="fr-FR" sz="1700" u="sng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358082" y="646165"/>
            <a:ext cx="158248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6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1175233"/>
            <a:ext cx="2810585" cy="1908000"/>
          </a:xfrm>
          <a:prstGeom prst="rect">
            <a:avLst/>
          </a:prstGeom>
          <a:noFill/>
        </p:spPr>
      </p:pic>
      <p:pic>
        <p:nvPicPr>
          <p:cNvPr id="51" name="Image 5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88469" y="4143380"/>
            <a:ext cx="2585085" cy="2536190"/>
          </a:xfrm>
          <a:prstGeom prst="rect">
            <a:avLst/>
          </a:prstGeom>
          <a:noFill/>
        </p:spPr>
      </p:pic>
      <p:sp>
        <p:nvSpPr>
          <p:cNvPr id="31" name="Line 52"/>
          <p:cNvSpPr>
            <a:spLocks noChangeAspect="1" noChangeShapeType="1"/>
          </p:cNvSpPr>
          <p:nvPr/>
        </p:nvSpPr>
        <p:spPr bwMode="auto">
          <a:xfrm rot="21300000" flipV="1">
            <a:off x="6993070" y="4778910"/>
            <a:ext cx="648000" cy="29288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ZoneTexte 33"/>
          <p:cNvSpPr txBox="1"/>
          <p:nvPr/>
        </p:nvSpPr>
        <p:spPr bwMode="auto">
          <a:xfrm>
            <a:off x="6723907" y="4730925"/>
            <a:ext cx="898353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نداء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264236" y="65315"/>
            <a:ext cx="373692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</a:t>
            </a:r>
            <a:r>
              <a:rPr lang="ar-DZ" b="1" u="sng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زمنية</a:t>
            </a:r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b="1" u="sng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لنظام خاص لتصنيع المصابيح</a:t>
            </a:r>
            <a:r>
              <a:rPr lang="fr-FR" b="1" u="sng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fr-FR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41853" y="217537"/>
            <a:ext cx="2058577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تنسيق </a:t>
            </a:r>
            <a:r>
              <a:rPr lang="ar-DZ" sz="1700" b="1" u="sng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الاشغولات</a:t>
            </a:r>
            <a:endParaRPr lang="ar-DZ" sz="1700" b="1" u="sng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084829" y="3575123"/>
            <a:ext cx="1630575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</a:t>
            </a:r>
            <a:r>
              <a:rPr lang="ar-DZ" sz="1700" b="1" u="sng" dirty="0" err="1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الاشغولة</a:t>
            </a:r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5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1020960" y="3572960"/>
            <a:ext cx="2406428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القيادة والتهيئة </a:t>
            </a:r>
            <a:r>
              <a:rPr lang="fr-FR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r>
              <a:rPr lang="fr-FR" sz="1700" u="sng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358082" y="646165"/>
            <a:ext cx="158248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الأمن </a:t>
            </a:r>
            <a:r>
              <a:rPr lang="fr-FR" sz="1700" b="1" u="sng" dirty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GS</a:t>
            </a:r>
          </a:p>
        </p:txBody>
      </p:sp>
      <p:sp>
        <p:nvSpPr>
          <p:cNvPr id="30" name="Text Box 51"/>
          <p:cNvSpPr txBox="1">
            <a:spLocks noChangeAspect="1" noChangeArrowheads="1"/>
          </p:cNvSpPr>
          <p:nvPr/>
        </p:nvSpPr>
        <p:spPr bwMode="auto">
          <a:xfrm>
            <a:off x="8325914" y="1534970"/>
            <a:ext cx="393637" cy="2616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40</a:t>
            </a:r>
            <a:endParaRPr lang="fr-FR" sz="11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Line 53"/>
          <p:cNvSpPr>
            <a:spLocks noChangeAspect="1" noChangeShapeType="1"/>
          </p:cNvSpPr>
          <p:nvPr/>
        </p:nvSpPr>
        <p:spPr bwMode="auto">
          <a:xfrm rot="540000">
            <a:off x="6915983" y="5656808"/>
            <a:ext cx="648000" cy="369999"/>
          </a:xfrm>
          <a:prstGeom prst="line">
            <a:avLst/>
          </a:prstGeom>
          <a:ln>
            <a:headEnd type="triangle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ZoneTexte 32"/>
          <p:cNvSpPr txBox="1"/>
          <p:nvPr/>
        </p:nvSpPr>
        <p:spPr bwMode="auto">
          <a:xfrm>
            <a:off x="6707866" y="5741751"/>
            <a:ext cx="898353" cy="338554"/>
          </a:xfrm>
          <a:prstGeom prst="rect">
            <a:avLst/>
          </a:prstGeom>
          <a:noFill/>
          <a:scene3d>
            <a:camera prst="orthographicFront">
              <a:rot lat="0" lon="0" rev="19200000"/>
            </a:camera>
            <a:lightRig rig="threePt" dir="t"/>
          </a:scene3d>
          <a:sp3d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جواب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 Box 51"/>
          <p:cNvSpPr txBox="1">
            <a:spLocks noChangeAspect="1" noChangeArrowheads="1"/>
          </p:cNvSpPr>
          <p:nvPr/>
        </p:nvSpPr>
        <p:spPr bwMode="auto">
          <a:xfrm>
            <a:off x="6440082" y="5104156"/>
            <a:ext cx="571503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400" b="1" dirty="0" smtClean="0">
                <a:solidFill>
                  <a:srgbClr val="CC66FF"/>
                </a:solidFill>
                <a:latin typeface="Arial" pitchFamily="34" charset="0"/>
                <a:cs typeface="Arial" pitchFamily="34" charset="0"/>
              </a:rPr>
              <a:t>X5</a:t>
            </a:r>
            <a:endParaRPr lang="fr-FR" sz="1400" b="1" dirty="0">
              <a:solidFill>
                <a:srgbClr val="CC66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4" name="Groupe 53"/>
          <p:cNvGrpSpPr/>
          <p:nvPr/>
        </p:nvGrpSpPr>
        <p:grpSpPr>
          <a:xfrm>
            <a:off x="7669076" y="4604090"/>
            <a:ext cx="571503" cy="307777"/>
            <a:chOff x="6215074" y="3907041"/>
            <a:chExt cx="571503" cy="307777"/>
          </a:xfrm>
        </p:grpSpPr>
        <p:sp>
          <p:nvSpPr>
            <p:cNvPr id="29" name="Line 50"/>
            <p:cNvSpPr>
              <a:spLocks noChangeAspect="1" noChangeShapeType="1"/>
            </p:cNvSpPr>
            <p:nvPr/>
          </p:nvSpPr>
          <p:spPr bwMode="auto">
            <a:xfrm>
              <a:off x="6386612" y="3939760"/>
              <a:ext cx="180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Text Box 51"/>
            <p:cNvSpPr txBox="1">
              <a:spLocks noChangeAspect="1" noChangeArrowheads="1"/>
            </p:cNvSpPr>
            <p:nvPr/>
          </p:nvSpPr>
          <p:spPr bwMode="auto">
            <a:xfrm>
              <a:off x="6215074" y="3907041"/>
              <a:ext cx="571503" cy="307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400" b="1" dirty="0" smtClean="0">
                  <a:solidFill>
                    <a:srgbClr val="CC66FF"/>
                  </a:solidFill>
                  <a:latin typeface="Arial" pitchFamily="34" charset="0"/>
                  <a:cs typeface="Arial" pitchFamily="34" charset="0"/>
                </a:rPr>
                <a:t>X5</a:t>
              </a:r>
              <a:endParaRPr lang="fr-FR" sz="1400" b="1" dirty="0">
                <a:solidFill>
                  <a:srgbClr val="CC66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5" name="Text Box 51"/>
          <p:cNvSpPr txBox="1">
            <a:spLocks noChangeAspect="1" noChangeArrowheads="1"/>
          </p:cNvSpPr>
          <p:nvPr/>
        </p:nvSpPr>
        <p:spPr bwMode="auto">
          <a:xfrm>
            <a:off x="7416899" y="5950718"/>
            <a:ext cx="642942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X53</a:t>
            </a:r>
            <a:endParaRPr lang="fr-FR" sz="1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Image 5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312" y="3974036"/>
            <a:ext cx="4218940" cy="2859405"/>
          </a:xfrm>
          <a:prstGeom prst="rect">
            <a:avLst/>
          </a:prstGeom>
          <a:noFill/>
        </p:spPr>
      </p:pic>
      <p:pic>
        <p:nvPicPr>
          <p:cNvPr id="57" name="Image 5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71480"/>
            <a:ext cx="4596765" cy="2889885"/>
          </a:xfrm>
          <a:prstGeom prst="rect">
            <a:avLst/>
          </a:prstGeom>
          <a:noFill/>
        </p:spPr>
      </p:pic>
      <p:sp>
        <p:nvSpPr>
          <p:cNvPr id="58" name="Text Box 51"/>
          <p:cNvSpPr txBox="1">
            <a:spLocks noChangeAspect="1" noChangeArrowheads="1"/>
          </p:cNvSpPr>
          <p:nvPr/>
        </p:nvSpPr>
        <p:spPr bwMode="auto">
          <a:xfrm>
            <a:off x="1128346" y="721671"/>
            <a:ext cx="357190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CC99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1200" b="1" dirty="0">
              <a:solidFill>
                <a:srgbClr val="CC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 Box 51"/>
          <p:cNvSpPr txBox="1">
            <a:spLocks noChangeAspect="1" noChangeArrowheads="1"/>
          </p:cNvSpPr>
          <p:nvPr/>
        </p:nvSpPr>
        <p:spPr bwMode="auto">
          <a:xfrm>
            <a:off x="3264082" y="785794"/>
            <a:ext cx="357190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CC9900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sz="1200" b="1" dirty="0" smtClean="0">
                <a:solidFill>
                  <a:srgbClr val="CC99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1200" b="1" dirty="0">
              <a:solidFill>
                <a:srgbClr val="CC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Box 51"/>
          <p:cNvSpPr txBox="1">
            <a:spLocks noChangeAspect="1" noChangeArrowheads="1"/>
          </p:cNvSpPr>
          <p:nvPr/>
        </p:nvSpPr>
        <p:spPr bwMode="auto">
          <a:xfrm>
            <a:off x="324107" y="5995432"/>
            <a:ext cx="857256" cy="30777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4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.X104</a:t>
            </a:r>
            <a:endParaRPr lang="fr-FR" sz="14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51"/>
          <p:cNvSpPr txBox="1">
            <a:spLocks noChangeAspect="1" noChangeArrowheads="1"/>
          </p:cNvSpPr>
          <p:nvPr/>
        </p:nvSpPr>
        <p:spPr bwMode="auto">
          <a:xfrm>
            <a:off x="1692446" y="4121346"/>
            <a:ext cx="642942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fr-FR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 Box 51"/>
          <p:cNvSpPr txBox="1">
            <a:spLocks noChangeAspect="1" noChangeArrowheads="1"/>
          </p:cNvSpPr>
          <p:nvPr/>
        </p:nvSpPr>
        <p:spPr bwMode="auto">
          <a:xfrm>
            <a:off x="7429520" y="4286256"/>
            <a:ext cx="642942" cy="27699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</a:t>
            </a:r>
            <a:r>
              <a:rPr lang="fr-FR" sz="1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fr-FR" sz="12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 Box 51"/>
          <p:cNvSpPr txBox="1">
            <a:spLocks noChangeAspect="1" noChangeArrowheads="1"/>
          </p:cNvSpPr>
          <p:nvPr/>
        </p:nvSpPr>
        <p:spPr bwMode="auto">
          <a:xfrm>
            <a:off x="8115436" y="1532815"/>
            <a:ext cx="428628" cy="2616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30</a:t>
            </a:r>
            <a:endParaRPr lang="fr-FR" sz="11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 Box 51"/>
          <p:cNvSpPr txBox="1">
            <a:spLocks noChangeAspect="1" noChangeArrowheads="1"/>
          </p:cNvSpPr>
          <p:nvPr/>
        </p:nvSpPr>
        <p:spPr bwMode="auto">
          <a:xfrm>
            <a:off x="7885097" y="1532423"/>
            <a:ext cx="500066" cy="2616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20</a:t>
            </a:r>
            <a:endParaRPr lang="fr-FR" sz="11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 Box 51"/>
          <p:cNvSpPr txBox="1">
            <a:spLocks noChangeAspect="1" noChangeArrowheads="1"/>
          </p:cNvSpPr>
          <p:nvPr/>
        </p:nvSpPr>
        <p:spPr bwMode="auto">
          <a:xfrm>
            <a:off x="7747739" y="1539147"/>
            <a:ext cx="428628" cy="2616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1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10</a:t>
            </a:r>
            <a:endParaRPr lang="fr-FR" sz="11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0278 L 0.12969 -0.0761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3836E-6 L -3.61111E-6 0.24155 " pathEditMode="relative" ptsTypes="AA">
                                      <p:cBhvr>
                                        <p:cTn id="4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208 L -0.0783 -0.0819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485 L 0.04063 0.6870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-0.00486 L -0.18299 0.67731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45 0.00324 L 0.82274 -0.2068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556 L 0.64722 -0.40393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37 L 0.10885 -0.40278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/>
      <p:bldP spid="8" grpId="0"/>
      <p:bldP spid="9" grpId="0"/>
      <p:bldP spid="11" grpId="0"/>
      <p:bldP spid="12" grpId="0"/>
      <p:bldP spid="30" grpId="0"/>
      <p:bldP spid="32" grpId="0" animBg="1"/>
      <p:bldP spid="33" grpId="0"/>
      <p:bldP spid="52" grpId="0"/>
      <p:bldP spid="52" grpId="1"/>
      <p:bldP spid="55" grpId="0"/>
      <p:bldP spid="55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3" grpId="0"/>
      <p:bldP spid="63" grpId="1"/>
      <p:bldP spid="64" grpId="0"/>
      <p:bldP spid="65" grpId="0"/>
      <p:bldP spid="6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066" name="Object 2"/>
          <p:cNvGraphicFramePr>
            <a:graphicFrameLocks noChangeAspect="1"/>
          </p:cNvGraphicFramePr>
          <p:nvPr/>
        </p:nvGraphicFramePr>
        <p:xfrm>
          <a:off x="1285852" y="1357298"/>
          <a:ext cx="6908298" cy="5180624"/>
        </p:xfrm>
        <a:graphic>
          <a:graphicData uri="http://schemas.openxmlformats.org/presentationml/2006/ole">
            <p:oleObj spid="_x0000_s216066" name="Présentation" r:id="rId3" imgW="4507889" imgH="3381798" progId="PowerPoint.Show.12">
              <p:embed/>
            </p:oleObj>
          </a:graphicData>
        </a:graphic>
      </p:graphicFrame>
      <p:grpSp>
        <p:nvGrpSpPr>
          <p:cNvPr id="5" name="Groupe 4"/>
          <p:cNvGrpSpPr/>
          <p:nvPr/>
        </p:nvGrpSpPr>
        <p:grpSpPr>
          <a:xfrm>
            <a:off x="6120594" y="0"/>
            <a:ext cx="2952000" cy="540000"/>
            <a:chOff x="6786578" y="3017218"/>
            <a:chExt cx="2159000" cy="342663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786578" y="3017218"/>
              <a:ext cx="2159000" cy="33813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endParaRPr lang="ar-DZ" sz="2800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6786578" y="3021743"/>
              <a:ext cx="2159000" cy="33813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 eaLnBrk="0" hangingPunct="0"/>
              <a:r>
                <a:rPr lang="ar-DZ" sz="2800" b="1" dirty="0" smtClean="0">
                  <a:latin typeface="Arial"/>
                  <a:ea typeface="Times New Roman" pitchFamily="18" charset="0"/>
                  <a:cs typeface="Arial"/>
                </a:rPr>
                <a:t>متمن تنسيق </a:t>
              </a:r>
              <a:r>
                <a:rPr lang="ar-DZ" sz="2800" b="1" dirty="0" err="1" smtClean="0">
                  <a:latin typeface="Arial"/>
                  <a:ea typeface="Times New Roman" pitchFamily="18" charset="0"/>
                  <a:cs typeface="Arial"/>
                </a:rPr>
                <a:t>الاشغولات</a:t>
              </a:r>
              <a:endParaRPr lang="fr-FR" sz="2800" b="1" dirty="0" smtClean="0">
                <a:latin typeface="Arial"/>
                <a:ea typeface="Times New Roman" pitchFamily="18" charset="0"/>
                <a:cs typeface="Arial"/>
              </a:endParaRPr>
            </a:p>
            <a:p>
              <a:pPr algn="ctr" rtl="1" eaLnBrk="0" hangingPunct="0"/>
              <a:endParaRPr lang="ar-DZ" sz="2800" dirty="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214282" y="0"/>
            <a:ext cx="3071834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Cliquer 2 fois sans diaporama</a:t>
            </a:r>
            <a:endParaRPr lang="fr-FR" b="1" dirty="0"/>
          </a:p>
        </p:txBody>
      </p:sp>
      <p:sp>
        <p:nvSpPr>
          <p:cNvPr id="9" name="Flèche vers le bas 8"/>
          <p:cNvSpPr/>
          <p:nvPr/>
        </p:nvSpPr>
        <p:spPr>
          <a:xfrm>
            <a:off x="3643306" y="642918"/>
            <a:ext cx="285752" cy="50006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00100" y="214290"/>
            <a:ext cx="6786610" cy="508895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8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مسائل في </a:t>
            </a:r>
            <a:r>
              <a:rPr kumimoji="0" lang="ar-DZ" sz="88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المتمن</a:t>
            </a:r>
            <a:r>
              <a:rPr kumimoji="0" lang="ar-DZ" sz="8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fr-FR" sz="88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Grafcet</a:t>
            </a:r>
            <a:endParaRPr kumimoji="0" lang="fr-FR" sz="6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Rectangle 1"/>
          <p:cNvSpPr>
            <a:spLocks noChangeArrowheads="1"/>
          </p:cNvSpPr>
          <p:nvPr/>
        </p:nvSpPr>
        <p:spPr bwMode="auto">
          <a:xfrm>
            <a:off x="2786050" y="0"/>
            <a:ext cx="300036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</a:t>
            </a:r>
            <a:r>
              <a:rPr kumimoji="0" lang="ar-DZ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لتوضيب</a:t>
            </a: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بذور زراعية </a:t>
            </a:r>
            <a:endParaRPr kumimoji="0" lang="fr-FR" sz="12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286708" y="416462"/>
            <a:ext cx="164301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الشروط: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3156" y="785794"/>
            <a:ext cx="8928000" cy="22467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عند الضغط على زر انطلاق الدورة </a:t>
            </a:r>
            <a:r>
              <a:rPr kumimoji="0" lang="fr-FR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تبدأ عملية ضخ البذور بواسطة المحرك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M1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الخزان وبعد ذلك يتم تقديم الأكياس الفارغة إلى مركز الملء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بواسطة المحرك 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M2.</a:t>
            </a:r>
          </a:p>
          <a:p>
            <a:pPr marL="82550" lvl="0" indent="-8255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يتوقف البساط وتبدأ عملية الملء حيث ترجع ساق الرافعة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لمدة زمنية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10s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ثم تعود لغلق الخزان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 بعد ذلك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ترجع ساق    الرافعة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حيث تملا الأكياس 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بكمية محددة تضمنها الرافعتين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تعود الرافعة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لغلق الخزان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ثم تتكرر العملية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مع باق الأكياس حيث يتم التشغيل بنمطين إما دورة  بدورة</a:t>
            </a:r>
            <a:r>
              <a:rPr kumimoji="0" lang="fr-FR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98000"/>
            <a:ext cx="5920442" cy="39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897" grpId="0"/>
      <p:bldP spid="8" grpId="0"/>
      <p:bldP spid="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e 53"/>
          <p:cNvGrpSpPr/>
          <p:nvPr/>
        </p:nvGrpSpPr>
        <p:grpSpPr>
          <a:xfrm>
            <a:off x="428628" y="3124612"/>
            <a:ext cx="8606981" cy="3071834"/>
            <a:chOff x="500034" y="0"/>
            <a:chExt cx="8606981" cy="2928934"/>
          </a:xfrm>
        </p:grpSpPr>
        <p:sp>
          <p:nvSpPr>
            <p:cNvPr id="6" name="Rectangle 5"/>
            <p:cNvSpPr/>
            <p:nvPr/>
          </p:nvSpPr>
          <p:spPr>
            <a:xfrm>
              <a:off x="571472" y="10633"/>
              <a:ext cx="8523668" cy="2918301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" name="Connecteur droit 6"/>
            <p:cNvCxnSpPr/>
            <p:nvPr/>
          </p:nvCxnSpPr>
          <p:spPr>
            <a:xfrm rot="5400000">
              <a:off x="1372997" y="1458000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>
              <a:off x="4222970" y="1457206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5400000">
              <a:off x="5955701" y="1467183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rot="10800000">
              <a:off x="575015" y="39198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7813393" y="34571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164763" y="34571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80581" y="34571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16091" y="34383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7572396" y="559559"/>
              <a:ext cx="142876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ضخ البذور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7452066" y="1225079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تقديم </a:t>
              </a:r>
              <a:r>
                <a:rPr kumimoji="0" lang="ar-DZ" sz="160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الاكياس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2"/>
            <p:cNvSpPr>
              <a:spLocks noChangeArrowheads="1"/>
            </p:cNvSpPr>
            <p:nvPr/>
          </p:nvSpPr>
          <p:spPr bwMode="auto">
            <a:xfrm>
              <a:off x="7380628" y="2029533"/>
              <a:ext cx="168838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 </a:t>
              </a:r>
              <a:r>
                <a:rPr kumimoji="0" lang="ar-DZ" sz="160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الاكياس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1"/>
            <p:cNvSpPr>
              <a:spLocks noChangeArrowheads="1"/>
            </p:cNvSpPr>
            <p:nvPr/>
          </p:nvSpPr>
          <p:spPr bwMode="auto">
            <a:xfrm>
              <a:off x="2857488" y="1082203"/>
              <a:ext cx="2665575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KM2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5655633" y="1074965"/>
              <a:ext cx="168816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M2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5683305" y="446158"/>
              <a:ext cx="170144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"/>
            <p:cNvSpPr>
              <a:spLocks noChangeArrowheads="1"/>
            </p:cNvSpPr>
            <p:nvPr/>
          </p:nvSpPr>
          <p:spPr bwMode="auto">
            <a:xfrm>
              <a:off x="5464881" y="1804562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500034" y="192880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37" name="Connecteur droit 36"/>
            <p:cNvCxnSpPr/>
            <p:nvPr/>
          </p:nvCxnSpPr>
          <p:spPr>
            <a:xfrm rot="10800000">
              <a:off x="568769" y="1044632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rot="10800000">
              <a:off x="560775" y="1690551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488819" y="2090314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2714612" y="1714488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1"/>
            <p:cNvSpPr>
              <a:spLocks noChangeArrowheads="1"/>
            </p:cNvSpPr>
            <p:nvPr/>
          </p:nvSpPr>
          <p:spPr bwMode="auto">
            <a:xfrm>
              <a:off x="2714612" y="2262242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2928926" y="428604"/>
              <a:ext cx="2571591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1500166" y="1214422"/>
              <a:ext cx="107157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Cp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500034" y="228599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571900" y="2643182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1571636" y="6339322"/>
            <a:ext cx="740342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انشأ </a:t>
            </a:r>
            <a:r>
              <a:rPr kumimoji="0" lang="ar-DZ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لهذا النظام الآلي مراعيا نمط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 دورة  بدورة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Groupe 31"/>
          <p:cNvGrpSpPr/>
          <p:nvPr/>
        </p:nvGrpSpPr>
        <p:grpSpPr>
          <a:xfrm>
            <a:off x="534897" y="214290"/>
            <a:ext cx="3965665" cy="1588123"/>
            <a:chOff x="534897" y="4793637"/>
            <a:chExt cx="3965665" cy="1588123"/>
          </a:xfrm>
        </p:grpSpPr>
        <p:sp>
          <p:nvSpPr>
            <p:cNvPr id="33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3"/>
            <p:cNvSpPr txBox="1">
              <a:spLocks noChangeArrowheads="1"/>
            </p:cNvSpPr>
            <p:nvPr/>
          </p:nvSpPr>
          <p:spPr bwMode="auto">
            <a:xfrm>
              <a:off x="1750990" y="6108710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kumimoji="0" lang="ar-DZ" sz="160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التوظيب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6"/>
            <p:cNvSpPr>
              <a:spLocks noChangeShapeType="1"/>
            </p:cNvSpPr>
            <p:nvPr/>
          </p:nvSpPr>
          <p:spPr bwMode="auto">
            <a:xfrm>
              <a:off x="3024165" y="5478231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Line 16"/>
            <p:cNvSpPr>
              <a:spLocks noChangeShapeType="1"/>
            </p:cNvSpPr>
            <p:nvPr/>
          </p:nvSpPr>
          <p:spPr bwMode="auto">
            <a:xfrm>
              <a:off x="3027340" y="5863339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3"/>
            <p:cNvSpPr txBox="1">
              <a:spLocks noChangeArrowheads="1"/>
            </p:cNvSpPr>
            <p:nvPr/>
          </p:nvSpPr>
          <p:spPr bwMode="auto">
            <a:xfrm>
              <a:off x="571472" y="5306621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أكياس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 Box 3"/>
            <p:cNvSpPr txBox="1">
              <a:spLocks noChangeArrowheads="1"/>
            </p:cNvSpPr>
            <p:nvPr/>
          </p:nvSpPr>
          <p:spPr bwMode="auto">
            <a:xfrm>
              <a:off x="534897" y="5621633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بذور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3"/>
            <p:cNvSpPr txBox="1">
              <a:spLocks noChangeArrowheads="1"/>
            </p:cNvSpPr>
            <p:nvPr/>
          </p:nvSpPr>
          <p:spPr bwMode="auto">
            <a:xfrm>
              <a:off x="3214678" y="5234967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بذور </a:t>
              </a:r>
              <a:r>
                <a:rPr lang="ar-DZ" sz="1600" dirty="0" err="1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موضبة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داخل أكياس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Text Box 3"/>
            <p:cNvSpPr txBox="1">
              <a:spLocks noChangeArrowheads="1"/>
            </p:cNvSpPr>
            <p:nvPr/>
          </p:nvSpPr>
          <p:spPr bwMode="auto">
            <a:xfrm>
              <a:off x="3214678" y="5722331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729110" y="5436579"/>
              <a:ext cx="10358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وضب البذور</a:t>
              </a:r>
              <a:endParaRPr lang="fr-FR" sz="1600" b="1" dirty="0"/>
            </a:p>
          </p:txBody>
        </p:sp>
      </p:grpSp>
      <p:sp>
        <p:nvSpPr>
          <p:cNvPr id="67" name="Rectangle 42"/>
          <p:cNvSpPr>
            <a:spLocks noChangeArrowheads="1"/>
          </p:cNvSpPr>
          <p:nvPr/>
        </p:nvSpPr>
        <p:spPr bwMode="auto">
          <a:xfrm>
            <a:off x="6357950" y="357166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67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6657036" y="142852"/>
            <a:ext cx="22012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الإنتاج العادي </a:t>
            </a:r>
            <a:r>
              <a:rPr lang="fr-FR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endParaRPr lang="fr-FR" b="1" u="sng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92" name="Groupe 91"/>
          <p:cNvGrpSpPr/>
          <p:nvPr/>
        </p:nvGrpSpPr>
        <p:grpSpPr>
          <a:xfrm>
            <a:off x="2739792" y="811470"/>
            <a:ext cx="3571899" cy="5603702"/>
            <a:chOff x="2739792" y="811470"/>
            <a:chExt cx="3571899" cy="5603702"/>
          </a:xfrm>
        </p:grpSpPr>
        <p:sp>
          <p:nvSpPr>
            <p:cNvPr id="6" name="Line 45"/>
            <p:cNvSpPr>
              <a:spLocks noChangeShapeType="1"/>
            </p:cNvSpPr>
            <p:nvPr/>
          </p:nvSpPr>
          <p:spPr bwMode="auto">
            <a:xfrm flipH="1">
              <a:off x="2786050" y="1618182"/>
              <a:ext cx="169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" name="Connecteur en angle 6"/>
            <p:cNvCxnSpPr/>
            <p:nvPr/>
          </p:nvCxnSpPr>
          <p:spPr>
            <a:xfrm>
              <a:off x="2775417" y="1627172"/>
              <a:ext cx="864000" cy="4788000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3550613" y="6242607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65"/>
            <p:cNvSpPr txBox="1">
              <a:spLocks noChangeAspect="1" noChangeArrowheads="1"/>
            </p:cNvSpPr>
            <p:nvPr/>
          </p:nvSpPr>
          <p:spPr bwMode="auto">
            <a:xfrm>
              <a:off x="2739792" y="6038356"/>
              <a:ext cx="896795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fr-FR" sz="1400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.G0</a:t>
              </a:r>
              <a:endParaRPr lang="fr-FR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sz="15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27"/>
            <p:cNvSpPr>
              <a:spLocks noChangeShapeType="1"/>
            </p:cNvSpPr>
            <p:nvPr/>
          </p:nvSpPr>
          <p:spPr bwMode="auto">
            <a:xfrm flipV="1">
              <a:off x="2775417" y="3171043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" name="Connecteur en angle 7"/>
            <p:cNvCxnSpPr/>
            <p:nvPr/>
          </p:nvCxnSpPr>
          <p:spPr>
            <a:xfrm rot="5400000">
              <a:off x="2985434" y="3176670"/>
              <a:ext cx="5580000" cy="864000"/>
            </a:xfrm>
            <a:prstGeom prst="bentConnector3">
              <a:avLst>
                <a:gd name="adj1" fmla="val 10003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>
              <a:off x="5251727" y="6234013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Parenthèse fermante 24"/>
            <p:cNvSpPr/>
            <p:nvPr/>
          </p:nvSpPr>
          <p:spPr>
            <a:xfrm rot="16200000">
              <a:off x="4316663" y="5387846"/>
              <a:ext cx="331848" cy="1692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6" name="Line 45"/>
            <p:cNvSpPr>
              <a:spLocks noChangeShapeType="1"/>
            </p:cNvSpPr>
            <p:nvPr/>
          </p:nvSpPr>
          <p:spPr bwMode="auto">
            <a:xfrm flipH="1">
              <a:off x="4481227" y="819711"/>
              <a:ext cx="172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5372364" y="6055708"/>
              <a:ext cx="939327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r>
                <a:rPr lang="fr-FR" sz="14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.G0</a:t>
              </a:r>
              <a:endParaRPr lang="fr-FR" sz="16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fr-FR" sz="15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Line 27"/>
            <p:cNvSpPr>
              <a:spLocks noChangeShapeType="1"/>
            </p:cNvSpPr>
            <p:nvPr/>
          </p:nvSpPr>
          <p:spPr bwMode="auto">
            <a:xfrm flipV="1">
              <a:off x="6193808" y="3243302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Line 43"/>
            <p:cNvSpPr>
              <a:spLocks noChangeShapeType="1"/>
            </p:cNvSpPr>
            <p:nvPr/>
          </p:nvSpPr>
          <p:spPr bwMode="auto">
            <a:xfrm>
              <a:off x="4482289" y="811470"/>
              <a:ext cx="0" cy="52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8"/>
            <p:cNvSpPr>
              <a:spLocks noChangeAspect="1" noChangeArrowheads="1"/>
            </p:cNvSpPr>
            <p:nvPr/>
          </p:nvSpPr>
          <p:spPr bwMode="auto">
            <a:xfrm>
              <a:off x="4306750" y="1037718"/>
              <a:ext cx="337882" cy="3036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>
              <a:spLocks noChangeAspect="1" noChangeArrowheads="1"/>
            </p:cNvSpPr>
            <p:nvPr/>
          </p:nvSpPr>
          <p:spPr bwMode="auto">
            <a:xfrm>
              <a:off x="4349189" y="1075261"/>
              <a:ext cx="253003" cy="22851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4630542" y="3194876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5"/>
            <p:cNvSpPr>
              <a:spLocks noChangeAspect="1" noChangeArrowheads="1"/>
            </p:cNvSpPr>
            <p:nvPr/>
          </p:nvSpPr>
          <p:spPr bwMode="auto">
            <a:xfrm>
              <a:off x="4291145" y="3037204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7"/>
            <p:cNvSpPr>
              <a:spLocks noChangeArrowheads="1"/>
            </p:cNvSpPr>
            <p:nvPr/>
          </p:nvSpPr>
          <p:spPr bwMode="auto">
            <a:xfrm>
              <a:off x="4870604" y="3037204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>
              <a:off x="4625645" y="3831573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22"/>
            <p:cNvSpPr>
              <a:spLocks noChangeAspect="1" noChangeArrowheads="1"/>
            </p:cNvSpPr>
            <p:nvPr/>
          </p:nvSpPr>
          <p:spPr bwMode="auto">
            <a:xfrm>
              <a:off x="4286248" y="3682990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4865707" y="3682990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auto">
            <a:xfrm>
              <a:off x="4401422" y="148509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4397662" y="3518224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auto">
            <a:xfrm>
              <a:off x="4400895" y="415817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4294691" y="1019558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12"/>
            <p:cNvSpPr txBox="1">
              <a:spLocks noChangeArrowheads="1"/>
            </p:cNvSpPr>
            <p:nvPr/>
          </p:nvSpPr>
          <p:spPr bwMode="auto">
            <a:xfrm>
              <a:off x="4539531" y="1302905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16"/>
            <p:cNvSpPr txBox="1">
              <a:spLocks noChangeArrowheads="1"/>
            </p:cNvSpPr>
            <p:nvPr/>
          </p:nvSpPr>
          <p:spPr bwMode="auto">
            <a:xfrm>
              <a:off x="4318610" y="3019732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4900552" y="3000372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4510535" y="3365846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23"/>
            <p:cNvSpPr txBox="1">
              <a:spLocks noChangeArrowheads="1"/>
            </p:cNvSpPr>
            <p:nvPr/>
          </p:nvSpPr>
          <p:spPr bwMode="auto">
            <a:xfrm>
              <a:off x="4317852" y="3661731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25"/>
            <p:cNvSpPr txBox="1">
              <a:spLocks noChangeArrowheads="1"/>
            </p:cNvSpPr>
            <p:nvPr/>
          </p:nvSpPr>
          <p:spPr bwMode="auto">
            <a:xfrm>
              <a:off x="4903105" y="3653206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523307" y="4021606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Line 33"/>
            <p:cNvSpPr>
              <a:spLocks noChangeShapeType="1"/>
            </p:cNvSpPr>
            <p:nvPr/>
          </p:nvSpPr>
          <p:spPr bwMode="auto">
            <a:xfrm>
              <a:off x="4649212" y="1918362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34"/>
            <p:cNvSpPr>
              <a:spLocks noChangeAspect="1" noChangeArrowheads="1"/>
            </p:cNvSpPr>
            <p:nvPr/>
          </p:nvSpPr>
          <p:spPr bwMode="auto">
            <a:xfrm>
              <a:off x="4309386" y="1768215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35"/>
            <p:cNvSpPr>
              <a:spLocks noChangeArrowheads="1"/>
            </p:cNvSpPr>
            <p:nvPr/>
          </p:nvSpPr>
          <p:spPr bwMode="auto">
            <a:xfrm>
              <a:off x="4888992" y="1768215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36"/>
            <p:cNvSpPr txBox="1">
              <a:spLocks noChangeArrowheads="1"/>
            </p:cNvSpPr>
            <p:nvPr/>
          </p:nvSpPr>
          <p:spPr bwMode="auto">
            <a:xfrm>
              <a:off x="4959272" y="1751862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 Box 37"/>
            <p:cNvSpPr txBox="1">
              <a:spLocks noChangeArrowheads="1"/>
            </p:cNvSpPr>
            <p:nvPr/>
          </p:nvSpPr>
          <p:spPr bwMode="auto">
            <a:xfrm>
              <a:off x="4335168" y="1739562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38"/>
            <p:cNvSpPr txBox="1">
              <a:spLocks noChangeArrowheads="1"/>
            </p:cNvSpPr>
            <p:nvPr/>
          </p:nvSpPr>
          <p:spPr bwMode="auto">
            <a:xfrm>
              <a:off x="4992677" y="1738220"/>
              <a:ext cx="6508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2" name="Groupe 81"/>
            <p:cNvGrpSpPr/>
            <p:nvPr/>
          </p:nvGrpSpPr>
          <p:grpSpPr>
            <a:xfrm>
              <a:off x="4299076" y="2071462"/>
              <a:ext cx="1389069" cy="632073"/>
              <a:chOff x="4299076" y="2071462"/>
              <a:chExt cx="1389069" cy="632073"/>
            </a:xfrm>
          </p:grpSpPr>
          <p:sp>
            <p:nvSpPr>
              <p:cNvPr id="21" name="Line 33"/>
              <p:cNvSpPr>
                <a:spLocks noChangeShapeType="1"/>
              </p:cNvSpPr>
              <p:nvPr/>
            </p:nvSpPr>
            <p:spPr bwMode="auto">
              <a:xfrm>
                <a:off x="4638902" y="2545212"/>
                <a:ext cx="2315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4299076" y="2395065"/>
                <a:ext cx="338172" cy="30549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Rectangle 35"/>
              <p:cNvSpPr>
                <a:spLocks noChangeArrowheads="1"/>
              </p:cNvSpPr>
              <p:nvPr/>
            </p:nvSpPr>
            <p:spPr bwMode="auto">
              <a:xfrm>
                <a:off x="4878682" y="2395065"/>
                <a:ext cx="809463" cy="28394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 Box 36"/>
              <p:cNvSpPr txBox="1">
                <a:spLocks noChangeArrowheads="1"/>
              </p:cNvSpPr>
              <p:nvPr/>
            </p:nvSpPr>
            <p:spPr bwMode="auto">
              <a:xfrm>
                <a:off x="4948962" y="2378712"/>
                <a:ext cx="739183" cy="324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sz="16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37"/>
              <p:cNvSpPr txBox="1">
                <a:spLocks noChangeArrowheads="1"/>
              </p:cNvSpPr>
              <p:nvPr/>
            </p:nvSpPr>
            <p:spPr bwMode="auto">
              <a:xfrm>
                <a:off x="4324858" y="2366412"/>
                <a:ext cx="367938" cy="28319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Text Box 38"/>
              <p:cNvSpPr txBox="1">
                <a:spLocks noChangeArrowheads="1"/>
              </p:cNvSpPr>
              <p:nvPr/>
            </p:nvSpPr>
            <p:spPr bwMode="auto">
              <a:xfrm>
                <a:off x="4982367" y="2365070"/>
                <a:ext cx="658426" cy="3248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KM2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Line 29"/>
              <p:cNvSpPr>
                <a:spLocks noChangeShapeType="1"/>
              </p:cNvSpPr>
              <p:nvPr/>
            </p:nvSpPr>
            <p:spPr bwMode="auto">
              <a:xfrm>
                <a:off x="4408739" y="2215889"/>
                <a:ext cx="1648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Text Box 19"/>
              <p:cNvSpPr txBox="1">
                <a:spLocks noChangeArrowheads="1"/>
              </p:cNvSpPr>
              <p:nvPr/>
            </p:nvSpPr>
            <p:spPr bwMode="auto">
              <a:xfrm>
                <a:off x="4556098" y="2071462"/>
                <a:ext cx="730282" cy="3248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V0.G0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>
              <a:off x="4630991" y="4474411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15"/>
            <p:cNvSpPr>
              <a:spLocks noChangeAspect="1" noChangeArrowheads="1"/>
            </p:cNvSpPr>
            <p:nvPr/>
          </p:nvSpPr>
          <p:spPr bwMode="auto">
            <a:xfrm>
              <a:off x="4291594" y="4327372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7"/>
            <p:cNvSpPr>
              <a:spLocks noChangeArrowheads="1"/>
            </p:cNvSpPr>
            <p:nvPr/>
          </p:nvSpPr>
          <p:spPr bwMode="auto">
            <a:xfrm>
              <a:off x="4871053" y="4327372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21"/>
            <p:cNvSpPr>
              <a:spLocks noChangeShapeType="1"/>
            </p:cNvSpPr>
            <p:nvPr/>
          </p:nvSpPr>
          <p:spPr bwMode="auto">
            <a:xfrm>
              <a:off x="4626094" y="5121741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22"/>
            <p:cNvSpPr>
              <a:spLocks noChangeAspect="1" noChangeArrowheads="1"/>
            </p:cNvSpPr>
            <p:nvPr/>
          </p:nvSpPr>
          <p:spPr bwMode="auto">
            <a:xfrm>
              <a:off x="4286697" y="4973158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24"/>
            <p:cNvSpPr>
              <a:spLocks noChangeArrowheads="1"/>
            </p:cNvSpPr>
            <p:nvPr/>
          </p:nvSpPr>
          <p:spPr bwMode="auto">
            <a:xfrm>
              <a:off x="4866156" y="4973158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Line 29"/>
            <p:cNvSpPr>
              <a:spLocks noChangeShapeType="1"/>
            </p:cNvSpPr>
            <p:nvPr/>
          </p:nvSpPr>
          <p:spPr bwMode="auto">
            <a:xfrm>
              <a:off x="4398111" y="4808392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16"/>
            <p:cNvSpPr txBox="1">
              <a:spLocks noChangeArrowheads="1"/>
            </p:cNvSpPr>
            <p:nvPr/>
          </p:nvSpPr>
          <p:spPr bwMode="auto">
            <a:xfrm>
              <a:off x="4319059" y="4309900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18"/>
            <p:cNvSpPr txBox="1">
              <a:spLocks noChangeArrowheads="1"/>
            </p:cNvSpPr>
            <p:nvPr/>
          </p:nvSpPr>
          <p:spPr bwMode="auto">
            <a:xfrm>
              <a:off x="4901001" y="4290540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 Box 19"/>
            <p:cNvSpPr txBox="1">
              <a:spLocks noChangeArrowheads="1"/>
            </p:cNvSpPr>
            <p:nvPr/>
          </p:nvSpPr>
          <p:spPr bwMode="auto">
            <a:xfrm>
              <a:off x="4510984" y="4656014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4318301" y="4951899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4903554" y="4943374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Line 29"/>
            <p:cNvSpPr>
              <a:spLocks noChangeShapeType="1"/>
            </p:cNvSpPr>
            <p:nvPr/>
          </p:nvSpPr>
          <p:spPr bwMode="auto">
            <a:xfrm>
              <a:off x="4397707" y="2845732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Text Box 19"/>
            <p:cNvSpPr txBox="1">
              <a:spLocks noChangeArrowheads="1"/>
            </p:cNvSpPr>
            <p:nvPr/>
          </p:nvSpPr>
          <p:spPr bwMode="auto">
            <a:xfrm>
              <a:off x="4521213" y="2725253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3" name="Groupe 82"/>
            <p:cNvGrpSpPr/>
            <p:nvPr/>
          </p:nvGrpSpPr>
          <p:grpSpPr>
            <a:xfrm>
              <a:off x="4286248" y="5285570"/>
              <a:ext cx="1389069" cy="632073"/>
              <a:chOff x="4299076" y="2071462"/>
              <a:chExt cx="1389069" cy="632073"/>
            </a:xfrm>
          </p:grpSpPr>
          <p:sp>
            <p:nvSpPr>
              <p:cNvPr id="84" name="Line 33"/>
              <p:cNvSpPr>
                <a:spLocks noChangeShapeType="1"/>
              </p:cNvSpPr>
              <p:nvPr/>
            </p:nvSpPr>
            <p:spPr bwMode="auto">
              <a:xfrm>
                <a:off x="4638902" y="2545212"/>
                <a:ext cx="2315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4299076" y="2395065"/>
                <a:ext cx="338172" cy="305497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" name="Rectangle 35"/>
              <p:cNvSpPr>
                <a:spLocks noChangeArrowheads="1"/>
              </p:cNvSpPr>
              <p:nvPr/>
            </p:nvSpPr>
            <p:spPr bwMode="auto">
              <a:xfrm>
                <a:off x="4878682" y="2395065"/>
                <a:ext cx="809463" cy="28394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" name="Text Box 36"/>
              <p:cNvSpPr txBox="1">
                <a:spLocks noChangeArrowheads="1"/>
              </p:cNvSpPr>
              <p:nvPr/>
            </p:nvSpPr>
            <p:spPr bwMode="auto">
              <a:xfrm>
                <a:off x="4948962" y="2378712"/>
                <a:ext cx="739183" cy="3248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r"/>
                <a:endParaRPr lang="fr-FR" sz="16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" name="Text Box 37"/>
              <p:cNvSpPr txBox="1">
                <a:spLocks noChangeArrowheads="1"/>
              </p:cNvSpPr>
              <p:nvPr/>
            </p:nvSpPr>
            <p:spPr bwMode="auto">
              <a:xfrm>
                <a:off x="4324858" y="2366412"/>
                <a:ext cx="367938" cy="28319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9" name="Text Box 38"/>
              <p:cNvSpPr txBox="1">
                <a:spLocks noChangeArrowheads="1"/>
              </p:cNvSpPr>
              <p:nvPr/>
            </p:nvSpPr>
            <p:spPr bwMode="auto">
              <a:xfrm>
                <a:off x="4982367" y="2365070"/>
                <a:ext cx="658426" cy="3248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6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KM2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" name="Line 29"/>
              <p:cNvSpPr>
                <a:spLocks noChangeShapeType="1"/>
              </p:cNvSpPr>
              <p:nvPr/>
            </p:nvSpPr>
            <p:spPr bwMode="auto">
              <a:xfrm>
                <a:off x="4408739" y="2215889"/>
                <a:ext cx="1648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sz="200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" name="Text Box 19"/>
              <p:cNvSpPr txBox="1">
                <a:spLocks noChangeArrowheads="1"/>
              </p:cNvSpPr>
              <p:nvPr/>
            </p:nvSpPr>
            <p:spPr bwMode="auto">
              <a:xfrm>
                <a:off x="4556098" y="2071462"/>
                <a:ext cx="730282" cy="3248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G0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1"/>
          <p:cNvSpPr>
            <a:spLocks noChangeArrowheads="1"/>
          </p:cNvSpPr>
          <p:nvPr/>
        </p:nvSpPr>
        <p:spPr bwMode="auto">
          <a:xfrm>
            <a:off x="71434" y="785794"/>
            <a:ext cx="8858284" cy="391453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المركز يسمح بطبع علامة المنتج على علبة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المنتوج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 المادة الأولية:علب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المنتوج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، ملصقات علامة المنتج.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يتم تزويد المركز بالعلب عبر قناة عمودية يدويا.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الدفع إلى مركز الإلصاق بواسطة الرافعة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 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(تحكم كهر وهوائي بموزع 4/2 )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بعد ذلك عملية الإلصاق لمدة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بواسطة الرافعة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</a:t>
            </a:r>
            <a:r>
              <a:rPr kumimoji="0" lang="fr-FR" sz="1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(تحكم كهر وهوائي بموزع 4/2).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3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التصريف بدفع الحامل بواسطة الرافعة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L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(تحكم كهر وهوائي بموزع 4/2).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4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التحويل بواسطة البساط المتحرك (محرك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85680" y="71414"/>
            <a:ext cx="394370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جزء من نظام ألي لصناعة وتعليب </a:t>
            </a:r>
            <a:r>
              <a:rPr lang="ar-DZ" b="1" dirty="0" err="1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lang="ar-DZ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غذائي.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sp>
        <p:nvSpPr>
          <p:cNvPr id="33" name="Rectangle 42"/>
          <p:cNvSpPr>
            <a:spLocks noChangeArrowheads="1"/>
          </p:cNvSpPr>
          <p:nvPr/>
        </p:nvSpPr>
        <p:spPr bwMode="auto">
          <a:xfrm>
            <a:off x="6429388" y="4857760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534897" y="4793637"/>
            <a:ext cx="3965665" cy="1588123"/>
            <a:chOff x="534897" y="4793637"/>
            <a:chExt cx="3965665" cy="1588123"/>
          </a:xfrm>
        </p:grpSpPr>
        <p:sp>
          <p:nvSpPr>
            <p:cNvPr id="19353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539" name="Text Box 3"/>
            <p:cNvSpPr txBox="1">
              <a:spLocks noChangeArrowheads="1"/>
            </p:cNvSpPr>
            <p:nvPr/>
          </p:nvSpPr>
          <p:spPr bwMode="auto">
            <a:xfrm>
              <a:off x="1750990" y="6108710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التعليب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54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541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4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51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52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3554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3"/>
            <p:cNvSpPr txBox="1">
              <a:spLocks noChangeArrowheads="1"/>
            </p:cNvSpPr>
            <p:nvPr/>
          </p:nvSpPr>
          <p:spPr bwMode="auto">
            <a:xfrm>
              <a:off x="571472" y="5306621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علب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3"/>
            <p:cNvSpPr txBox="1">
              <a:spLocks noChangeArrowheads="1"/>
            </p:cNvSpPr>
            <p:nvPr/>
          </p:nvSpPr>
          <p:spPr bwMode="auto">
            <a:xfrm>
              <a:off x="534897" y="5621633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ملصقات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3"/>
            <p:cNvSpPr txBox="1">
              <a:spLocks noChangeArrowheads="1"/>
            </p:cNvSpPr>
            <p:nvPr/>
          </p:nvSpPr>
          <p:spPr bwMode="auto">
            <a:xfrm>
              <a:off x="2178957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علب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مطبوعة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29110" y="5436579"/>
              <a:ext cx="1026243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اطبع المنتج </a:t>
              </a:r>
              <a:endParaRPr lang="fr-FR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3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7" grpId="0"/>
      <p:bldP spid="7" grpId="0"/>
      <p:bldP spid="8" grpId="0"/>
      <p:bldP spid="3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5041" y="202148"/>
            <a:ext cx="152958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الهيكلية :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005521"/>
            <a:ext cx="6903625" cy="54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500430" y="90050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3000364" y="4000504"/>
            <a:ext cx="5903228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</a:t>
            </a:r>
            <a:r>
              <a:rPr lang="ar-DZ" sz="1600" dirty="0" smtClean="0"/>
              <a:t>أنشئ متمن </a:t>
            </a:r>
            <a:r>
              <a:rPr lang="ar-DZ" sz="1600" dirty="0" err="1" smtClean="0"/>
              <a:t>أشغولة</a:t>
            </a:r>
            <a:r>
              <a:rPr lang="ar-DZ" sz="1600" dirty="0" smtClean="0"/>
              <a:t>  الدفع من وجهة نظر جزء التحكم ووفقا للتشغيل المنتظر.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357158" y="571479"/>
            <a:ext cx="8606981" cy="3085106"/>
            <a:chOff x="357158" y="571479"/>
            <a:chExt cx="8606981" cy="3085106"/>
          </a:xfrm>
        </p:grpSpPr>
        <p:sp>
          <p:nvSpPr>
            <p:cNvPr id="6" name="Rectangle 5"/>
            <p:cNvSpPr/>
            <p:nvPr/>
          </p:nvSpPr>
          <p:spPr>
            <a:xfrm>
              <a:off x="428596" y="582632"/>
              <a:ext cx="8523668" cy="3060682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" name="Connecteur droit 6"/>
            <p:cNvCxnSpPr/>
            <p:nvPr/>
          </p:nvCxnSpPr>
          <p:spPr>
            <a:xfrm rot="5400000">
              <a:off x="1158987" y="2100653"/>
              <a:ext cx="3058269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>
              <a:off x="4008960" y="2099820"/>
              <a:ext cx="3058269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5400000">
              <a:off x="5741691" y="2110284"/>
              <a:ext cx="3058269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 rot="10800000">
              <a:off x="432139" y="98259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7670517" y="607738"/>
              <a:ext cx="8531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21887" y="607738"/>
              <a:ext cx="73449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37705" y="607738"/>
              <a:ext cx="141416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73215" y="607541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7429520" y="1158339"/>
              <a:ext cx="142876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الدفع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7572396" y="1856329"/>
              <a:ext cx="130843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err="1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الالصاق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2"/>
            <p:cNvSpPr>
              <a:spLocks noChangeArrowheads="1"/>
            </p:cNvSpPr>
            <p:nvPr/>
          </p:nvSpPr>
          <p:spPr bwMode="auto">
            <a:xfrm>
              <a:off x="7237752" y="2463593"/>
              <a:ext cx="168838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التصريف 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5500694" y="3071810"/>
              <a:ext cx="170144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"/>
            <p:cNvSpPr>
              <a:spLocks noChangeArrowheads="1"/>
            </p:cNvSpPr>
            <p:nvPr/>
          </p:nvSpPr>
          <p:spPr bwMode="auto">
            <a:xfrm>
              <a:off x="5357818" y="2500306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L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357158" y="1036821"/>
              <a:ext cx="2357454" cy="3550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37" name="Connecteur droit 36"/>
            <p:cNvCxnSpPr/>
            <p:nvPr/>
          </p:nvCxnSpPr>
          <p:spPr>
            <a:xfrm rot="10800000">
              <a:off x="425893" y="166707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 rot="10800000">
              <a:off x="417899" y="2344511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357551" y="1106271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2571736" y="2369616"/>
              <a:ext cx="300039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L+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err="1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dL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2857488" y="3171823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1357290" y="1285860"/>
              <a:ext cx="107157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f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357158" y="1757351"/>
              <a:ext cx="2357454" cy="3550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0" name="Rectangle 2"/>
            <p:cNvSpPr>
              <a:spLocks noChangeArrowheads="1"/>
            </p:cNvSpPr>
            <p:nvPr/>
          </p:nvSpPr>
          <p:spPr bwMode="auto">
            <a:xfrm>
              <a:off x="7215206" y="3143248"/>
              <a:ext cx="168838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  التحويل  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1"/>
            <p:cNvSpPr>
              <a:spLocks noChangeArrowheads="1"/>
            </p:cNvSpPr>
            <p:nvPr/>
          </p:nvSpPr>
          <p:spPr bwMode="auto">
            <a:xfrm>
              <a:off x="5357818" y="1785926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3" name="Rectangle 1"/>
            <p:cNvSpPr>
              <a:spLocks noChangeArrowheads="1"/>
            </p:cNvSpPr>
            <p:nvPr/>
          </p:nvSpPr>
          <p:spPr bwMode="auto">
            <a:xfrm>
              <a:off x="2554484" y="1000108"/>
              <a:ext cx="300039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1"/>
            <p:cNvSpPr>
              <a:spLocks noChangeArrowheads="1"/>
            </p:cNvSpPr>
            <p:nvPr/>
          </p:nvSpPr>
          <p:spPr bwMode="auto">
            <a:xfrm>
              <a:off x="2571736" y="1703653"/>
              <a:ext cx="300039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6" name="Connecteur droit 35"/>
            <p:cNvCxnSpPr/>
            <p:nvPr/>
          </p:nvCxnSpPr>
          <p:spPr>
            <a:xfrm rot="10800000">
              <a:off x="428596" y="307181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Rectangle 1"/>
            <p:cNvSpPr>
              <a:spLocks noChangeArrowheads="1"/>
            </p:cNvSpPr>
            <p:nvPr/>
          </p:nvSpPr>
          <p:spPr bwMode="auto">
            <a:xfrm>
              <a:off x="357158" y="2428868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L0,L1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3000364" y="4429132"/>
            <a:ext cx="5903228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2- </a:t>
            </a:r>
            <a:r>
              <a:rPr lang="ar-DZ" sz="1600" dirty="0" smtClean="0"/>
              <a:t>أنشئ جدول معادلات التنشيط </a:t>
            </a:r>
            <a:r>
              <a:rPr lang="ar-DZ" sz="1600" dirty="0" err="1" smtClean="0"/>
              <a:t>والتخميل</a:t>
            </a:r>
            <a:r>
              <a:rPr lang="ar-DZ" sz="1600" dirty="0" smtClean="0"/>
              <a:t>  والمخارج </a:t>
            </a:r>
            <a:r>
              <a:rPr lang="ar-DZ" sz="1600" dirty="0" err="1" smtClean="0"/>
              <a:t>لاشغولة</a:t>
            </a:r>
            <a:r>
              <a:rPr lang="ar-DZ" sz="1600" dirty="0" smtClean="0"/>
              <a:t> الدفع. 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521571" y="3714752"/>
            <a:ext cx="2313454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/>
            <a:r>
              <a:rPr lang="ar-DZ" sz="17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م.ت.م.ن القيادة والتهيئة </a:t>
            </a:r>
            <a:r>
              <a:rPr lang="fr-FR" sz="1700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GCI</a:t>
            </a:r>
            <a:r>
              <a:rPr lang="fr-FR" sz="17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1" name="Image 5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143380"/>
            <a:ext cx="3792220" cy="2573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41" grpId="0"/>
      <p:bldP spid="4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47"/>
          <p:cNvGrpSpPr/>
          <p:nvPr/>
        </p:nvGrpSpPr>
        <p:grpSpPr>
          <a:xfrm>
            <a:off x="571472" y="500042"/>
            <a:ext cx="2733719" cy="3080995"/>
            <a:chOff x="142875" y="357188"/>
            <a:chExt cx="2733719" cy="3080995"/>
          </a:xfrm>
        </p:grpSpPr>
        <p:sp>
          <p:nvSpPr>
            <p:cNvPr id="5" name="Line 43"/>
            <p:cNvSpPr>
              <a:spLocks noChangeShapeType="1"/>
            </p:cNvSpPr>
            <p:nvPr/>
          </p:nvSpPr>
          <p:spPr bwMode="auto">
            <a:xfrm flipH="1">
              <a:off x="1724888" y="357188"/>
              <a:ext cx="0" cy="306085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Line 8"/>
            <p:cNvSpPr>
              <a:spLocks noChangeAspect="1" noChangeShapeType="1"/>
            </p:cNvSpPr>
            <p:nvPr/>
          </p:nvSpPr>
          <p:spPr bwMode="auto">
            <a:xfrm>
              <a:off x="439389" y="1252379"/>
              <a:ext cx="0" cy="128695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Line 9"/>
            <p:cNvSpPr>
              <a:spLocks noChangeAspect="1" noChangeShapeType="1"/>
            </p:cNvSpPr>
            <p:nvPr/>
          </p:nvSpPr>
          <p:spPr bwMode="auto">
            <a:xfrm>
              <a:off x="1222260" y="360849"/>
              <a:ext cx="0" cy="3053535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0"/>
            <p:cNvSpPr>
              <a:spLocks noChangeAspect="1" noChangeArrowheads="1"/>
            </p:cNvSpPr>
            <p:nvPr/>
          </p:nvSpPr>
          <p:spPr bwMode="auto">
            <a:xfrm>
              <a:off x="1535047" y="578697"/>
              <a:ext cx="374259" cy="340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1"/>
            <p:cNvSpPr>
              <a:spLocks noChangeAspect="1" noChangeArrowheads="1"/>
            </p:cNvSpPr>
            <p:nvPr/>
          </p:nvSpPr>
          <p:spPr bwMode="auto">
            <a:xfrm>
              <a:off x="1582055" y="620803"/>
              <a:ext cx="280242" cy="2562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12"/>
            <p:cNvSpPr txBox="1">
              <a:spLocks noChangeAspect="1" noChangeArrowheads="1"/>
            </p:cNvSpPr>
            <p:nvPr/>
          </p:nvSpPr>
          <p:spPr bwMode="auto">
            <a:xfrm>
              <a:off x="1394021" y="578697"/>
              <a:ext cx="667158" cy="42105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13"/>
            <p:cNvSpPr txBox="1">
              <a:spLocks noChangeAspect="1" noChangeArrowheads="1"/>
            </p:cNvSpPr>
            <p:nvPr/>
          </p:nvSpPr>
          <p:spPr bwMode="auto">
            <a:xfrm>
              <a:off x="1571207" y="3073882"/>
              <a:ext cx="820839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14"/>
            <p:cNvSpPr txBox="1">
              <a:spLocks noChangeAspect="1" noChangeArrowheads="1"/>
            </p:cNvSpPr>
            <p:nvPr/>
          </p:nvSpPr>
          <p:spPr bwMode="auto">
            <a:xfrm>
              <a:off x="1735736" y="928353"/>
              <a:ext cx="1083001" cy="46315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</a:t>
              </a:r>
              <a:r>
                <a:rPr lang="ar-DZ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X104</a:t>
              </a:r>
            </a:p>
          </p:txBody>
        </p:sp>
        <p:sp>
          <p:nvSpPr>
            <p:cNvPr id="13" name="Line 15"/>
            <p:cNvSpPr>
              <a:spLocks noChangeAspect="1" noChangeShapeType="1"/>
            </p:cNvSpPr>
            <p:nvPr/>
          </p:nvSpPr>
          <p:spPr bwMode="auto">
            <a:xfrm>
              <a:off x="1911114" y="1459243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6"/>
            <p:cNvSpPr>
              <a:spLocks noChangeAspect="1" noChangeArrowheads="1"/>
            </p:cNvSpPr>
            <p:nvPr/>
          </p:nvSpPr>
          <p:spPr bwMode="auto">
            <a:xfrm>
              <a:off x="1535047" y="1290823"/>
              <a:ext cx="374259" cy="3423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 Box 17"/>
            <p:cNvSpPr txBox="1">
              <a:spLocks noChangeAspect="1" noChangeArrowheads="1"/>
            </p:cNvSpPr>
            <p:nvPr/>
          </p:nvSpPr>
          <p:spPr bwMode="auto">
            <a:xfrm>
              <a:off x="1493462" y="1283500"/>
              <a:ext cx="473700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2102763" y="1290823"/>
              <a:ext cx="684000" cy="32036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9"/>
            <p:cNvSpPr txBox="1">
              <a:spLocks noChangeAspect="1" noChangeArrowheads="1"/>
            </p:cNvSpPr>
            <p:nvPr/>
          </p:nvSpPr>
          <p:spPr bwMode="auto">
            <a:xfrm>
              <a:off x="2138924" y="1278008"/>
              <a:ext cx="688854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20"/>
            <p:cNvSpPr txBox="1">
              <a:spLocks noChangeAspect="1" noChangeArrowheads="1"/>
            </p:cNvSpPr>
            <p:nvPr/>
          </p:nvSpPr>
          <p:spPr bwMode="auto">
            <a:xfrm>
              <a:off x="1571207" y="1660615"/>
              <a:ext cx="819031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Line 21"/>
            <p:cNvSpPr>
              <a:spLocks noChangeAspect="1" noChangeShapeType="1"/>
            </p:cNvSpPr>
            <p:nvPr/>
          </p:nvSpPr>
          <p:spPr bwMode="auto">
            <a:xfrm>
              <a:off x="1905690" y="2184183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22"/>
            <p:cNvSpPr>
              <a:spLocks noChangeAspect="1" noChangeArrowheads="1"/>
            </p:cNvSpPr>
            <p:nvPr/>
          </p:nvSpPr>
          <p:spPr bwMode="auto">
            <a:xfrm>
              <a:off x="1529623" y="2015763"/>
              <a:ext cx="370643" cy="34050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23"/>
            <p:cNvSpPr txBox="1">
              <a:spLocks noChangeAspect="1" noChangeArrowheads="1"/>
            </p:cNvSpPr>
            <p:nvPr/>
          </p:nvSpPr>
          <p:spPr bwMode="auto">
            <a:xfrm>
              <a:off x="1464534" y="2010271"/>
              <a:ext cx="495396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12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2097339" y="2015763"/>
              <a:ext cx="684000" cy="31670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 Box 25"/>
            <p:cNvSpPr txBox="1">
              <a:spLocks noChangeAspect="1" noChangeArrowheads="1"/>
            </p:cNvSpPr>
            <p:nvPr/>
          </p:nvSpPr>
          <p:spPr bwMode="auto">
            <a:xfrm>
              <a:off x="2057563" y="2001118"/>
              <a:ext cx="819031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 Box 26"/>
            <p:cNvSpPr txBox="1">
              <a:spLocks noChangeAspect="1" noChangeArrowheads="1"/>
            </p:cNvSpPr>
            <p:nvPr/>
          </p:nvSpPr>
          <p:spPr bwMode="auto">
            <a:xfrm>
              <a:off x="1571207" y="2381894"/>
              <a:ext cx="819031" cy="3643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Line 27"/>
            <p:cNvSpPr>
              <a:spLocks noChangeAspect="1" noChangeShapeType="1"/>
            </p:cNvSpPr>
            <p:nvPr/>
          </p:nvSpPr>
          <p:spPr bwMode="auto">
            <a:xfrm flipV="1">
              <a:off x="1211412" y="1882125"/>
              <a:ext cx="0" cy="1281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pPr algn="ct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8"/>
            <p:cNvSpPr>
              <a:spLocks noChangeAspect="1" noChangeShapeType="1"/>
            </p:cNvSpPr>
            <p:nvPr/>
          </p:nvSpPr>
          <p:spPr bwMode="auto">
            <a:xfrm>
              <a:off x="1638104" y="1100435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9"/>
            <p:cNvSpPr>
              <a:spLocks noChangeAspect="1" noChangeShapeType="1"/>
            </p:cNvSpPr>
            <p:nvPr/>
          </p:nvSpPr>
          <p:spPr bwMode="auto">
            <a:xfrm>
              <a:off x="1636296" y="1825375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30"/>
            <p:cNvSpPr>
              <a:spLocks noChangeAspect="1" noChangeShapeType="1"/>
            </p:cNvSpPr>
            <p:nvPr/>
          </p:nvSpPr>
          <p:spPr bwMode="auto">
            <a:xfrm>
              <a:off x="1636296" y="2555807"/>
              <a:ext cx="1808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Line 31"/>
            <p:cNvSpPr>
              <a:spLocks noChangeAspect="1" noChangeShapeType="1"/>
            </p:cNvSpPr>
            <p:nvPr/>
          </p:nvSpPr>
          <p:spPr bwMode="auto">
            <a:xfrm>
              <a:off x="1632679" y="3244133"/>
              <a:ext cx="1826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0" name="Group 32"/>
            <p:cNvGrpSpPr>
              <a:grpSpLocks noChangeAspect="1"/>
            </p:cNvGrpSpPr>
            <p:nvPr/>
          </p:nvGrpSpPr>
          <p:grpSpPr bwMode="auto">
            <a:xfrm>
              <a:off x="1452593" y="2676169"/>
              <a:ext cx="513476" cy="372079"/>
              <a:chOff x="1200" y="5565"/>
              <a:chExt cx="559" cy="448"/>
            </a:xfrm>
          </p:grpSpPr>
          <p:sp>
            <p:nvSpPr>
              <p:cNvPr id="44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1290" y="5592"/>
                <a:ext cx="408" cy="421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1200" y="5565"/>
                <a:ext cx="559" cy="38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sz="16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13</a:t>
                </a: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1" name="Line 44"/>
            <p:cNvSpPr>
              <a:spLocks noChangeAspect="1" noChangeShapeType="1"/>
            </p:cNvSpPr>
            <p:nvPr/>
          </p:nvSpPr>
          <p:spPr bwMode="auto">
            <a:xfrm flipH="1">
              <a:off x="1234916" y="3408892"/>
              <a:ext cx="4881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45"/>
            <p:cNvSpPr>
              <a:spLocks noChangeAspect="1" noChangeShapeType="1"/>
            </p:cNvSpPr>
            <p:nvPr/>
          </p:nvSpPr>
          <p:spPr bwMode="auto">
            <a:xfrm flipH="1">
              <a:off x="1209604" y="368172"/>
              <a:ext cx="51347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Rectangle 46"/>
            <p:cNvSpPr>
              <a:spLocks noChangeAspect="1" noChangeArrowheads="1"/>
            </p:cNvSpPr>
            <p:nvPr/>
          </p:nvSpPr>
          <p:spPr bwMode="auto">
            <a:xfrm>
              <a:off x="142875" y="1602034"/>
              <a:ext cx="573141" cy="41372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47"/>
            <p:cNvSpPr>
              <a:spLocks noChangeAspect="1" noChangeShapeType="1"/>
            </p:cNvSpPr>
            <p:nvPr/>
          </p:nvSpPr>
          <p:spPr bwMode="auto">
            <a:xfrm>
              <a:off x="226044" y="1602034"/>
              <a:ext cx="0" cy="41555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Line 48"/>
            <p:cNvSpPr>
              <a:spLocks noChangeAspect="1" noChangeShapeType="1"/>
            </p:cNvSpPr>
            <p:nvPr/>
          </p:nvSpPr>
          <p:spPr bwMode="auto">
            <a:xfrm>
              <a:off x="634655" y="1602034"/>
              <a:ext cx="0" cy="41555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49"/>
            <p:cNvSpPr txBox="1">
              <a:spLocks noChangeAspect="1" noChangeArrowheads="1"/>
            </p:cNvSpPr>
            <p:nvPr/>
          </p:nvSpPr>
          <p:spPr bwMode="auto">
            <a:xfrm>
              <a:off x="179035" y="1628452"/>
              <a:ext cx="477316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Line 50"/>
            <p:cNvSpPr>
              <a:spLocks noChangeAspect="1" noChangeShapeType="1"/>
            </p:cNvSpPr>
            <p:nvPr/>
          </p:nvSpPr>
          <p:spPr bwMode="auto">
            <a:xfrm>
              <a:off x="323677" y="2189675"/>
              <a:ext cx="22600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51"/>
            <p:cNvSpPr txBox="1">
              <a:spLocks noChangeAspect="1" noChangeArrowheads="1"/>
            </p:cNvSpPr>
            <p:nvPr/>
          </p:nvSpPr>
          <p:spPr bwMode="auto">
            <a:xfrm>
              <a:off x="334525" y="2026747"/>
              <a:ext cx="820839" cy="33867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X13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52"/>
            <p:cNvSpPr>
              <a:spLocks noChangeAspect="1" noChangeShapeType="1"/>
            </p:cNvSpPr>
            <p:nvPr/>
          </p:nvSpPr>
          <p:spPr bwMode="auto">
            <a:xfrm rot="21300000" flipV="1">
              <a:off x="735904" y="1148032"/>
              <a:ext cx="826263" cy="373454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Line 53"/>
            <p:cNvSpPr>
              <a:spLocks noChangeAspect="1" noChangeShapeType="1"/>
            </p:cNvSpPr>
            <p:nvPr/>
          </p:nvSpPr>
          <p:spPr bwMode="auto">
            <a:xfrm rot="540000">
              <a:off x="739520" y="2387386"/>
              <a:ext cx="791911" cy="452172"/>
            </a:xfrm>
            <a:prstGeom prst="line">
              <a:avLst/>
            </a:prstGeom>
            <a:ln>
              <a:headEnd type="triangle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Line 54"/>
            <p:cNvSpPr>
              <a:spLocks noChangeAspect="1" noChangeShapeType="1"/>
            </p:cNvSpPr>
            <p:nvPr/>
          </p:nvSpPr>
          <p:spPr bwMode="auto">
            <a:xfrm>
              <a:off x="1875029" y="3110872"/>
              <a:ext cx="18803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ZoneTexte 41"/>
            <p:cNvSpPr txBox="1"/>
            <p:nvPr/>
          </p:nvSpPr>
          <p:spPr bwMode="auto">
            <a:xfrm>
              <a:off x="500034" y="2451517"/>
              <a:ext cx="898353" cy="338554"/>
            </a:xfrm>
            <a:prstGeom prst="rect">
              <a:avLst/>
            </a:prstGeom>
            <a:noFill/>
            <a:scene3d>
              <a:camera prst="orthographicFront">
                <a:rot lat="0" lon="0" rev="19200000"/>
              </a:camera>
              <a:lightRig rig="threePt" dir="t"/>
            </a:scene3d>
            <a:sp3d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ar-DZ" sz="1600" b="1" dirty="0">
                  <a:latin typeface="Arial" pitchFamily="34" charset="0"/>
                  <a:cs typeface="Arial" pitchFamily="34" charset="0"/>
                </a:rPr>
                <a:t>جواب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 bwMode="auto">
            <a:xfrm>
              <a:off x="555508" y="1123292"/>
              <a:ext cx="898353" cy="338554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600000" lon="0" rev="1800000"/>
                </a:camera>
                <a:lightRig rig="threePt" dir="t"/>
              </a:scene3d>
            </a:bodyPr>
            <a:lstStyle/>
            <a:p>
              <a:pPr algn="ctr">
                <a:defRPr/>
              </a:pPr>
              <a:r>
                <a:rPr lang="ar-DZ" sz="1600" b="1" dirty="0">
                  <a:latin typeface="Arial" pitchFamily="34" charset="0"/>
                  <a:cs typeface="Arial" pitchFamily="34" charset="0"/>
                </a:rPr>
                <a:t>نداء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6" name="Text Box 46"/>
          <p:cNvSpPr txBox="1">
            <a:spLocks noChangeArrowheads="1"/>
          </p:cNvSpPr>
          <p:nvPr/>
        </p:nvSpPr>
        <p:spPr bwMode="auto">
          <a:xfrm>
            <a:off x="5500694" y="3929066"/>
            <a:ext cx="331311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ـ استخراج معادلات التنشيط </a:t>
            </a:r>
            <a:r>
              <a:rPr lang="ar-DZ" b="1" dirty="0" err="1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والتخميل</a:t>
            </a:r>
            <a:r>
              <a:rPr lang="ar-DZ" b="1" dirty="0">
                <a:solidFill>
                  <a:schemeClr val="tx1"/>
                </a:solidFill>
                <a:latin typeface="Verdana" pitchFamily="34" charset="0"/>
                <a:cs typeface="Arabic Transparent" pitchFamily="2" charset="-78"/>
              </a:rPr>
              <a:t> :</a:t>
            </a:r>
            <a:endParaRPr lang="fr-FR" b="1" dirty="0">
              <a:solidFill>
                <a:schemeClr val="tx1"/>
              </a:solidFill>
              <a:latin typeface="Verdana" pitchFamily="34" charset="0"/>
              <a:cs typeface="Arabic Transparent" pitchFamily="2" charset="-78"/>
            </a:endParaRPr>
          </a:p>
        </p:txBody>
      </p:sp>
      <p:grpSp>
        <p:nvGrpSpPr>
          <p:cNvPr id="83" name="Groupe 82"/>
          <p:cNvGrpSpPr/>
          <p:nvPr/>
        </p:nvGrpSpPr>
        <p:grpSpPr>
          <a:xfrm>
            <a:off x="3786182" y="4500570"/>
            <a:ext cx="5040313" cy="1679112"/>
            <a:chOff x="3786182" y="4500570"/>
            <a:chExt cx="5040313" cy="1679112"/>
          </a:xfrm>
        </p:grpSpPr>
        <p:sp>
          <p:nvSpPr>
            <p:cNvPr id="47" name="Rectangle 47"/>
            <p:cNvSpPr>
              <a:spLocks noChangeArrowheads="1"/>
            </p:cNvSpPr>
            <p:nvPr/>
          </p:nvSpPr>
          <p:spPr bwMode="auto">
            <a:xfrm>
              <a:off x="7935913" y="5840420"/>
              <a:ext cx="779491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X13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8"/>
            <p:cNvSpPr>
              <a:spLocks noChangeArrowheads="1"/>
            </p:cNvSpPr>
            <p:nvPr/>
          </p:nvSpPr>
          <p:spPr bwMode="auto">
            <a:xfrm>
              <a:off x="6405826" y="5828545"/>
              <a:ext cx="1038015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X12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V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9"/>
            <p:cNvSpPr>
              <a:spLocks noChangeArrowheads="1"/>
            </p:cNvSpPr>
            <p:nvPr/>
          </p:nvSpPr>
          <p:spPr bwMode="auto">
            <a:xfrm>
              <a:off x="5133762" y="5840420"/>
              <a:ext cx="122400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X14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+ RAZ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50"/>
            <p:cNvSpPr>
              <a:spLocks noChangeArrowheads="1"/>
            </p:cNvSpPr>
            <p:nvPr/>
          </p:nvSpPr>
          <p:spPr bwMode="auto">
            <a:xfrm>
              <a:off x="7935913" y="5505457"/>
              <a:ext cx="779491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X12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1"/>
            <p:cNvSpPr>
              <a:spLocks noChangeArrowheads="1"/>
            </p:cNvSpPr>
            <p:nvPr/>
          </p:nvSpPr>
          <p:spPr bwMode="auto">
            <a:xfrm>
              <a:off x="6358138" y="5517332"/>
              <a:ext cx="110333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X11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. </a:t>
              </a: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V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5133762" y="5505457"/>
              <a:ext cx="122400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X13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+ RAZ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3"/>
            <p:cNvSpPr>
              <a:spLocks noChangeArrowheads="1"/>
            </p:cNvSpPr>
            <p:nvPr/>
          </p:nvSpPr>
          <p:spPr bwMode="auto">
            <a:xfrm>
              <a:off x="7935913" y="5170495"/>
              <a:ext cx="779491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6167574" y="5179325"/>
              <a:ext cx="192882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fr-FR" b="1" dirty="0" smtClean="0">
                <a:solidFill>
                  <a:schemeClr val="tx1"/>
                </a:solidFill>
                <a:cs typeface="Times New Roman" pitchFamily="18" charset="0"/>
              </a:endParaRPr>
            </a:p>
            <a:p>
              <a:pPr lvl="0"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X10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. 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X1</a:t>
              </a:r>
              <a:r>
                <a:rPr lang="ar-DZ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. 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X104</a:t>
              </a:r>
            </a:p>
            <a:p>
              <a:pPr>
                <a:defRPr/>
              </a:pP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>
              <a:off x="5133762" y="5170495"/>
              <a:ext cx="1224000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X12 </a:t>
              </a: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+ RAZ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7935913" y="4835532"/>
              <a:ext cx="779491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X10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5133762" y="4835532"/>
              <a:ext cx="1224000" cy="3349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fr-FR" b="1" dirty="0" smtClean="0">
                  <a:solidFill>
                    <a:schemeClr val="tx1"/>
                  </a:solidFill>
                  <a:cs typeface="Times New Roman" pitchFamily="18" charset="0"/>
                </a:rPr>
                <a:t>X11 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9"/>
            <p:cNvSpPr>
              <a:spLocks noChangeArrowheads="1"/>
            </p:cNvSpPr>
            <p:nvPr/>
          </p:nvSpPr>
          <p:spPr bwMode="auto">
            <a:xfrm>
              <a:off x="7858148" y="4500570"/>
              <a:ext cx="968346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المراحل</a:t>
              </a:r>
              <a:endParaRPr lang="ar-DZ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0" name="Rectangle 60"/>
            <p:cNvSpPr>
              <a:spLocks noChangeArrowheads="1"/>
            </p:cNvSpPr>
            <p:nvPr/>
          </p:nvSpPr>
          <p:spPr bwMode="auto">
            <a:xfrm>
              <a:off x="6678434" y="4512445"/>
              <a:ext cx="1031894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ar-SA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النشاط</a:t>
              </a:r>
              <a:endParaRPr lang="ar-SA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61" name="Rectangle 61"/>
            <p:cNvSpPr>
              <a:spLocks noChangeArrowheads="1"/>
            </p:cNvSpPr>
            <p:nvPr/>
          </p:nvSpPr>
          <p:spPr bwMode="auto">
            <a:xfrm>
              <a:off x="5119754" y="4500570"/>
              <a:ext cx="1285884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ar-SA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الخمول</a:t>
              </a:r>
              <a:endParaRPr lang="ar-SA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3786182" y="4500570"/>
              <a:ext cx="5040313" cy="1679112"/>
              <a:chOff x="3714744" y="2589216"/>
              <a:chExt cx="5040313" cy="1679112"/>
            </a:xfrm>
          </p:grpSpPr>
          <p:sp>
            <p:nvSpPr>
              <p:cNvPr id="63" name="Line 63"/>
              <p:cNvSpPr>
                <a:spLocks noChangeShapeType="1"/>
              </p:cNvSpPr>
              <p:nvPr/>
            </p:nvSpPr>
            <p:spPr bwMode="auto">
              <a:xfrm>
                <a:off x="3714744" y="4264028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4" name="Line 66"/>
              <p:cNvSpPr>
                <a:spLocks noChangeShapeType="1"/>
              </p:cNvSpPr>
              <p:nvPr/>
            </p:nvSpPr>
            <p:spPr bwMode="auto">
              <a:xfrm>
                <a:off x="3714744" y="2924178"/>
                <a:ext cx="5040313" cy="0"/>
              </a:xfrm>
              <a:prstGeom prst="line">
                <a:avLst/>
              </a:prstGeom>
              <a:ln w="19050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65" name="Groupe 189"/>
              <p:cNvGrpSpPr/>
              <p:nvPr/>
            </p:nvGrpSpPr>
            <p:grpSpPr>
              <a:xfrm>
                <a:off x="3714744" y="2589216"/>
                <a:ext cx="5040313" cy="1679112"/>
                <a:chOff x="3714744" y="2589216"/>
                <a:chExt cx="5040313" cy="1679112"/>
              </a:xfrm>
            </p:grpSpPr>
            <p:sp>
              <p:nvSpPr>
                <p:cNvPr id="66" name="Line 62"/>
                <p:cNvSpPr>
                  <a:spLocks noChangeShapeType="1"/>
                </p:cNvSpPr>
                <p:nvPr/>
              </p:nvSpPr>
              <p:spPr bwMode="auto">
                <a:xfrm>
                  <a:off x="3714744" y="2589216"/>
                  <a:ext cx="5040313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67" name="Line 64"/>
                <p:cNvSpPr>
                  <a:spLocks noChangeShapeType="1"/>
                </p:cNvSpPr>
                <p:nvPr/>
              </p:nvSpPr>
              <p:spPr bwMode="auto">
                <a:xfrm>
                  <a:off x="5072066" y="2593516"/>
                  <a:ext cx="0" cy="1674812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68" name="Line 65"/>
                <p:cNvSpPr>
                  <a:spLocks noChangeShapeType="1"/>
                </p:cNvSpPr>
                <p:nvPr/>
              </p:nvSpPr>
              <p:spPr bwMode="auto">
                <a:xfrm>
                  <a:off x="8755057" y="2589216"/>
                  <a:ext cx="0" cy="1674812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69" name="Line 67"/>
                <p:cNvSpPr>
                  <a:spLocks noChangeShapeType="1"/>
                </p:cNvSpPr>
                <p:nvPr/>
              </p:nvSpPr>
              <p:spPr bwMode="auto">
                <a:xfrm>
                  <a:off x="6262762" y="2589216"/>
                  <a:ext cx="0" cy="1674812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0" name="Line 68"/>
                <p:cNvSpPr>
                  <a:spLocks noChangeShapeType="1"/>
                </p:cNvSpPr>
                <p:nvPr/>
              </p:nvSpPr>
              <p:spPr bwMode="auto">
                <a:xfrm>
                  <a:off x="7786710" y="2589216"/>
                  <a:ext cx="0" cy="1674812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71" name="Line 69"/>
                <p:cNvSpPr>
                  <a:spLocks noChangeShapeType="1"/>
                </p:cNvSpPr>
                <p:nvPr/>
              </p:nvSpPr>
              <p:spPr bwMode="auto">
                <a:xfrm>
                  <a:off x="3714744" y="3259141"/>
                  <a:ext cx="5040313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72" name="Line 70"/>
                <p:cNvSpPr>
                  <a:spLocks noChangeShapeType="1"/>
                </p:cNvSpPr>
                <p:nvPr/>
              </p:nvSpPr>
              <p:spPr bwMode="auto">
                <a:xfrm>
                  <a:off x="3714744" y="3594103"/>
                  <a:ext cx="5040313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73" name="Line 71"/>
                <p:cNvSpPr>
                  <a:spLocks noChangeShapeType="1"/>
                </p:cNvSpPr>
                <p:nvPr/>
              </p:nvSpPr>
              <p:spPr bwMode="auto">
                <a:xfrm>
                  <a:off x="3714744" y="3929066"/>
                  <a:ext cx="5040313" cy="0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74" name="Line 64"/>
                <p:cNvSpPr>
                  <a:spLocks noChangeShapeType="1"/>
                </p:cNvSpPr>
                <p:nvPr/>
              </p:nvSpPr>
              <p:spPr bwMode="auto">
                <a:xfrm>
                  <a:off x="3720868" y="2592527"/>
                  <a:ext cx="0" cy="1674812"/>
                </a:xfrm>
                <a:prstGeom prst="line">
                  <a:avLst/>
                </a:prstGeom>
                <a:ln w="19050"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</p:grpSp>
        <p:sp>
          <p:nvSpPr>
            <p:cNvPr id="75" name="Rectangle 61"/>
            <p:cNvSpPr>
              <a:spLocks noChangeArrowheads="1"/>
            </p:cNvSpPr>
            <p:nvPr/>
          </p:nvSpPr>
          <p:spPr bwMode="auto">
            <a:xfrm>
              <a:off x="3833870" y="4510090"/>
              <a:ext cx="1285884" cy="33496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>
                <a:defRPr/>
              </a:pP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المخارج</a:t>
              </a:r>
              <a:endParaRPr lang="ar-SA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316928" y="5144802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 smtClean="0">
                  <a:solidFill>
                    <a:schemeClr val="tx1"/>
                  </a:solidFill>
                </a:rPr>
                <a:t>+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333936" y="5483230"/>
              <a:ext cx="49084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fr-FR" b="1" dirty="0" err="1" smtClean="0">
                  <a:solidFill>
                    <a:schemeClr val="tx1"/>
                  </a:solidFill>
                </a:rPr>
                <a:t>dV</a:t>
              </a:r>
              <a:r>
                <a:rPr lang="fr-FR" b="1" baseline="30000" dirty="0" smtClean="0">
                  <a:solidFill>
                    <a:schemeClr val="tx1"/>
                  </a:solidFill>
                </a:rPr>
                <a:t>-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81" name="Groupe 80"/>
            <p:cNvGrpSpPr/>
            <p:nvPr/>
          </p:nvGrpSpPr>
          <p:grpSpPr>
            <a:xfrm>
              <a:off x="6357950" y="4847407"/>
              <a:ext cx="1103330" cy="334963"/>
              <a:chOff x="6357950" y="4847407"/>
              <a:chExt cx="1103330" cy="334963"/>
            </a:xfrm>
          </p:grpSpPr>
          <p:sp>
            <p:nvSpPr>
              <p:cNvPr id="57" name="Rectangle 57"/>
              <p:cNvSpPr>
                <a:spLocks noChangeArrowheads="1"/>
              </p:cNvSpPr>
              <p:nvPr/>
            </p:nvSpPr>
            <p:spPr bwMode="auto">
              <a:xfrm>
                <a:off x="6357950" y="4847407"/>
                <a:ext cx="1103330" cy="33496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fr-FR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X13 </a:t>
                </a:r>
                <a:r>
                  <a:rPr lang="fr-FR" b="1" dirty="0">
                    <a:solidFill>
                      <a:schemeClr val="tx1"/>
                    </a:solidFill>
                    <a:cs typeface="Times New Roman" pitchFamily="18" charset="0"/>
                  </a:rPr>
                  <a:t>. </a:t>
                </a:r>
                <a:r>
                  <a:rPr lang="fr-FR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X1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0" name="Connecteur droit 79"/>
              <p:cNvCxnSpPr/>
              <p:nvPr/>
            </p:nvCxnSpPr>
            <p:spPr>
              <a:xfrm rot="10800000" flipH="1" flipV="1">
                <a:off x="6965079" y="4893573"/>
                <a:ext cx="180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Rectangle 2"/>
          <p:cNvSpPr>
            <a:spLocks noChangeArrowheads="1"/>
          </p:cNvSpPr>
          <p:nvPr/>
        </p:nvSpPr>
        <p:spPr bwMode="auto">
          <a:xfrm>
            <a:off x="6786578" y="357166"/>
            <a:ext cx="218845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lang="ar-DZ" b="1" dirty="0" smtClean="0"/>
              <a:t>متمن </a:t>
            </a:r>
            <a:r>
              <a:rPr lang="ar-DZ" b="1" dirty="0" err="1" smtClean="0"/>
              <a:t>أشغولة</a:t>
            </a:r>
            <a:r>
              <a:rPr lang="ar-DZ" b="1" dirty="0" smtClean="0"/>
              <a:t>  الدفع.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8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"/>
          <p:cNvSpPr>
            <a:spLocks noChangeArrowheads="1"/>
          </p:cNvSpPr>
          <p:nvPr/>
        </p:nvSpPr>
        <p:spPr bwMode="auto">
          <a:xfrm>
            <a:off x="71434" y="714356"/>
            <a:ext cx="8858284" cy="431528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المركز يسمح بخراطة قطعة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 المادة الأولية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قطعة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يتم تزويد المركز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بالقطع الحديدية يدويا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بعد إعطاء أمر انطلاق الدورة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تخرج ساق الرافعة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لتثبيت القطعة الحديدية.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عند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تثبيت القطعة الحديدية </a:t>
            </a: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تتم العمليتين التاليتين  في أن واحد: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 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لتقوم بعملية الخراطة (</a:t>
            </a:r>
            <a:r>
              <a:rPr lang="fr-FR" sz="1600" dirty="0" smtClean="0"/>
              <a:t>le fraisage</a:t>
            </a:r>
            <a:r>
              <a:rPr lang="ar-DZ" sz="1600" dirty="0" smtClean="0"/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على القطعة الحديدية.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ـ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لتقوم بعملية السن (</a:t>
            </a:r>
            <a:r>
              <a:rPr lang="fr-FR" sz="1600" dirty="0" smtClean="0"/>
              <a:t>le lamage </a:t>
            </a:r>
            <a:r>
              <a:rPr lang="ar-DZ" sz="1600" dirty="0" smtClean="0"/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لمدة </a:t>
            </a:r>
            <a:r>
              <a:rPr lang="ar-DZ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زمنية </a:t>
            </a:r>
            <a:r>
              <a:rPr lang="fr-FR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5s</a:t>
            </a:r>
            <a:r>
              <a:rPr lang="ar-DZ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على القطعة الحديدية.</a:t>
            </a: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3 </a:t>
            </a:r>
            <a:r>
              <a:rPr lang="ar-DZ" sz="14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بعد ذلك تعود الرافعة 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ثم الرافعة 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بعد رجوع الرافعتين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تعود بعد ذلك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ثم تزال القطعة الحديدية يدويا.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Rectangle 245"/>
          <p:cNvSpPr/>
          <p:nvPr/>
        </p:nvSpPr>
        <p:spPr>
          <a:xfrm>
            <a:off x="3214678" y="59539"/>
            <a:ext cx="2956259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0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القطع الحديدية.</a:t>
            </a:r>
            <a:endParaRPr lang="fr-FR" sz="2000" dirty="0"/>
          </a:p>
        </p:txBody>
      </p:sp>
      <p:sp>
        <p:nvSpPr>
          <p:cNvPr id="247" name="Rectangle 246"/>
          <p:cNvSpPr/>
          <p:nvPr/>
        </p:nvSpPr>
        <p:spPr>
          <a:xfrm>
            <a:off x="7608522" y="357166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grpSp>
        <p:nvGrpSpPr>
          <p:cNvPr id="28" name="Groupe 27"/>
          <p:cNvGrpSpPr/>
          <p:nvPr/>
        </p:nvGrpSpPr>
        <p:grpSpPr>
          <a:xfrm>
            <a:off x="0" y="4793637"/>
            <a:ext cx="4357686" cy="1588123"/>
            <a:chOff x="0" y="4793637"/>
            <a:chExt cx="4357686" cy="1588123"/>
          </a:xfrm>
        </p:grpSpPr>
        <p:sp>
          <p:nvSpPr>
            <p:cNvPr id="24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Text Box 3"/>
            <p:cNvSpPr txBox="1">
              <a:spLocks noChangeArrowheads="1"/>
            </p:cNvSpPr>
            <p:nvPr/>
          </p:nvSpPr>
          <p:spPr bwMode="auto">
            <a:xfrm>
              <a:off x="1750990" y="6108710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التشكيل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8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Text Box 3"/>
            <p:cNvSpPr txBox="1">
              <a:spLocks noChangeArrowheads="1"/>
            </p:cNvSpPr>
            <p:nvPr/>
          </p:nvSpPr>
          <p:spPr bwMode="auto">
            <a:xfrm>
              <a:off x="0" y="5286389"/>
              <a:ext cx="1355695" cy="2857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قطع حديدية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Text Box 3"/>
            <p:cNvSpPr txBox="1">
              <a:spLocks noChangeArrowheads="1"/>
            </p:cNvSpPr>
            <p:nvPr/>
          </p:nvSpPr>
          <p:spPr bwMode="auto">
            <a:xfrm>
              <a:off x="285721" y="5621632"/>
              <a:ext cx="1033400" cy="3076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سائل التبريد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3"/>
            <p:cNvSpPr txBox="1">
              <a:spLocks noChangeArrowheads="1"/>
            </p:cNvSpPr>
            <p:nvPr/>
          </p:nvSpPr>
          <p:spPr bwMode="auto">
            <a:xfrm>
              <a:off x="3071802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قطع مشكلة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lang="fr-FR" sz="1600" b="1" dirty="0"/>
            </a:p>
          </p:txBody>
        </p:sp>
      </p:grp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6357950" y="4951998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9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Image 243"/>
          <p:cNvPicPr>
            <a:picLocks noChangeAspect="1"/>
          </p:cNvPicPr>
          <p:nvPr/>
        </p:nvPicPr>
        <p:blipFill>
          <a:blip r:embed="rId2"/>
          <a:srcRect t="3914"/>
          <a:stretch>
            <a:fillRect/>
          </a:stretch>
        </p:blipFill>
        <p:spPr bwMode="auto">
          <a:xfrm>
            <a:off x="285720" y="71414"/>
            <a:ext cx="6621482" cy="3286148"/>
          </a:xfrm>
          <a:prstGeom prst="rect">
            <a:avLst/>
          </a:prstGeom>
          <a:noFill/>
        </p:spPr>
      </p:pic>
      <p:grpSp>
        <p:nvGrpSpPr>
          <p:cNvPr id="29" name="Groupe 28"/>
          <p:cNvGrpSpPr/>
          <p:nvPr/>
        </p:nvGrpSpPr>
        <p:grpSpPr>
          <a:xfrm>
            <a:off x="428596" y="3910430"/>
            <a:ext cx="8607013" cy="2171150"/>
            <a:chOff x="500002" y="0"/>
            <a:chExt cx="8607013" cy="2070156"/>
          </a:xfrm>
        </p:grpSpPr>
        <p:sp>
          <p:nvSpPr>
            <p:cNvPr id="30" name="Rectangle 29"/>
            <p:cNvSpPr/>
            <p:nvPr/>
          </p:nvSpPr>
          <p:spPr>
            <a:xfrm>
              <a:off x="571472" y="10633"/>
              <a:ext cx="8532000" cy="2059523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 rot="5400000">
              <a:off x="1801235" y="1029762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5400000">
              <a:off x="4651208" y="1028968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6383939" y="1038945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10800000">
              <a:off x="575015" y="39198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7813393" y="34571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164763" y="34571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80581" y="34571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16091" y="34383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7572396" y="494572"/>
              <a:ext cx="1428760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2"/>
            <p:cNvSpPr>
              <a:spLocks noChangeArrowheads="1"/>
            </p:cNvSpPr>
            <p:nvPr/>
          </p:nvSpPr>
          <p:spPr bwMode="auto">
            <a:xfrm>
              <a:off x="7452066" y="1045939"/>
              <a:ext cx="1571636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الخراطة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7691490" y="1625180"/>
              <a:ext cx="1353774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السن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1"/>
            <p:cNvSpPr>
              <a:spLocks noChangeArrowheads="1"/>
            </p:cNvSpPr>
            <p:nvPr/>
          </p:nvSpPr>
          <p:spPr bwMode="auto">
            <a:xfrm>
              <a:off x="5714976" y="1034617"/>
              <a:ext cx="1714512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35815" y="1073637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7" name="Connecteur droit 46"/>
            <p:cNvCxnSpPr/>
            <p:nvPr/>
          </p:nvCxnSpPr>
          <p:spPr>
            <a:xfrm rot="10800000">
              <a:off x="568769" y="95987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 rot="10800000">
              <a:off x="560775" y="150479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5643538" y="1647826"/>
              <a:ext cx="1774107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F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2643142" y="380988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2643142" y="948733"/>
              <a:ext cx="3000396" cy="5575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1"/>
            <p:cNvSpPr>
              <a:spLocks noChangeArrowheads="1"/>
            </p:cNvSpPr>
            <p:nvPr/>
          </p:nvSpPr>
          <p:spPr bwMode="auto">
            <a:xfrm>
              <a:off x="642878" y="426458"/>
              <a:ext cx="2214578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7" name="Rectangle 1"/>
            <p:cNvSpPr>
              <a:spLocks noChangeArrowheads="1"/>
            </p:cNvSpPr>
            <p:nvPr/>
          </p:nvSpPr>
          <p:spPr bwMode="auto">
            <a:xfrm>
              <a:off x="5643538" y="460605"/>
              <a:ext cx="1774107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8" name="Rectangle 1"/>
            <p:cNvSpPr>
              <a:spLocks noChangeArrowheads="1"/>
            </p:cNvSpPr>
            <p:nvPr/>
          </p:nvSpPr>
          <p:spPr bwMode="auto">
            <a:xfrm>
              <a:off x="2655017" y="1505150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F+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F-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1"/>
            <p:cNvSpPr>
              <a:spLocks noChangeArrowheads="1"/>
            </p:cNvSpPr>
            <p:nvPr/>
          </p:nvSpPr>
          <p:spPr bwMode="auto">
            <a:xfrm>
              <a:off x="500002" y="1630057"/>
              <a:ext cx="2357454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F0,F1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571900" y="3429000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6000760" y="6215082"/>
            <a:ext cx="297427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انشأ </a:t>
            </a:r>
            <a:r>
              <a:rPr kumimoji="0" lang="ar-DZ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لهذا النظام الآلي.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2"/>
          <p:cNvSpPr>
            <a:spLocks noChangeArrowheads="1"/>
          </p:cNvSpPr>
          <p:nvPr/>
        </p:nvSpPr>
        <p:spPr bwMode="auto">
          <a:xfrm>
            <a:off x="1607229" y="6519446"/>
            <a:ext cx="740342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انشأ </a:t>
            </a:r>
            <a:r>
              <a:rPr kumimoji="0" lang="ar-DZ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لهذا النظام الآلي مراعيا نمط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 دورة  بدورة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500958" y="71414"/>
            <a:ext cx="152958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الهيكلية :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63" grpId="0"/>
      <p:bldP spid="4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95"/>
          <p:cNvGrpSpPr>
            <a:grpSpLocks noChangeAspect="1"/>
          </p:cNvGrpSpPr>
          <p:nvPr/>
        </p:nvGrpSpPr>
        <p:grpSpPr bwMode="auto">
          <a:xfrm>
            <a:off x="485333" y="3797618"/>
            <a:ext cx="2844000" cy="50485"/>
            <a:chOff x="2807" y="7934"/>
            <a:chExt cx="4071" cy="64"/>
          </a:xfrm>
        </p:grpSpPr>
        <p:sp>
          <p:nvSpPr>
            <p:cNvPr id="10" name="Line 196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" name="Line 197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12" name="Group 199"/>
          <p:cNvGrpSpPr>
            <a:grpSpLocks noChangeAspect="1"/>
          </p:cNvGrpSpPr>
          <p:nvPr/>
        </p:nvGrpSpPr>
        <p:grpSpPr bwMode="auto">
          <a:xfrm>
            <a:off x="485333" y="2000240"/>
            <a:ext cx="2844000" cy="49528"/>
            <a:chOff x="2807" y="7934"/>
            <a:chExt cx="4071" cy="64"/>
          </a:xfrm>
        </p:grpSpPr>
        <p:sp>
          <p:nvSpPr>
            <p:cNvPr id="13" name="Line 200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4" name="Line 201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85" name="Groupe 84"/>
          <p:cNvGrpSpPr/>
          <p:nvPr/>
        </p:nvGrpSpPr>
        <p:grpSpPr>
          <a:xfrm>
            <a:off x="658695" y="2062498"/>
            <a:ext cx="1193485" cy="1728000"/>
            <a:chOff x="1673528" y="2062498"/>
            <a:chExt cx="1193485" cy="1728000"/>
          </a:xfrm>
        </p:grpSpPr>
        <p:sp>
          <p:nvSpPr>
            <p:cNvPr id="15" name="Line 202"/>
            <p:cNvSpPr>
              <a:spLocks noChangeShapeType="1"/>
            </p:cNvSpPr>
            <p:nvPr/>
          </p:nvSpPr>
          <p:spPr bwMode="auto">
            <a:xfrm>
              <a:off x="1844655" y="2062498"/>
              <a:ext cx="0" cy="172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6" name="Text Box 203"/>
            <p:cNvSpPr txBox="1">
              <a:spLocks noChangeAspect="1" noChangeArrowheads="1"/>
            </p:cNvSpPr>
            <p:nvPr/>
          </p:nvSpPr>
          <p:spPr bwMode="auto">
            <a:xfrm>
              <a:off x="1674792" y="2220136"/>
              <a:ext cx="327025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7" name="Text Box 204"/>
            <p:cNvSpPr txBox="1">
              <a:spLocks noChangeAspect="1" noChangeArrowheads="1"/>
            </p:cNvSpPr>
            <p:nvPr/>
          </p:nvSpPr>
          <p:spPr bwMode="auto">
            <a:xfrm>
              <a:off x="2119729" y="2228921"/>
              <a:ext cx="737760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8" name="Line 205"/>
            <p:cNvSpPr>
              <a:spLocks noChangeAspect="1" noChangeShapeType="1"/>
            </p:cNvSpPr>
            <p:nvPr/>
          </p:nvSpPr>
          <p:spPr bwMode="auto">
            <a:xfrm>
              <a:off x="2000230" y="2377299"/>
              <a:ext cx="120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" name="Text Box 207"/>
            <p:cNvSpPr txBox="1">
              <a:spLocks noChangeAspect="1" noChangeArrowheads="1"/>
            </p:cNvSpPr>
            <p:nvPr/>
          </p:nvSpPr>
          <p:spPr bwMode="auto">
            <a:xfrm>
              <a:off x="1679967" y="2803575"/>
              <a:ext cx="328612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0" name="Text Box 208"/>
            <p:cNvSpPr txBox="1">
              <a:spLocks noChangeAspect="1" noChangeArrowheads="1"/>
            </p:cNvSpPr>
            <p:nvPr/>
          </p:nvSpPr>
          <p:spPr bwMode="auto">
            <a:xfrm>
              <a:off x="2118964" y="2809185"/>
              <a:ext cx="748049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1" name="Line 209"/>
            <p:cNvSpPr>
              <a:spLocks noChangeAspect="1" noChangeShapeType="1"/>
            </p:cNvSpPr>
            <p:nvPr/>
          </p:nvSpPr>
          <p:spPr bwMode="auto">
            <a:xfrm>
              <a:off x="2005404" y="2959150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9" name="Line 292"/>
            <p:cNvSpPr>
              <a:spLocks noChangeAspect="1" noChangeShapeType="1"/>
            </p:cNvSpPr>
            <p:nvPr/>
          </p:nvSpPr>
          <p:spPr bwMode="auto">
            <a:xfrm>
              <a:off x="1778394" y="2659524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" name="Text Box 300"/>
            <p:cNvSpPr txBox="1">
              <a:spLocks noChangeAspect="1" noChangeArrowheads="1"/>
            </p:cNvSpPr>
            <p:nvPr/>
          </p:nvSpPr>
          <p:spPr bwMode="auto">
            <a:xfrm>
              <a:off x="1681554" y="3395596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6" name="Line 303"/>
            <p:cNvSpPr>
              <a:spLocks noChangeAspect="1" noChangeShapeType="1"/>
            </p:cNvSpPr>
            <p:nvPr/>
          </p:nvSpPr>
          <p:spPr bwMode="auto">
            <a:xfrm>
              <a:off x="1775979" y="3248657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43" name="Text Box 215"/>
            <p:cNvSpPr txBox="1">
              <a:spLocks noChangeAspect="1" noChangeArrowheads="1"/>
            </p:cNvSpPr>
            <p:nvPr/>
          </p:nvSpPr>
          <p:spPr bwMode="auto">
            <a:xfrm>
              <a:off x="1817654" y="2510146"/>
              <a:ext cx="42862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</a:p>
            <a:p>
              <a:pPr algn="r" rtl="1"/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45" name="Text Box 217"/>
            <p:cNvSpPr txBox="1">
              <a:spLocks noChangeAspect="1" noChangeArrowheads="1"/>
            </p:cNvSpPr>
            <p:nvPr/>
          </p:nvSpPr>
          <p:spPr bwMode="auto">
            <a:xfrm>
              <a:off x="2175489" y="2785206"/>
              <a:ext cx="55793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223"/>
            <p:cNvSpPr txBox="1">
              <a:spLocks noChangeAspect="1" noChangeArrowheads="1"/>
            </p:cNvSpPr>
            <p:nvPr/>
          </p:nvSpPr>
          <p:spPr bwMode="auto">
            <a:xfrm>
              <a:off x="2135960" y="2196346"/>
              <a:ext cx="58793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307"/>
            <p:cNvSpPr txBox="1">
              <a:spLocks noChangeAspect="1" noChangeArrowheads="1"/>
            </p:cNvSpPr>
            <p:nvPr/>
          </p:nvSpPr>
          <p:spPr bwMode="auto">
            <a:xfrm>
              <a:off x="1726530" y="3108088"/>
              <a:ext cx="505464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V0</a:t>
              </a:r>
            </a:p>
            <a:p>
              <a:pPr algn="r" rtl="1"/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678770" y="2205550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684396" y="2763794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673528" y="3358989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2877697" y="2062498"/>
            <a:ext cx="1179536" cy="1728000"/>
            <a:chOff x="3892530" y="2062498"/>
            <a:chExt cx="1179536" cy="1728000"/>
          </a:xfrm>
        </p:grpSpPr>
        <p:sp>
          <p:nvSpPr>
            <p:cNvPr id="4" name="Line 218"/>
            <p:cNvSpPr>
              <a:spLocks noChangeShapeType="1"/>
            </p:cNvSpPr>
            <p:nvPr/>
          </p:nvSpPr>
          <p:spPr bwMode="auto">
            <a:xfrm>
              <a:off x="4062392" y="2062498"/>
              <a:ext cx="0" cy="172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" name="Text Box 210"/>
            <p:cNvSpPr txBox="1">
              <a:spLocks noChangeAspect="1" noChangeArrowheads="1"/>
            </p:cNvSpPr>
            <p:nvPr/>
          </p:nvSpPr>
          <p:spPr bwMode="auto">
            <a:xfrm>
              <a:off x="3893601" y="2804242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3" name="Text Box 211"/>
            <p:cNvSpPr txBox="1">
              <a:spLocks noChangeAspect="1" noChangeArrowheads="1"/>
            </p:cNvSpPr>
            <p:nvPr/>
          </p:nvSpPr>
          <p:spPr bwMode="auto">
            <a:xfrm>
              <a:off x="4339345" y="2804242"/>
              <a:ext cx="732721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4" name="Line 212"/>
            <p:cNvSpPr>
              <a:spLocks noChangeAspect="1" noChangeShapeType="1"/>
            </p:cNvSpPr>
            <p:nvPr/>
          </p:nvSpPr>
          <p:spPr bwMode="auto">
            <a:xfrm>
              <a:off x="4219039" y="2959817"/>
              <a:ext cx="122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5" name="Line 213"/>
            <p:cNvSpPr>
              <a:spLocks noChangeAspect="1" noChangeShapeType="1"/>
            </p:cNvSpPr>
            <p:nvPr/>
          </p:nvSpPr>
          <p:spPr bwMode="auto">
            <a:xfrm>
              <a:off x="3993780" y="265658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" name="Text Box 219"/>
            <p:cNvSpPr txBox="1">
              <a:spLocks noChangeAspect="1" noChangeArrowheads="1"/>
            </p:cNvSpPr>
            <p:nvPr/>
          </p:nvSpPr>
          <p:spPr bwMode="auto">
            <a:xfrm>
              <a:off x="3892530" y="2220427"/>
              <a:ext cx="327025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7" name="Text Box 220"/>
            <p:cNvSpPr txBox="1">
              <a:spLocks noChangeAspect="1" noChangeArrowheads="1"/>
            </p:cNvSpPr>
            <p:nvPr/>
          </p:nvSpPr>
          <p:spPr bwMode="auto">
            <a:xfrm>
              <a:off x="4338273" y="2222015"/>
              <a:ext cx="733793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8" name="Line 221"/>
            <p:cNvSpPr>
              <a:spLocks noChangeAspect="1" noChangeShapeType="1"/>
            </p:cNvSpPr>
            <p:nvPr/>
          </p:nvSpPr>
          <p:spPr bwMode="auto">
            <a:xfrm>
              <a:off x="4217967" y="2376002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" name="Text Box 301"/>
            <p:cNvSpPr txBox="1">
              <a:spLocks noChangeAspect="1" noChangeArrowheads="1"/>
            </p:cNvSpPr>
            <p:nvPr/>
          </p:nvSpPr>
          <p:spPr bwMode="auto">
            <a:xfrm>
              <a:off x="3894121" y="3399942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7" name="Line 304"/>
            <p:cNvSpPr>
              <a:spLocks noChangeAspect="1" noChangeShapeType="1"/>
            </p:cNvSpPr>
            <p:nvPr/>
          </p:nvSpPr>
          <p:spPr bwMode="auto">
            <a:xfrm>
              <a:off x="3988604" y="325519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42" name="Text Box 214"/>
            <p:cNvSpPr txBox="1">
              <a:spLocks noChangeAspect="1" noChangeArrowheads="1"/>
            </p:cNvSpPr>
            <p:nvPr/>
          </p:nvSpPr>
          <p:spPr bwMode="auto">
            <a:xfrm>
              <a:off x="4309990" y="2773685"/>
              <a:ext cx="628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216"/>
            <p:cNvSpPr txBox="1">
              <a:spLocks noChangeAspect="1" noChangeArrowheads="1"/>
            </p:cNvSpPr>
            <p:nvPr/>
          </p:nvSpPr>
          <p:spPr bwMode="auto">
            <a:xfrm>
              <a:off x="4043118" y="2534672"/>
              <a:ext cx="428629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G1</a:t>
              </a:r>
              <a:r>
                <a:rPr lang="ar-SA" sz="12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46" name="Text Box 222"/>
            <p:cNvSpPr txBox="1">
              <a:spLocks noChangeAspect="1" noChangeArrowheads="1"/>
            </p:cNvSpPr>
            <p:nvPr/>
          </p:nvSpPr>
          <p:spPr bwMode="auto">
            <a:xfrm>
              <a:off x="4373780" y="2201171"/>
              <a:ext cx="6470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l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ct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305"/>
            <p:cNvSpPr txBox="1">
              <a:spLocks noChangeAspect="1" noChangeArrowheads="1"/>
            </p:cNvSpPr>
            <p:nvPr/>
          </p:nvSpPr>
          <p:spPr bwMode="auto">
            <a:xfrm>
              <a:off x="4081218" y="3096296"/>
              <a:ext cx="99084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G0.(t/6/5s)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902343" y="2190760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900213" y="2783320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7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909309" y="3377071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4" name="Groupe 163"/>
          <p:cNvGrpSpPr/>
          <p:nvPr/>
        </p:nvGrpSpPr>
        <p:grpSpPr>
          <a:xfrm>
            <a:off x="1741806" y="711238"/>
            <a:ext cx="1216773" cy="1299145"/>
            <a:chOff x="1741806" y="711238"/>
            <a:chExt cx="1216773" cy="1299145"/>
          </a:xfrm>
        </p:grpSpPr>
        <p:sp>
          <p:nvSpPr>
            <p:cNvPr id="6" name="Line 191"/>
            <p:cNvSpPr>
              <a:spLocks noChangeAspect="1" noChangeShapeType="1"/>
            </p:cNvSpPr>
            <p:nvPr/>
          </p:nvSpPr>
          <p:spPr bwMode="auto">
            <a:xfrm>
              <a:off x="1936309" y="1066784"/>
              <a:ext cx="0" cy="9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90" name="Groupe 89"/>
            <p:cNvGrpSpPr/>
            <p:nvPr/>
          </p:nvGrpSpPr>
          <p:grpSpPr>
            <a:xfrm>
              <a:off x="1845726" y="1688121"/>
              <a:ext cx="711309" cy="322262"/>
              <a:chOff x="2860559" y="1688121"/>
              <a:chExt cx="711309" cy="322262"/>
            </a:xfrm>
          </p:grpSpPr>
          <p:sp>
            <p:nvSpPr>
              <p:cNvPr id="8" name="Line 194"/>
              <p:cNvSpPr>
                <a:spLocks noChangeAspect="1" noChangeShapeType="1"/>
              </p:cNvSpPr>
              <p:nvPr/>
            </p:nvSpPr>
            <p:spPr bwMode="auto">
              <a:xfrm>
                <a:off x="2860559" y="1819176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2763" y="1688121"/>
                <a:ext cx="519105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9" name="Groupe 88"/>
            <p:cNvGrpSpPr/>
            <p:nvPr/>
          </p:nvGrpSpPr>
          <p:grpSpPr>
            <a:xfrm>
              <a:off x="1741806" y="1357125"/>
              <a:ext cx="1216773" cy="346720"/>
              <a:chOff x="2756639" y="1357125"/>
              <a:chExt cx="1216773" cy="346720"/>
            </a:xfrm>
          </p:grpSpPr>
          <p:sp>
            <p:nvSpPr>
              <p:cNvPr id="7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56639" y="1379024"/>
                <a:ext cx="361950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2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248016" y="1381111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33" name="Line 298"/>
              <p:cNvSpPr>
                <a:spLocks noChangeAspect="1" noChangeShapeType="1"/>
              </p:cNvSpPr>
              <p:nvPr/>
            </p:nvSpPr>
            <p:spPr bwMode="auto">
              <a:xfrm>
                <a:off x="3128845" y="1531076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49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93285" y="1367295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73324" y="1357125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1" name="Text Box 296"/>
            <p:cNvSpPr txBox="1">
              <a:spLocks noChangeAspect="1" noChangeArrowheads="1"/>
            </p:cNvSpPr>
            <p:nvPr/>
          </p:nvSpPr>
          <p:spPr bwMode="auto">
            <a:xfrm>
              <a:off x="1742706" y="711238"/>
              <a:ext cx="396000" cy="346263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1" name="Text Box 296"/>
            <p:cNvSpPr txBox="1">
              <a:spLocks noChangeAspect="1" noChangeArrowheads="1"/>
            </p:cNvSpPr>
            <p:nvPr/>
          </p:nvSpPr>
          <p:spPr bwMode="auto">
            <a:xfrm>
              <a:off x="1803335" y="76467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68" name="Text Box 308"/>
            <p:cNvSpPr txBox="1">
              <a:spLocks noChangeArrowheads="1"/>
            </p:cNvSpPr>
            <p:nvPr/>
          </p:nvSpPr>
          <p:spPr bwMode="auto">
            <a:xfrm>
              <a:off x="1785918" y="714356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8" name="Groupe 87"/>
            <p:cNvGrpSpPr/>
            <p:nvPr/>
          </p:nvGrpSpPr>
          <p:grpSpPr>
            <a:xfrm>
              <a:off x="1840953" y="1057938"/>
              <a:ext cx="1065097" cy="322262"/>
              <a:chOff x="2855786" y="1068824"/>
              <a:chExt cx="1065097" cy="322262"/>
            </a:xfrm>
          </p:grpSpPr>
          <p:sp>
            <p:nvSpPr>
              <p:cNvPr id="69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70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11249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91" name="Groupe 90"/>
          <p:cNvGrpSpPr/>
          <p:nvPr/>
        </p:nvGrpSpPr>
        <p:grpSpPr>
          <a:xfrm>
            <a:off x="1731424" y="3850790"/>
            <a:ext cx="1170004" cy="1059356"/>
            <a:chOff x="2746257" y="3850790"/>
            <a:chExt cx="1170004" cy="1059356"/>
          </a:xfrm>
        </p:grpSpPr>
        <p:sp>
          <p:nvSpPr>
            <p:cNvPr id="5" name="Line 190"/>
            <p:cNvSpPr>
              <a:spLocks noChangeShapeType="1"/>
            </p:cNvSpPr>
            <p:nvPr/>
          </p:nvSpPr>
          <p:spPr bwMode="auto">
            <a:xfrm>
              <a:off x="2913042" y="3850790"/>
              <a:ext cx="1588" cy="104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0" name="Line 293"/>
            <p:cNvSpPr>
              <a:spLocks noChangeAspect="1" noChangeShapeType="1"/>
            </p:cNvSpPr>
            <p:nvPr/>
          </p:nvSpPr>
          <p:spPr bwMode="auto">
            <a:xfrm>
              <a:off x="2838430" y="4064077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48" name="Text Box 294"/>
            <p:cNvSpPr txBox="1">
              <a:spLocks noChangeAspect="1" noChangeArrowheads="1"/>
            </p:cNvSpPr>
            <p:nvPr/>
          </p:nvSpPr>
          <p:spPr bwMode="auto">
            <a:xfrm>
              <a:off x="2928918" y="3893153"/>
              <a:ext cx="642950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V0.G0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96"/>
            <p:cNvSpPr txBox="1">
              <a:spLocks noChangeAspect="1" noChangeArrowheads="1"/>
            </p:cNvSpPr>
            <p:nvPr/>
          </p:nvSpPr>
          <p:spPr bwMode="auto">
            <a:xfrm>
              <a:off x="2746257" y="4234904"/>
              <a:ext cx="328612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63" name="Text Box 297"/>
            <p:cNvSpPr txBox="1">
              <a:spLocks noChangeAspect="1" noChangeArrowheads="1"/>
            </p:cNvSpPr>
            <p:nvPr/>
          </p:nvSpPr>
          <p:spPr bwMode="auto">
            <a:xfrm>
              <a:off x="3190865" y="4240514"/>
              <a:ext cx="725396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64" name="Line 298"/>
            <p:cNvSpPr>
              <a:spLocks noChangeAspect="1" noChangeShapeType="1"/>
            </p:cNvSpPr>
            <p:nvPr/>
          </p:nvSpPr>
          <p:spPr bwMode="auto">
            <a:xfrm>
              <a:off x="3071694" y="4390479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66" name="Text Box 299"/>
            <p:cNvSpPr txBox="1">
              <a:spLocks noChangeAspect="1" noChangeArrowheads="1"/>
            </p:cNvSpPr>
            <p:nvPr/>
          </p:nvSpPr>
          <p:spPr bwMode="auto">
            <a:xfrm>
              <a:off x="3236134" y="4226698"/>
              <a:ext cx="527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dF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Text Box 308"/>
            <p:cNvSpPr txBox="1">
              <a:spLocks noChangeArrowheads="1"/>
            </p:cNvSpPr>
            <p:nvPr/>
          </p:nvSpPr>
          <p:spPr bwMode="auto">
            <a:xfrm>
              <a:off x="2760098" y="4227827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Line 293"/>
            <p:cNvSpPr>
              <a:spLocks noChangeAspect="1" noChangeShapeType="1"/>
            </p:cNvSpPr>
            <p:nvPr/>
          </p:nvSpPr>
          <p:spPr bwMode="auto">
            <a:xfrm>
              <a:off x="2847963" y="470274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84" name="Text Box 294"/>
            <p:cNvSpPr txBox="1">
              <a:spLocks noChangeAspect="1" noChangeArrowheads="1"/>
            </p:cNvSpPr>
            <p:nvPr/>
          </p:nvSpPr>
          <p:spPr bwMode="auto">
            <a:xfrm>
              <a:off x="2947976" y="4572008"/>
              <a:ext cx="642950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F0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4" name="Group 195"/>
          <p:cNvGrpSpPr>
            <a:grpSpLocks noChangeAspect="1"/>
          </p:cNvGrpSpPr>
          <p:nvPr/>
        </p:nvGrpSpPr>
        <p:grpSpPr bwMode="auto">
          <a:xfrm>
            <a:off x="5095217" y="3588066"/>
            <a:ext cx="2844000" cy="50485"/>
            <a:chOff x="2807" y="7934"/>
            <a:chExt cx="4071" cy="64"/>
          </a:xfrm>
        </p:grpSpPr>
        <p:sp>
          <p:nvSpPr>
            <p:cNvPr id="95" name="Line 196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96" name="Line 197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97" name="Group 199"/>
          <p:cNvGrpSpPr>
            <a:grpSpLocks noChangeAspect="1"/>
          </p:cNvGrpSpPr>
          <p:nvPr/>
        </p:nvGrpSpPr>
        <p:grpSpPr bwMode="auto">
          <a:xfrm>
            <a:off x="5095217" y="1790688"/>
            <a:ext cx="2844000" cy="49528"/>
            <a:chOff x="2807" y="7934"/>
            <a:chExt cx="4071" cy="64"/>
          </a:xfrm>
        </p:grpSpPr>
        <p:sp>
          <p:nvSpPr>
            <p:cNvPr id="98" name="Line 200"/>
            <p:cNvSpPr>
              <a:spLocks noChangeAspect="1" noChangeShapeType="1"/>
            </p:cNvSpPr>
            <p:nvPr/>
          </p:nvSpPr>
          <p:spPr bwMode="auto">
            <a:xfrm>
              <a:off x="2807" y="7998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99" name="Line 201"/>
            <p:cNvSpPr>
              <a:spLocks noChangeAspect="1" noChangeShapeType="1"/>
            </p:cNvSpPr>
            <p:nvPr/>
          </p:nvSpPr>
          <p:spPr bwMode="auto">
            <a:xfrm>
              <a:off x="2807" y="7934"/>
              <a:ext cx="4071" cy="0"/>
            </a:xfrm>
            <a:prstGeom prst="line">
              <a:avLst/>
            </a:prstGeom>
            <a:ln>
              <a:solidFill>
                <a:srgbClr val="FF99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109" name="Groupe 108"/>
          <p:cNvGrpSpPr/>
          <p:nvPr/>
        </p:nvGrpSpPr>
        <p:grpSpPr>
          <a:xfrm>
            <a:off x="5269843" y="1852946"/>
            <a:ext cx="1192221" cy="1728000"/>
            <a:chOff x="1674792" y="2062498"/>
            <a:chExt cx="1192221" cy="1728000"/>
          </a:xfrm>
        </p:grpSpPr>
        <p:sp>
          <p:nvSpPr>
            <p:cNvPr id="110" name="Line 202"/>
            <p:cNvSpPr>
              <a:spLocks noChangeShapeType="1"/>
            </p:cNvSpPr>
            <p:nvPr/>
          </p:nvSpPr>
          <p:spPr bwMode="auto">
            <a:xfrm>
              <a:off x="1844655" y="2062498"/>
              <a:ext cx="0" cy="172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1" name="Text Box 203"/>
            <p:cNvSpPr txBox="1">
              <a:spLocks noChangeAspect="1" noChangeArrowheads="1"/>
            </p:cNvSpPr>
            <p:nvPr/>
          </p:nvSpPr>
          <p:spPr bwMode="auto">
            <a:xfrm>
              <a:off x="1674792" y="2220136"/>
              <a:ext cx="327025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12" name="Text Box 204"/>
            <p:cNvSpPr txBox="1">
              <a:spLocks noChangeAspect="1" noChangeArrowheads="1"/>
            </p:cNvSpPr>
            <p:nvPr/>
          </p:nvSpPr>
          <p:spPr bwMode="auto">
            <a:xfrm>
              <a:off x="2119729" y="2228921"/>
              <a:ext cx="737760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13" name="Line 205"/>
            <p:cNvSpPr>
              <a:spLocks noChangeAspect="1" noChangeShapeType="1"/>
            </p:cNvSpPr>
            <p:nvPr/>
          </p:nvSpPr>
          <p:spPr bwMode="auto">
            <a:xfrm>
              <a:off x="2000230" y="2377299"/>
              <a:ext cx="120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4" name="Text Box 207"/>
            <p:cNvSpPr txBox="1">
              <a:spLocks noChangeAspect="1" noChangeArrowheads="1"/>
            </p:cNvSpPr>
            <p:nvPr/>
          </p:nvSpPr>
          <p:spPr bwMode="auto">
            <a:xfrm>
              <a:off x="1679967" y="2803575"/>
              <a:ext cx="328612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15" name="Text Box 208"/>
            <p:cNvSpPr txBox="1">
              <a:spLocks noChangeAspect="1" noChangeArrowheads="1"/>
            </p:cNvSpPr>
            <p:nvPr/>
          </p:nvSpPr>
          <p:spPr bwMode="auto">
            <a:xfrm>
              <a:off x="2118964" y="2809185"/>
              <a:ext cx="748049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16" name="Line 209"/>
            <p:cNvSpPr>
              <a:spLocks noChangeAspect="1" noChangeShapeType="1"/>
            </p:cNvSpPr>
            <p:nvPr/>
          </p:nvSpPr>
          <p:spPr bwMode="auto">
            <a:xfrm>
              <a:off x="2005404" y="2959150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7" name="Line 292"/>
            <p:cNvSpPr>
              <a:spLocks noChangeAspect="1" noChangeShapeType="1"/>
            </p:cNvSpPr>
            <p:nvPr/>
          </p:nvSpPr>
          <p:spPr bwMode="auto">
            <a:xfrm>
              <a:off x="1778394" y="2659524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18" name="Text Box 300"/>
            <p:cNvSpPr txBox="1">
              <a:spLocks noChangeAspect="1" noChangeArrowheads="1"/>
            </p:cNvSpPr>
            <p:nvPr/>
          </p:nvSpPr>
          <p:spPr bwMode="auto">
            <a:xfrm>
              <a:off x="1681554" y="3395596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19" name="Line 303"/>
            <p:cNvSpPr>
              <a:spLocks noChangeAspect="1" noChangeShapeType="1"/>
            </p:cNvSpPr>
            <p:nvPr/>
          </p:nvSpPr>
          <p:spPr bwMode="auto">
            <a:xfrm>
              <a:off x="1773217" y="3259543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0" name="Text Box 215"/>
            <p:cNvSpPr txBox="1">
              <a:spLocks noChangeAspect="1" noChangeArrowheads="1"/>
            </p:cNvSpPr>
            <p:nvPr/>
          </p:nvSpPr>
          <p:spPr bwMode="auto">
            <a:xfrm>
              <a:off x="1784996" y="2521032"/>
              <a:ext cx="42862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</a:p>
            <a:p>
              <a:pPr algn="r" rtl="1"/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121" name="Text Box 217"/>
            <p:cNvSpPr txBox="1">
              <a:spLocks noChangeAspect="1" noChangeArrowheads="1"/>
            </p:cNvSpPr>
            <p:nvPr/>
          </p:nvSpPr>
          <p:spPr bwMode="auto">
            <a:xfrm>
              <a:off x="2175489" y="2785206"/>
              <a:ext cx="55793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Text Box 223"/>
            <p:cNvSpPr txBox="1">
              <a:spLocks noChangeAspect="1" noChangeArrowheads="1"/>
            </p:cNvSpPr>
            <p:nvPr/>
          </p:nvSpPr>
          <p:spPr bwMode="auto">
            <a:xfrm>
              <a:off x="2135960" y="2196346"/>
              <a:ext cx="58793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Text Box 307"/>
            <p:cNvSpPr txBox="1">
              <a:spLocks noChangeAspect="1" noChangeArrowheads="1"/>
            </p:cNvSpPr>
            <p:nvPr/>
          </p:nvSpPr>
          <p:spPr bwMode="auto">
            <a:xfrm>
              <a:off x="1726530" y="3108088"/>
              <a:ext cx="505464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V0</a:t>
              </a:r>
            </a:p>
            <a:p>
              <a:pPr algn="r" rtl="1"/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678770" y="2195502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1684396" y="2763794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687176" y="3358989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7487581" y="1852946"/>
            <a:ext cx="1179536" cy="1728000"/>
            <a:chOff x="3892530" y="2062498"/>
            <a:chExt cx="1179536" cy="1728000"/>
          </a:xfrm>
        </p:grpSpPr>
        <p:sp>
          <p:nvSpPr>
            <p:cNvPr id="128" name="Line 218"/>
            <p:cNvSpPr>
              <a:spLocks noChangeShapeType="1"/>
            </p:cNvSpPr>
            <p:nvPr/>
          </p:nvSpPr>
          <p:spPr bwMode="auto">
            <a:xfrm>
              <a:off x="4062392" y="2062498"/>
              <a:ext cx="0" cy="172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29" name="Text Box 210"/>
            <p:cNvSpPr txBox="1">
              <a:spLocks noChangeAspect="1" noChangeArrowheads="1"/>
            </p:cNvSpPr>
            <p:nvPr/>
          </p:nvSpPr>
          <p:spPr bwMode="auto">
            <a:xfrm>
              <a:off x="3893601" y="2804242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30" name="Text Box 211"/>
            <p:cNvSpPr txBox="1">
              <a:spLocks noChangeAspect="1" noChangeArrowheads="1"/>
            </p:cNvSpPr>
            <p:nvPr/>
          </p:nvSpPr>
          <p:spPr bwMode="auto">
            <a:xfrm>
              <a:off x="4339345" y="2804242"/>
              <a:ext cx="732721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31" name="Line 212"/>
            <p:cNvSpPr>
              <a:spLocks noChangeAspect="1" noChangeShapeType="1"/>
            </p:cNvSpPr>
            <p:nvPr/>
          </p:nvSpPr>
          <p:spPr bwMode="auto">
            <a:xfrm>
              <a:off x="4219039" y="2959817"/>
              <a:ext cx="122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2" name="Line 213"/>
            <p:cNvSpPr>
              <a:spLocks noChangeAspect="1" noChangeShapeType="1"/>
            </p:cNvSpPr>
            <p:nvPr/>
          </p:nvSpPr>
          <p:spPr bwMode="auto">
            <a:xfrm>
              <a:off x="3993780" y="265658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3" name="Text Box 219"/>
            <p:cNvSpPr txBox="1">
              <a:spLocks noChangeAspect="1" noChangeArrowheads="1"/>
            </p:cNvSpPr>
            <p:nvPr/>
          </p:nvSpPr>
          <p:spPr bwMode="auto">
            <a:xfrm>
              <a:off x="3892530" y="2220427"/>
              <a:ext cx="327025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34" name="Text Box 220"/>
            <p:cNvSpPr txBox="1">
              <a:spLocks noChangeAspect="1" noChangeArrowheads="1"/>
            </p:cNvSpPr>
            <p:nvPr/>
          </p:nvSpPr>
          <p:spPr bwMode="auto">
            <a:xfrm>
              <a:off x="4338273" y="2222015"/>
              <a:ext cx="733793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35" name="Line 221"/>
            <p:cNvSpPr>
              <a:spLocks noChangeAspect="1" noChangeShapeType="1"/>
            </p:cNvSpPr>
            <p:nvPr/>
          </p:nvSpPr>
          <p:spPr bwMode="auto">
            <a:xfrm>
              <a:off x="4217967" y="2376002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6" name="Text Box 301"/>
            <p:cNvSpPr txBox="1">
              <a:spLocks noChangeAspect="1" noChangeArrowheads="1"/>
            </p:cNvSpPr>
            <p:nvPr/>
          </p:nvSpPr>
          <p:spPr bwMode="auto">
            <a:xfrm>
              <a:off x="3894121" y="3399942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37" name="Line 304"/>
            <p:cNvSpPr>
              <a:spLocks noChangeAspect="1" noChangeShapeType="1"/>
            </p:cNvSpPr>
            <p:nvPr/>
          </p:nvSpPr>
          <p:spPr bwMode="auto">
            <a:xfrm>
              <a:off x="3988604" y="325519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38" name="Text Box 214"/>
            <p:cNvSpPr txBox="1">
              <a:spLocks noChangeAspect="1" noChangeArrowheads="1"/>
            </p:cNvSpPr>
            <p:nvPr/>
          </p:nvSpPr>
          <p:spPr bwMode="auto">
            <a:xfrm>
              <a:off x="4320876" y="2773685"/>
              <a:ext cx="628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Text Box 216"/>
            <p:cNvSpPr txBox="1">
              <a:spLocks noChangeAspect="1" noChangeArrowheads="1"/>
            </p:cNvSpPr>
            <p:nvPr/>
          </p:nvSpPr>
          <p:spPr bwMode="auto">
            <a:xfrm>
              <a:off x="4043118" y="2534672"/>
              <a:ext cx="428629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G1</a:t>
              </a:r>
              <a:r>
                <a:rPr lang="ar-SA" sz="12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140" name="Text Box 222"/>
            <p:cNvSpPr txBox="1">
              <a:spLocks noChangeAspect="1" noChangeArrowheads="1"/>
            </p:cNvSpPr>
            <p:nvPr/>
          </p:nvSpPr>
          <p:spPr bwMode="auto">
            <a:xfrm>
              <a:off x="4373780" y="2190285"/>
              <a:ext cx="6470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l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ct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Text Box 305"/>
            <p:cNvSpPr txBox="1">
              <a:spLocks noChangeAspect="1" noChangeArrowheads="1"/>
            </p:cNvSpPr>
            <p:nvPr/>
          </p:nvSpPr>
          <p:spPr bwMode="auto">
            <a:xfrm>
              <a:off x="4081218" y="3096296"/>
              <a:ext cx="99084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G0.(t/6/5s)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914067" y="2200808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3900213" y="2783320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7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3899261" y="3387119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6" name="Groupe 165"/>
          <p:cNvGrpSpPr/>
          <p:nvPr/>
        </p:nvGrpSpPr>
        <p:grpSpPr>
          <a:xfrm>
            <a:off x="6340867" y="202098"/>
            <a:ext cx="1227596" cy="1598733"/>
            <a:chOff x="6340867" y="202098"/>
            <a:chExt cx="1227596" cy="1598733"/>
          </a:xfrm>
        </p:grpSpPr>
        <p:sp>
          <p:nvSpPr>
            <p:cNvPr id="93" name="Line 191"/>
            <p:cNvSpPr>
              <a:spLocks noChangeAspect="1" noChangeShapeType="1"/>
            </p:cNvSpPr>
            <p:nvPr/>
          </p:nvSpPr>
          <p:spPr bwMode="auto">
            <a:xfrm>
              <a:off x="6546193" y="202098"/>
              <a:ext cx="0" cy="158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100" name="Groupe 99"/>
            <p:cNvGrpSpPr/>
            <p:nvPr/>
          </p:nvGrpSpPr>
          <p:grpSpPr>
            <a:xfrm>
              <a:off x="6455610" y="1478569"/>
              <a:ext cx="711309" cy="322262"/>
              <a:chOff x="2860559" y="1688121"/>
              <a:chExt cx="711309" cy="322262"/>
            </a:xfrm>
          </p:grpSpPr>
          <p:sp>
            <p:nvSpPr>
              <p:cNvPr id="101" name="Line 194"/>
              <p:cNvSpPr>
                <a:spLocks noChangeAspect="1" noChangeShapeType="1"/>
              </p:cNvSpPr>
              <p:nvPr/>
            </p:nvSpPr>
            <p:spPr bwMode="auto">
              <a:xfrm>
                <a:off x="2860559" y="1819176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2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2763" y="1688121"/>
                <a:ext cx="519105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3" name="Groupe 102"/>
            <p:cNvGrpSpPr/>
            <p:nvPr/>
          </p:nvGrpSpPr>
          <p:grpSpPr>
            <a:xfrm>
              <a:off x="6351690" y="1136687"/>
              <a:ext cx="1216773" cy="357606"/>
              <a:chOff x="2756639" y="1346239"/>
              <a:chExt cx="1216773" cy="357606"/>
            </a:xfrm>
          </p:grpSpPr>
          <p:sp>
            <p:nvSpPr>
              <p:cNvPr id="104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56639" y="1379024"/>
                <a:ext cx="361950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5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248016" y="1381111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06" name="Line 298"/>
              <p:cNvSpPr>
                <a:spLocks noChangeAspect="1" noChangeShapeType="1"/>
              </p:cNvSpPr>
              <p:nvPr/>
            </p:nvSpPr>
            <p:spPr bwMode="auto">
              <a:xfrm>
                <a:off x="3128845" y="1531076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7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93285" y="1367295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2773324" y="1346239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6" name="Text Box 296"/>
            <p:cNvSpPr txBox="1">
              <a:spLocks noChangeAspect="1" noChangeArrowheads="1"/>
            </p:cNvSpPr>
            <p:nvPr/>
          </p:nvSpPr>
          <p:spPr bwMode="auto">
            <a:xfrm>
              <a:off x="6340867" y="417365"/>
              <a:ext cx="396000" cy="346262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47" name="Text Box 296"/>
            <p:cNvSpPr txBox="1">
              <a:spLocks noChangeAspect="1" noChangeArrowheads="1"/>
            </p:cNvSpPr>
            <p:nvPr/>
          </p:nvSpPr>
          <p:spPr bwMode="auto">
            <a:xfrm>
              <a:off x="6401495" y="47415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48" name="Text Box 308"/>
            <p:cNvSpPr txBox="1">
              <a:spLocks noChangeArrowheads="1"/>
            </p:cNvSpPr>
            <p:nvPr/>
          </p:nvSpPr>
          <p:spPr bwMode="auto">
            <a:xfrm>
              <a:off x="6393122" y="420788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49" name="Groupe 148"/>
            <p:cNvGrpSpPr/>
            <p:nvPr/>
          </p:nvGrpSpPr>
          <p:grpSpPr>
            <a:xfrm>
              <a:off x="6450837" y="786120"/>
              <a:ext cx="1108641" cy="322262"/>
              <a:chOff x="2855786" y="1068824"/>
              <a:chExt cx="1108641" cy="322262"/>
            </a:xfrm>
          </p:grpSpPr>
          <p:sp>
            <p:nvSpPr>
              <p:cNvPr id="150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1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4793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55" name="Groupe 154"/>
          <p:cNvGrpSpPr/>
          <p:nvPr/>
        </p:nvGrpSpPr>
        <p:grpSpPr>
          <a:xfrm>
            <a:off x="6341308" y="3641238"/>
            <a:ext cx="1170004" cy="900000"/>
            <a:chOff x="2746257" y="3850790"/>
            <a:chExt cx="1170004" cy="900000"/>
          </a:xfrm>
        </p:grpSpPr>
        <p:sp>
          <p:nvSpPr>
            <p:cNvPr id="156" name="Line 190"/>
            <p:cNvSpPr>
              <a:spLocks noChangeShapeType="1"/>
            </p:cNvSpPr>
            <p:nvPr/>
          </p:nvSpPr>
          <p:spPr bwMode="auto">
            <a:xfrm>
              <a:off x="2913042" y="3850790"/>
              <a:ext cx="1588" cy="90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7" name="Line 293"/>
            <p:cNvSpPr>
              <a:spLocks noChangeAspect="1" noChangeShapeType="1"/>
            </p:cNvSpPr>
            <p:nvPr/>
          </p:nvSpPr>
          <p:spPr bwMode="auto">
            <a:xfrm>
              <a:off x="2838430" y="4064077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8" name="Text Box 294"/>
            <p:cNvSpPr txBox="1">
              <a:spLocks noChangeAspect="1" noChangeArrowheads="1"/>
            </p:cNvSpPr>
            <p:nvPr/>
          </p:nvSpPr>
          <p:spPr bwMode="auto">
            <a:xfrm>
              <a:off x="2928918" y="3903201"/>
              <a:ext cx="642950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V0.G0</a:t>
              </a:r>
            </a:p>
            <a:p>
              <a:pPr algn="r"/>
              <a:endParaRPr lang="fr-FR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Text Box 296"/>
            <p:cNvSpPr txBox="1">
              <a:spLocks noChangeAspect="1" noChangeArrowheads="1"/>
            </p:cNvSpPr>
            <p:nvPr/>
          </p:nvSpPr>
          <p:spPr bwMode="auto">
            <a:xfrm>
              <a:off x="2746257" y="4234904"/>
              <a:ext cx="328612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60" name="Text Box 297"/>
            <p:cNvSpPr txBox="1">
              <a:spLocks noChangeAspect="1" noChangeArrowheads="1"/>
            </p:cNvSpPr>
            <p:nvPr/>
          </p:nvSpPr>
          <p:spPr bwMode="auto">
            <a:xfrm>
              <a:off x="3190865" y="4240514"/>
              <a:ext cx="725396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61" name="Line 298"/>
            <p:cNvSpPr>
              <a:spLocks noChangeAspect="1" noChangeShapeType="1"/>
            </p:cNvSpPr>
            <p:nvPr/>
          </p:nvSpPr>
          <p:spPr bwMode="auto">
            <a:xfrm>
              <a:off x="3071694" y="4390479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62" name="Text Box 299"/>
            <p:cNvSpPr txBox="1">
              <a:spLocks noChangeAspect="1" noChangeArrowheads="1"/>
            </p:cNvSpPr>
            <p:nvPr/>
          </p:nvSpPr>
          <p:spPr bwMode="auto">
            <a:xfrm>
              <a:off x="3236134" y="4226698"/>
              <a:ext cx="527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dF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Text Box 308"/>
            <p:cNvSpPr txBox="1">
              <a:spLocks noChangeArrowheads="1"/>
            </p:cNvSpPr>
            <p:nvPr/>
          </p:nvSpPr>
          <p:spPr bwMode="auto">
            <a:xfrm>
              <a:off x="2760098" y="4200531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1" name="Parenthèse fermante 170"/>
          <p:cNvSpPr/>
          <p:nvPr/>
        </p:nvSpPr>
        <p:spPr>
          <a:xfrm rot="16200000">
            <a:off x="6362735" y="3875056"/>
            <a:ext cx="360000" cy="1692000"/>
          </a:xfrm>
          <a:prstGeom prst="rightBracke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178" name="Groupe 177"/>
          <p:cNvGrpSpPr/>
          <p:nvPr/>
        </p:nvGrpSpPr>
        <p:grpSpPr>
          <a:xfrm>
            <a:off x="4762115" y="1048876"/>
            <a:ext cx="1776458" cy="3865882"/>
            <a:chOff x="4762115" y="1048876"/>
            <a:chExt cx="1776458" cy="3865882"/>
          </a:xfrm>
        </p:grpSpPr>
        <p:sp>
          <p:nvSpPr>
            <p:cNvPr id="167" name="Line 45"/>
            <p:cNvSpPr>
              <a:spLocks noChangeShapeType="1"/>
            </p:cNvSpPr>
            <p:nvPr/>
          </p:nvSpPr>
          <p:spPr bwMode="auto">
            <a:xfrm flipH="1">
              <a:off x="4810573" y="1048876"/>
              <a:ext cx="172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8" name="Connecteur en angle 167"/>
            <p:cNvCxnSpPr/>
            <p:nvPr/>
          </p:nvCxnSpPr>
          <p:spPr>
            <a:xfrm>
              <a:off x="4799940" y="1062758"/>
              <a:ext cx="900000" cy="3852000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3" name="Line 31"/>
            <p:cNvSpPr>
              <a:spLocks noChangeShapeType="1"/>
            </p:cNvSpPr>
            <p:nvPr/>
          </p:nvSpPr>
          <p:spPr bwMode="auto">
            <a:xfrm>
              <a:off x="5610761" y="4733868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Text Box 65"/>
            <p:cNvSpPr txBox="1">
              <a:spLocks noChangeAspect="1" noChangeArrowheads="1"/>
            </p:cNvSpPr>
            <p:nvPr/>
          </p:nvSpPr>
          <p:spPr bwMode="auto">
            <a:xfrm>
              <a:off x="4762115" y="4529617"/>
              <a:ext cx="1039671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sz="15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6" name="Line 27"/>
            <p:cNvSpPr>
              <a:spLocks noChangeShapeType="1"/>
            </p:cNvSpPr>
            <p:nvPr/>
          </p:nvSpPr>
          <p:spPr bwMode="auto">
            <a:xfrm flipV="1">
              <a:off x="4799940" y="2315797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81" name="Groupe 180"/>
          <p:cNvGrpSpPr/>
          <p:nvPr/>
        </p:nvGrpSpPr>
        <p:grpSpPr>
          <a:xfrm>
            <a:off x="6551028" y="212088"/>
            <a:ext cx="2268000" cy="4680000"/>
            <a:chOff x="6551028" y="212088"/>
            <a:chExt cx="2268000" cy="4680000"/>
          </a:xfrm>
        </p:grpSpPr>
        <p:cxnSp>
          <p:nvCxnSpPr>
            <p:cNvPr id="169" name="Connecteur en angle 168"/>
            <p:cNvCxnSpPr/>
            <p:nvPr/>
          </p:nvCxnSpPr>
          <p:spPr>
            <a:xfrm rot="5400000">
              <a:off x="5762640" y="1850088"/>
              <a:ext cx="4680000" cy="1404000"/>
            </a:xfrm>
            <a:prstGeom prst="bentConnector3">
              <a:avLst>
                <a:gd name="adj1" fmla="val 10003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Line 31"/>
            <p:cNvSpPr>
              <a:spLocks noChangeShapeType="1"/>
            </p:cNvSpPr>
            <p:nvPr/>
          </p:nvSpPr>
          <p:spPr bwMode="auto">
            <a:xfrm>
              <a:off x="7311875" y="4710915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Line 45"/>
            <p:cNvSpPr>
              <a:spLocks noChangeShapeType="1"/>
            </p:cNvSpPr>
            <p:nvPr/>
          </p:nvSpPr>
          <p:spPr bwMode="auto">
            <a:xfrm flipH="1">
              <a:off x="6551028" y="214290"/>
              <a:ext cx="226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Text Box 11"/>
            <p:cNvSpPr txBox="1">
              <a:spLocks noChangeArrowheads="1"/>
            </p:cNvSpPr>
            <p:nvPr/>
          </p:nvSpPr>
          <p:spPr bwMode="auto">
            <a:xfrm>
              <a:off x="7420320" y="4520418"/>
              <a:ext cx="939327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r>
                <a:rPr lang="fr-FR" sz="14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fr-FR" sz="15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Line 27"/>
            <p:cNvSpPr>
              <a:spLocks noChangeShapeType="1"/>
            </p:cNvSpPr>
            <p:nvPr/>
          </p:nvSpPr>
          <p:spPr bwMode="auto">
            <a:xfrm flipV="1">
              <a:off x="8800490" y="2428868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9" name="Rectangle 2"/>
          <p:cNvSpPr>
            <a:spLocks noChangeArrowheads="1"/>
          </p:cNvSpPr>
          <p:nvPr/>
        </p:nvSpPr>
        <p:spPr bwMode="auto">
          <a:xfrm>
            <a:off x="1026226" y="5162148"/>
            <a:ext cx="225989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للنظام الآلي.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Rectangle 2"/>
          <p:cNvSpPr>
            <a:spLocks noChangeArrowheads="1"/>
          </p:cNvSpPr>
          <p:nvPr/>
        </p:nvSpPr>
        <p:spPr bwMode="auto">
          <a:xfrm>
            <a:off x="5500694" y="5143512"/>
            <a:ext cx="364330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للنظام الآلي مع نمط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دورة  بدورة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5" name="Groupe 164"/>
          <p:cNvGrpSpPr/>
          <p:nvPr/>
        </p:nvGrpSpPr>
        <p:grpSpPr>
          <a:xfrm>
            <a:off x="226474" y="428604"/>
            <a:ext cx="1692000" cy="4464000"/>
            <a:chOff x="226474" y="428604"/>
            <a:chExt cx="1692000" cy="4464000"/>
          </a:xfrm>
        </p:grpSpPr>
        <p:grpSp>
          <p:nvGrpSpPr>
            <p:cNvPr id="92" name="Groupe 91"/>
            <p:cNvGrpSpPr/>
            <p:nvPr/>
          </p:nvGrpSpPr>
          <p:grpSpPr>
            <a:xfrm>
              <a:off x="226474" y="428604"/>
              <a:ext cx="1692000" cy="4464000"/>
              <a:chOff x="990575" y="428604"/>
              <a:chExt cx="1944000" cy="4464000"/>
            </a:xfrm>
          </p:grpSpPr>
          <p:cxnSp>
            <p:nvCxnSpPr>
              <p:cNvPr id="73" name="Connecteur en angle 72"/>
              <p:cNvCxnSpPr/>
              <p:nvPr/>
            </p:nvCxnSpPr>
            <p:spPr>
              <a:xfrm>
                <a:off x="1000100" y="428604"/>
                <a:ext cx="1908000" cy="4464000"/>
              </a:xfrm>
              <a:prstGeom prst="bentConnector3">
                <a:avLst>
                  <a:gd name="adj1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Connecteur en angle 74"/>
              <p:cNvCxnSpPr/>
              <p:nvPr/>
            </p:nvCxnSpPr>
            <p:spPr>
              <a:xfrm>
                <a:off x="990575" y="431118"/>
                <a:ext cx="1944000" cy="252000"/>
              </a:xfrm>
              <a:prstGeom prst="bentConnector3">
                <a:avLst>
                  <a:gd name="adj1" fmla="val 100621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4" name="Line 27"/>
            <p:cNvSpPr>
              <a:spLocks noChangeShapeType="1"/>
            </p:cNvSpPr>
            <p:nvPr/>
          </p:nvSpPr>
          <p:spPr bwMode="auto">
            <a:xfrm flipV="1">
              <a:off x="227930" y="2468197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 animBg="1"/>
      <p:bldP spid="179" grpId="0"/>
      <p:bldP spid="180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roupe 163"/>
          <p:cNvGrpSpPr/>
          <p:nvPr/>
        </p:nvGrpSpPr>
        <p:grpSpPr>
          <a:xfrm>
            <a:off x="4762115" y="202098"/>
            <a:ext cx="4056913" cy="4712660"/>
            <a:chOff x="4762115" y="202098"/>
            <a:chExt cx="4056913" cy="4712660"/>
          </a:xfrm>
        </p:grpSpPr>
        <p:sp>
          <p:nvSpPr>
            <p:cNvPr id="93" name="Line 191"/>
            <p:cNvSpPr>
              <a:spLocks noChangeAspect="1" noChangeShapeType="1"/>
            </p:cNvSpPr>
            <p:nvPr/>
          </p:nvSpPr>
          <p:spPr bwMode="auto">
            <a:xfrm>
              <a:off x="6546193" y="202098"/>
              <a:ext cx="0" cy="1584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61" name="Group 195"/>
            <p:cNvGrpSpPr>
              <a:grpSpLocks noChangeAspect="1"/>
            </p:cNvGrpSpPr>
            <p:nvPr/>
          </p:nvGrpSpPr>
          <p:grpSpPr bwMode="auto">
            <a:xfrm>
              <a:off x="5095217" y="3588066"/>
              <a:ext cx="2844000" cy="50485"/>
              <a:chOff x="2807" y="7934"/>
              <a:chExt cx="4071" cy="64"/>
            </a:xfrm>
          </p:grpSpPr>
          <p:sp>
            <p:nvSpPr>
              <p:cNvPr id="95" name="Line 196"/>
              <p:cNvSpPr>
                <a:spLocks noChangeAspect="1" noChangeShapeType="1"/>
              </p:cNvSpPr>
              <p:nvPr/>
            </p:nvSpPr>
            <p:spPr bwMode="auto">
              <a:xfrm>
                <a:off x="2807" y="7998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96" name="Line 197"/>
              <p:cNvSpPr>
                <a:spLocks noChangeAspect="1" noChangeShapeType="1"/>
              </p:cNvSpPr>
              <p:nvPr/>
            </p:nvSpPr>
            <p:spPr bwMode="auto">
              <a:xfrm>
                <a:off x="2807" y="7934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65" name="Group 199"/>
            <p:cNvGrpSpPr>
              <a:grpSpLocks noChangeAspect="1"/>
            </p:cNvGrpSpPr>
            <p:nvPr/>
          </p:nvGrpSpPr>
          <p:grpSpPr bwMode="auto">
            <a:xfrm>
              <a:off x="5095217" y="1790688"/>
              <a:ext cx="2844000" cy="49528"/>
              <a:chOff x="2807" y="7934"/>
              <a:chExt cx="4071" cy="64"/>
            </a:xfrm>
          </p:grpSpPr>
          <p:sp>
            <p:nvSpPr>
              <p:cNvPr id="98" name="Line 200"/>
              <p:cNvSpPr>
                <a:spLocks noChangeAspect="1" noChangeShapeType="1"/>
              </p:cNvSpPr>
              <p:nvPr/>
            </p:nvSpPr>
            <p:spPr bwMode="auto">
              <a:xfrm>
                <a:off x="2807" y="7998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99" name="Line 201"/>
              <p:cNvSpPr>
                <a:spLocks noChangeAspect="1" noChangeShapeType="1"/>
              </p:cNvSpPr>
              <p:nvPr/>
            </p:nvSpPr>
            <p:spPr bwMode="auto">
              <a:xfrm>
                <a:off x="2807" y="7934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72" name="Groupe 99"/>
            <p:cNvGrpSpPr/>
            <p:nvPr/>
          </p:nvGrpSpPr>
          <p:grpSpPr>
            <a:xfrm>
              <a:off x="6455610" y="1478569"/>
              <a:ext cx="711309" cy="322262"/>
              <a:chOff x="2860559" y="1688121"/>
              <a:chExt cx="711309" cy="322262"/>
            </a:xfrm>
          </p:grpSpPr>
          <p:sp>
            <p:nvSpPr>
              <p:cNvPr id="101" name="Line 194"/>
              <p:cNvSpPr>
                <a:spLocks noChangeAspect="1" noChangeShapeType="1"/>
              </p:cNvSpPr>
              <p:nvPr/>
            </p:nvSpPr>
            <p:spPr bwMode="auto">
              <a:xfrm>
                <a:off x="2860559" y="1819176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2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2763" y="1688121"/>
                <a:ext cx="519105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4" name="Groupe 102"/>
            <p:cNvGrpSpPr/>
            <p:nvPr/>
          </p:nvGrpSpPr>
          <p:grpSpPr>
            <a:xfrm>
              <a:off x="6351690" y="1136687"/>
              <a:ext cx="1216773" cy="357606"/>
              <a:chOff x="2756639" y="1346239"/>
              <a:chExt cx="1216773" cy="357606"/>
            </a:xfrm>
          </p:grpSpPr>
          <p:sp>
            <p:nvSpPr>
              <p:cNvPr id="104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56639" y="1379024"/>
                <a:ext cx="361950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5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248016" y="1381111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06" name="Line 298"/>
              <p:cNvSpPr>
                <a:spLocks noChangeAspect="1" noChangeShapeType="1"/>
              </p:cNvSpPr>
              <p:nvPr/>
            </p:nvSpPr>
            <p:spPr bwMode="auto">
              <a:xfrm>
                <a:off x="3128845" y="1531076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07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93285" y="1367295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2773324" y="1346239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6" name="Groupe 108"/>
            <p:cNvGrpSpPr/>
            <p:nvPr/>
          </p:nvGrpSpPr>
          <p:grpSpPr>
            <a:xfrm>
              <a:off x="5246602" y="1852946"/>
              <a:ext cx="1215462" cy="1728000"/>
              <a:chOff x="1651551" y="2062498"/>
              <a:chExt cx="1215462" cy="1728000"/>
            </a:xfrm>
          </p:grpSpPr>
          <p:sp>
            <p:nvSpPr>
              <p:cNvPr id="110" name="Line 202"/>
              <p:cNvSpPr>
                <a:spLocks noChangeShapeType="1"/>
              </p:cNvSpPr>
              <p:nvPr/>
            </p:nvSpPr>
            <p:spPr bwMode="auto">
              <a:xfrm>
                <a:off x="1844655" y="2062498"/>
                <a:ext cx="0" cy="172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1" name="Text Box 203"/>
              <p:cNvSpPr txBox="1">
                <a:spLocks noChangeAspect="1" noChangeArrowheads="1"/>
              </p:cNvSpPr>
              <p:nvPr/>
            </p:nvSpPr>
            <p:spPr bwMode="auto">
              <a:xfrm>
                <a:off x="1674792" y="2220136"/>
                <a:ext cx="327025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12" name="Text Box 204"/>
              <p:cNvSpPr txBox="1">
                <a:spLocks noChangeAspect="1" noChangeArrowheads="1"/>
              </p:cNvSpPr>
              <p:nvPr/>
            </p:nvSpPr>
            <p:spPr bwMode="auto">
              <a:xfrm>
                <a:off x="2119729" y="2228921"/>
                <a:ext cx="737760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13" name="Line 205"/>
              <p:cNvSpPr>
                <a:spLocks noChangeAspect="1" noChangeShapeType="1"/>
              </p:cNvSpPr>
              <p:nvPr/>
            </p:nvSpPr>
            <p:spPr bwMode="auto">
              <a:xfrm>
                <a:off x="2000230" y="2377299"/>
                <a:ext cx="12065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4" name="Text Box 207"/>
              <p:cNvSpPr txBox="1">
                <a:spLocks noChangeAspect="1" noChangeArrowheads="1"/>
              </p:cNvSpPr>
              <p:nvPr/>
            </p:nvSpPr>
            <p:spPr bwMode="auto">
              <a:xfrm>
                <a:off x="1679967" y="2803575"/>
                <a:ext cx="328612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15" name="Text Box 208"/>
              <p:cNvSpPr txBox="1">
                <a:spLocks noChangeAspect="1" noChangeArrowheads="1"/>
              </p:cNvSpPr>
              <p:nvPr/>
            </p:nvSpPr>
            <p:spPr bwMode="auto">
              <a:xfrm>
                <a:off x="2118964" y="2809185"/>
                <a:ext cx="748049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16" name="Line 209"/>
              <p:cNvSpPr>
                <a:spLocks noChangeAspect="1" noChangeShapeType="1"/>
              </p:cNvSpPr>
              <p:nvPr/>
            </p:nvSpPr>
            <p:spPr bwMode="auto">
              <a:xfrm>
                <a:off x="2005404" y="2959150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7" name="Line 292"/>
              <p:cNvSpPr>
                <a:spLocks noChangeAspect="1" noChangeShapeType="1"/>
              </p:cNvSpPr>
              <p:nvPr/>
            </p:nvSpPr>
            <p:spPr bwMode="auto">
              <a:xfrm>
                <a:off x="1778394" y="2659524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8" name="Text Box 300"/>
              <p:cNvSpPr txBox="1">
                <a:spLocks noChangeAspect="1" noChangeArrowheads="1"/>
              </p:cNvSpPr>
              <p:nvPr/>
            </p:nvSpPr>
            <p:spPr bwMode="auto">
              <a:xfrm>
                <a:off x="1681554" y="3395596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19" name="Line 303"/>
              <p:cNvSpPr>
                <a:spLocks noChangeAspect="1" noChangeShapeType="1"/>
              </p:cNvSpPr>
              <p:nvPr/>
            </p:nvSpPr>
            <p:spPr bwMode="auto">
              <a:xfrm>
                <a:off x="1773217" y="3259543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0" name="Text Box 215"/>
              <p:cNvSpPr txBox="1">
                <a:spLocks noChangeAspect="1" noChangeArrowheads="1"/>
              </p:cNvSpPr>
              <p:nvPr/>
            </p:nvSpPr>
            <p:spPr bwMode="auto">
              <a:xfrm>
                <a:off x="1784996" y="2521032"/>
                <a:ext cx="428628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V1</a:t>
                </a:r>
              </a:p>
              <a:p>
                <a:pPr algn="r" rtl="1"/>
                <a:endParaRPr lang="fr-FR" sz="1200" b="1" dirty="0">
                  <a:latin typeface="Times New Roman" pitchFamily="18" charset="0"/>
                  <a:cs typeface="Arabic Transparent" pitchFamily="2" charset="-78"/>
                </a:endParaRPr>
              </a:p>
              <a:p>
                <a:pPr algn="r"/>
                <a:endParaRPr lang="fr-FR" sz="1200" b="1" dirty="0">
                  <a:cs typeface="Arabic Transparent" pitchFamily="2" charset="-78"/>
                </a:endParaRPr>
              </a:p>
            </p:txBody>
          </p:sp>
          <p:sp>
            <p:nvSpPr>
              <p:cNvPr id="121" name="Text Box 217"/>
              <p:cNvSpPr txBox="1">
                <a:spLocks noChangeAspect="1" noChangeArrowheads="1"/>
              </p:cNvSpPr>
              <p:nvPr/>
            </p:nvSpPr>
            <p:spPr bwMode="auto">
              <a:xfrm>
                <a:off x="2175489" y="2785206"/>
                <a:ext cx="557932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2" name="Text Box 223"/>
              <p:cNvSpPr txBox="1">
                <a:spLocks noChangeAspect="1" noChangeArrowheads="1"/>
              </p:cNvSpPr>
              <p:nvPr/>
            </p:nvSpPr>
            <p:spPr bwMode="auto">
              <a:xfrm>
                <a:off x="2135960" y="2196346"/>
                <a:ext cx="587936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3" name="Text Box 307"/>
              <p:cNvSpPr txBox="1">
                <a:spLocks noChangeAspect="1" noChangeArrowheads="1"/>
              </p:cNvSpPr>
              <p:nvPr/>
            </p:nvSpPr>
            <p:spPr bwMode="auto">
              <a:xfrm>
                <a:off x="1726530" y="3108088"/>
                <a:ext cx="505464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V0</a:t>
                </a:r>
              </a:p>
              <a:p>
                <a:pPr algn="r" rtl="1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1655020" y="2183627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1672521" y="2763794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1651551" y="3358989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7" name="Groupe 126"/>
            <p:cNvGrpSpPr/>
            <p:nvPr/>
          </p:nvGrpSpPr>
          <p:grpSpPr>
            <a:xfrm>
              <a:off x="7482437" y="1852946"/>
              <a:ext cx="1184680" cy="1728000"/>
              <a:chOff x="3887386" y="2062498"/>
              <a:chExt cx="1184680" cy="1728000"/>
            </a:xfrm>
          </p:grpSpPr>
          <p:sp>
            <p:nvSpPr>
              <p:cNvPr id="128" name="Line 218"/>
              <p:cNvSpPr>
                <a:spLocks noChangeShapeType="1"/>
              </p:cNvSpPr>
              <p:nvPr/>
            </p:nvSpPr>
            <p:spPr bwMode="auto">
              <a:xfrm>
                <a:off x="4062392" y="2062498"/>
                <a:ext cx="0" cy="172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29" name="Text Box 210"/>
              <p:cNvSpPr txBox="1">
                <a:spLocks noChangeAspect="1" noChangeArrowheads="1"/>
              </p:cNvSpPr>
              <p:nvPr/>
            </p:nvSpPr>
            <p:spPr bwMode="auto">
              <a:xfrm>
                <a:off x="3893601" y="2804242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30" name="Text Box 211"/>
              <p:cNvSpPr txBox="1">
                <a:spLocks noChangeAspect="1" noChangeArrowheads="1"/>
              </p:cNvSpPr>
              <p:nvPr/>
            </p:nvSpPr>
            <p:spPr bwMode="auto">
              <a:xfrm>
                <a:off x="4339345" y="2804242"/>
                <a:ext cx="732721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31" name="Line 212"/>
              <p:cNvSpPr>
                <a:spLocks noChangeAspect="1" noChangeShapeType="1"/>
              </p:cNvSpPr>
              <p:nvPr/>
            </p:nvSpPr>
            <p:spPr bwMode="auto">
              <a:xfrm>
                <a:off x="4219039" y="2959817"/>
                <a:ext cx="12223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32" name="Line 213"/>
              <p:cNvSpPr>
                <a:spLocks noChangeAspect="1" noChangeShapeType="1"/>
              </p:cNvSpPr>
              <p:nvPr/>
            </p:nvSpPr>
            <p:spPr bwMode="auto">
              <a:xfrm>
                <a:off x="3993780" y="2656580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33" name="Text Box 219"/>
              <p:cNvSpPr txBox="1">
                <a:spLocks noChangeAspect="1" noChangeArrowheads="1"/>
              </p:cNvSpPr>
              <p:nvPr/>
            </p:nvSpPr>
            <p:spPr bwMode="auto">
              <a:xfrm>
                <a:off x="3892530" y="2220427"/>
                <a:ext cx="327025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34" name="Text Box 220"/>
              <p:cNvSpPr txBox="1">
                <a:spLocks noChangeAspect="1" noChangeArrowheads="1"/>
              </p:cNvSpPr>
              <p:nvPr/>
            </p:nvSpPr>
            <p:spPr bwMode="auto">
              <a:xfrm>
                <a:off x="4338273" y="2222015"/>
                <a:ext cx="733793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35" name="Line 221"/>
              <p:cNvSpPr>
                <a:spLocks noChangeAspect="1" noChangeShapeType="1"/>
              </p:cNvSpPr>
              <p:nvPr/>
            </p:nvSpPr>
            <p:spPr bwMode="auto">
              <a:xfrm>
                <a:off x="4217967" y="2376002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36" name="Text Box 301"/>
              <p:cNvSpPr txBox="1">
                <a:spLocks noChangeAspect="1" noChangeArrowheads="1"/>
              </p:cNvSpPr>
              <p:nvPr/>
            </p:nvSpPr>
            <p:spPr bwMode="auto">
              <a:xfrm>
                <a:off x="3894121" y="3399942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37" name="Line 304"/>
              <p:cNvSpPr>
                <a:spLocks noChangeAspect="1" noChangeShapeType="1"/>
              </p:cNvSpPr>
              <p:nvPr/>
            </p:nvSpPr>
            <p:spPr bwMode="auto">
              <a:xfrm>
                <a:off x="3988604" y="3255190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38" name="Text Box 214"/>
              <p:cNvSpPr txBox="1">
                <a:spLocks noChangeAspect="1" noChangeArrowheads="1"/>
              </p:cNvSpPr>
              <p:nvPr/>
            </p:nvSpPr>
            <p:spPr bwMode="auto">
              <a:xfrm>
                <a:off x="4320876" y="2773685"/>
                <a:ext cx="628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9" name="Text Box 216"/>
              <p:cNvSpPr txBox="1">
                <a:spLocks noChangeAspect="1" noChangeArrowheads="1"/>
              </p:cNvSpPr>
              <p:nvPr/>
            </p:nvSpPr>
            <p:spPr bwMode="auto">
              <a:xfrm>
                <a:off x="4043118" y="2534672"/>
                <a:ext cx="428629" cy="3381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G1</a:t>
                </a:r>
                <a:r>
                  <a:rPr lang="ar-SA" sz="1200" b="1" dirty="0" smtClean="0">
                    <a:latin typeface="Times New Roman" pitchFamily="18" charset="0"/>
                    <a:cs typeface="Arabic Transparent" pitchFamily="2" charset="-78"/>
                  </a:rPr>
                  <a:t> </a:t>
                </a:r>
                <a:endParaRPr lang="fr-FR" sz="1200" b="1" dirty="0">
                  <a:latin typeface="Times New Roman" pitchFamily="18" charset="0"/>
                  <a:cs typeface="Arabic Transparent" pitchFamily="2" charset="-78"/>
                </a:endParaRPr>
              </a:p>
              <a:p>
                <a:pPr algn="r"/>
                <a:endParaRPr lang="fr-FR" sz="1200" b="1" dirty="0">
                  <a:cs typeface="Arabic Transparent" pitchFamily="2" charset="-78"/>
                </a:endParaRPr>
              </a:p>
            </p:txBody>
          </p:sp>
          <p:sp>
            <p:nvSpPr>
              <p:cNvPr id="140" name="Text Box 222"/>
              <p:cNvSpPr txBox="1">
                <a:spLocks noChangeAspect="1" noChangeArrowheads="1"/>
              </p:cNvSpPr>
              <p:nvPr/>
            </p:nvSpPr>
            <p:spPr bwMode="auto">
              <a:xfrm>
                <a:off x="4373780" y="2190285"/>
                <a:ext cx="647018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l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</a:p>
              <a:p>
                <a:pPr algn="ct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1" name="Text Box 305"/>
              <p:cNvSpPr txBox="1">
                <a:spLocks noChangeAspect="1" noChangeArrowheads="1"/>
              </p:cNvSpPr>
              <p:nvPr/>
            </p:nvSpPr>
            <p:spPr bwMode="auto">
              <a:xfrm>
                <a:off x="4081218" y="3096296"/>
                <a:ext cx="990848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G0.(t/6/5s)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3890317" y="2177058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6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3888338" y="2771445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3887386" y="3375244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6" name="Text Box 296"/>
            <p:cNvSpPr txBox="1">
              <a:spLocks noChangeAspect="1" noChangeArrowheads="1"/>
            </p:cNvSpPr>
            <p:nvPr/>
          </p:nvSpPr>
          <p:spPr bwMode="auto">
            <a:xfrm>
              <a:off x="6340867" y="417365"/>
              <a:ext cx="396000" cy="346262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47" name="Text Box 296"/>
            <p:cNvSpPr txBox="1">
              <a:spLocks noChangeAspect="1" noChangeArrowheads="1"/>
            </p:cNvSpPr>
            <p:nvPr/>
          </p:nvSpPr>
          <p:spPr bwMode="auto">
            <a:xfrm>
              <a:off x="6401495" y="47415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48" name="Text Box 308"/>
            <p:cNvSpPr txBox="1">
              <a:spLocks noChangeArrowheads="1"/>
            </p:cNvSpPr>
            <p:nvPr/>
          </p:nvSpPr>
          <p:spPr bwMode="auto">
            <a:xfrm>
              <a:off x="6393122" y="408913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8" name="Groupe 148"/>
            <p:cNvGrpSpPr/>
            <p:nvPr/>
          </p:nvGrpSpPr>
          <p:grpSpPr>
            <a:xfrm>
              <a:off x="6450837" y="786120"/>
              <a:ext cx="1108641" cy="322262"/>
              <a:chOff x="2855786" y="1068824"/>
              <a:chExt cx="1108641" cy="322262"/>
            </a:xfrm>
          </p:grpSpPr>
          <p:sp>
            <p:nvSpPr>
              <p:cNvPr id="150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1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4793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9" name="Groupe 154"/>
            <p:cNvGrpSpPr/>
            <p:nvPr/>
          </p:nvGrpSpPr>
          <p:grpSpPr>
            <a:xfrm>
              <a:off x="6341308" y="3641238"/>
              <a:ext cx="1170004" cy="900000"/>
              <a:chOff x="2746257" y="3850790"/>
              <a:chExt cx="1170004" cy="900000"/>
            </a:xfrm>
          </p:grpSpPr>
          <p:sp>
            <p:nvSpPr>
              <p:cNvPr id="156" name="Line 190"/>
              <p:cNvSpPr>
                <a:spLocks noChangeShapeType="1"/>
              </p:cNvSpPr>
              <p:nvPr/>
            </p:nvSpPr>
            <p:spPr bwMode="auto">
              <a:xfrm>
                <a:off x="2913042" y="3850790"/>
                <a:ext cx="1588" cy="900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7" name="Line 293"/>
              <p:cNvSpPr>
                <a:spLocks noChangeAspect="1" noChangeShapeType="1"/>
              </p:cNvSpPr>
              <p:nvPr/>
            </p:nvSpPr>
            <p:spPr bwMode="auto">
              <a:xfrm>
                <a:off x="2838430" y="4064077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58" name="Text Box 294"/>
              <p:cNvSpPr txBox="1">
                <a:spLocks noChangeAspect="1" noChangeArrowheads="1"/>
              </p:cNvSpPr>
              <p:nvPr/>
            </p:nvSpPr>
            <p:spPr bwMode="auto">
              <a:xfrm>
                <a:off x="2928918" y="3903201"/>
                <a:ext cx="642950" cy="3381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</a:rPr>
                  <a:t>V0.G0</a:t>
                </a:r>
              </a:p>
              <a:p>
                <a:pPr algn="r"/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9" name="Text Box 296"/>
              <p:cNvSpPr txBox="1">
                <a:spLocks noChangeAspect="1" noChangeArrowheads="1"/>
              </p:cNvSpPr>
              <p:nvPr/>
            </p:nvSpPr>
            <p:spPr bwMode="auto">
              <a:xfrm>
                <a:off x="2746257" y="4234904"/>
                <a:ext cx="328612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60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190865" y="4240514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61" name="Line 298"/>
              <p:cNvSpPr>
                <a:spLocks noChangeAspect="1" noChangeShapeType="1"/>
              </p:cNvSpPr>
              <p:nvPr/>
            </p:nvSpPr>
            <p:spPr bwMode="auto">
              <a:xfrm>
                <a:off x="3071694" y="4390479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2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36134" y="4226698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3" name="Text Box 308"/>
              <p:cNvSpPr txBox="1">
                <a:spLocks noChangeArrowheads="1"/>
              </p:cNvSpPr>
              <p:nvPr/>
            </p:nvSpPr>
            <p:spPr bwMode="auto">
              <a:xfrm>
                <a:off x="2760098" y="4200531"/>
                <a:ext cx="431800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67" name="Line 45"/>
            <p:cNvSpPr>
              <a:spLocks noChangeShapeType="1"/>
            </p:cNvSpPr>
            <p:nvPr/>
          </p:nvSpPr>
          <p:spPr bwMode="auto">
            <a:xfrm flipH="1">
              <a:off x="4810573" y="1048876"/>
              <a:ext cx="172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8" name="Connecteur en angle 167"/>
            <p:cNvCxnSpPr/>
            <p:nvPr/>
          </p:nvCxnSpPr>
          <p:spPr>
            <a:xfrm>
              <a:off x="4799940" y="1062758"/>
              <a:ext cx="900000" cy="3852000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necteur en angle 168"/>
            <p:cNvCxnSpPr/>
            <p:nvPr/>
          </p:nvCxnSpPr>
          <p:spPr>
            <a:xfrm rot="5400000">
              <a:off x="5762640" y="1850088"/>
              <a:ext cx="4680000" cy="1404000"/>
            </a:xfrm>
            <a:prstGeom prst="bentConnector3">
              <a:avLst>
                <a:gd name="adj1" fmla="val 10003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0" name="Line 31"/>
            <p:cNvSpPr>
              <a:spLocks noChangeShapeType="1"/>
            </p:cNvSpPr>
            <p:nvPr/>
          </p:nvSpPr>
          <p:spPr bwMode="auto">
            <a:xfrm>
              <a:off x="7311875" y="4710915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Parenthèse fermante 170"/>
            <p:cNvSpPr/>
            <p:nvPr/>
          </p:nvSpPr>
          <p:spPr>
            <a:xfrm rot="16200000">
              <a:off x="6362735" y="3875056"/>
              <a:ext cx="360000" cy="1692000"/>
            </a:xfrm>
            <a:prstGeom prst="righ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172" name="Line 45"/>
            <p:cNvSpPr>
              <a:spLocks noChangeShapeType="1"/>
            </p:cNvSpPr>
            <p:nvPr/>
          </p:nvSpPr>
          <p:spPr bwMode="auto">
            <a:xfrm flipH="1">
              <a:off x="6551028" y="214290"/>
              <a:ext cx="226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31"/>
            <p:cNvSpPr>
              <a:spLocks noChangeShapeType="1"/>
            </p:cNvSpPr>
            <p:nvPr/>
          </p:nvSpPr>
          <p:spPr bwMode="auto">
            <a:xfrm>
              <a:off x="5610761" y="4733868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Text Box 11"/>
            <p:cNvSpPr txBox="1">
              <a:spLocks noChangeArrowheads="1"/>
            </p:cNvSpPr>
            <p:nvPr/>
          </p:nvSpPr>
          <p:spPr bwMode="auto">
            <a:xfrm>
              <a:off x="7420320" y="4520418"/>
              <a:ext cx="939327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r>
                <a:rPr lang="fr-FR" sz="14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fr-FR" sz="15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Text Box 65"/>
            <p:cNvSpPr txBox="1">
              <a:spLocks noChangeAspect="1" noChangeArrowheads="1"/>
            </p:cNvSpPr>
            <p:nvPr/>
          </p:nvSpPr>
          <p:spPr bwMode="auto">
            <a:xfrm>
              <a:off x="4762115" y="4529617"/>
              <a:ext cx="1039671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sz="15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6" name="Line 27"/>
            <p:cNvSpPr>
              <a:spLocks noChangeShapeType="1"/>
            </p:cNvSpPr>
            <p:nvPr/>
          </p:nvSpPr>
          <p:spPr bwMode="auto">
            <a:xfrm flipV="1">
              <a:off x="4799940" y="2315797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Line 27"/>
            <p:cNvSpPr>
              <a:spLocks noChangeShapeType="1"/>
            </p:cNvSpPr>
            <p:nvPr/>
          </p:nvSpPr>
          <p:spPr bwMode="auto">
            <a:xfrm flipV="1">
              <a:off x="8799034" y="2388056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5" name="Groupe 154"/>
          <p:cNvGrpSpPr/>
          <p:nvPr/>
        </p:nvGrpSpPr>
        <p:grpSpPr>
          <a:xfrm>
            <a:off x="226474" y="428604"/>
            <a:ext cx="3830759" cy="5072098"/>
            <a:chOff x="226474" y="428604"/>
            <a:chExt cx="3830759" cy="5072098"/>
          </a:xfrm>
        </p:grpSpPr>
        <p:sp>
          <p:nvSpPr>
            <p:cNvPr id="6" name="Line 191"/>
            <p:cNvSpPr>
              <a:spLocks noChangeAspect="1" noChangeShapeType="1"/>
            </p:cNvSpPr>
            <p:nvPr/>
          </p:nvSpPr>
          <p:spPr bwMode="auto">
            <a:xfrm>
              <a:off x="1936309" y="1066784"/>
              <a:ext cx="0" cy="9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2" name="Group 195"/>
            <p:cNvGrpSpPr>
              <a:grpSpLocks noChangeAspect="1"/>
            </p:cNvGrpSpPr>
            <p:nvPr/>
          </p:nvGrpSpPr>
          <p:grpSpPr bwMode="auto">
            <a:xfrm>
              <a:off x="485333" y="3797618"/>
              <a:ext cx="2844000" cy="50485"/>
              <a:chOff x="2807" y="7934"/>
              <a:chExt cx="4071" cy="64"/>
            </a:xfrm>
          </p:grpSpPr>
          <p:sp>
            <p:nvSpPr>
              <p:cNvPr id="10" name="Line 196"/>
              <p:cNvSpPr>
                <a:spLocks noChangeAspect="1" noChangeShapeType="1"/>
              </p:cNvSpPr>
              <p:nvPr/>
            </p:nvSpPr>
            <p:spPr bwMode="auto">
              <a:xfrm>
                <a:off x="2807" y="7998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1" name="Line 197"/>
              <p:cNvSpPr>
                <a:spLocks noChangeAspect="1" noChangeShapeType="1"/>
              </p:cNvSpPr>
              <p:nvPr/>
            </p:nvSpPr>
            <p:spPr bwMode="auto">
              <a:xfrm>
                <a:off x="2807" y="7934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3" name="Group 199"/>
            <p:cNvGrpSpPr>
              <a:grpSpLocks noChangeAspect="1"/>
            </p:cNvGrpSpPr>
            <p:nvPr/>
          </p:nvGrpSpPr>
          <p:grpSpPr bwMode="auto">
            <a:xfrm>
              <a:off x="485333" y="2012115"/>
              <a:ext cx="2844000" cy="49528"/>
              <a:chOff x="2807" y="7934"/>
              <a:chExt cx="4071" cy="64"/>
            </a:xfrm>
          </p:grpSpPr>
          <p:sp>
            <p:nvSpPr>
              <p:cNvPr id="13" name="Line 200"/>
              <p:cNvSpPr>
                <a:spLocks noChangeAspect="1" noChangeShapeType="1"/>
              </p:cNvSpPr>
              <p:nvPr/>
            </p:nvSpPr>
            <p:spPr bwMode="auto">
              <a:xfrm>
                <a:off x="2807" y="7998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4" name="Line 201"/>
              <p:cNvSpPr>
                <a:spLocks noChangeAspect="1" noChangeShapeType="1"/>
              </p:cNvSpPr>
              <p:nvPr/>
            </p:nvSpPr>
            <p:spPr bwMode="auto">
              <a:xfrm>
                <a:off x="2807" y="7934"/>
                <a:ext cx="4071" cy="0"/>
              </a:xfrm>
              <a:prstGeom prst="line">
                <a:avLst/>
              </a:prstGeom>
              <a:ln>
                <a:solidFill>
                  <a:srgbClr val="FF99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9" name="Groupe 89"/>
            <p:cNvGrpSpPr/>
            <p:nvPr/>
          </p:nvGrpSpPr>
          <p:grpSpPr>
            <a:xfrm>
              <a:off x="1845726" y="1688121"/>
              <a:ext cx="711309" cy="322262"/>
              <a:chOff x="2860559" y="1688121"/>
              <a:chExt cx="711309" cy="322262"/>
            </a:xfrm>
          </p:grpSpPr>
          <p:sp>
            <p:nvSpPr>
              <p:cNvPr id="8" name="Line 194"/>
              <p:cNvSpPr>
                <a:spLocks noChangeAspect="1" noChangeShapeType="1"/>
              </p:cNvSpPr>
              <p:nvPr/>
            </p:nvSpPr>
            <p:spPr bwMode="auto">
              <a:xfrm>
                <a:off x="2860559" y="1819176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52763" y="1688121"/>
                <a:ext cx="519105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e 88"/>
            <p:cNvGrpSpPr/>
            <p:nvPr/>
          </p:nvGrpSpPr>
          <p:grpSpPr>
            <a:xfrm>
              <a:off x="1741806" y="1357125"/>
              <a:ext cx="1216773" cy="346720"/>
              <a:chOff x="2756639" y="1357125"/>
              <a:chExt cx="1216773" cy="346720"/>
            </a:xfrm>
          </p:grpSpPr>
          <p:sp>
            <p:nvSpPr>
              <p:cNvPr id="7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56639" y="1379024"/>
                <a:ext cx="361950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2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248016" y="1381111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33" name="Line 298"/>
              <p:cNvSpPr>
                <a:spLocks noChangeAspect="1" noChangeShapeType="1"/>
              </p:cNvSpPr>
              <p:nvPr/>
            </p:nvSpPr>
            <p:spPr bwMode="auto">
              <a:xfrm>
                <a:off x="3128845" y="1531076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49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93285" y="1367295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761449" y="1357125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8" name="Groupe 84"/>
            <p:cNvGrpSpPr/>
            <p:nvPr/>
          </p:nvGrpSpPr>
          <p:grpSpPr>
            <a:xfrm>
              <a:off x="636718" y="2062498"/>
              <a:ext cx="1215462" cy="1728000"/>
              <a:chOff x="1651551" y="2062498"/>
              <a:chExt cx="1215462" cy="1728000"/>
            </a:xfrm>
          </p:grpSpPr>
          <p:sp>
            <p:nvSpPr>
              <p:cNvPr id="15" name="Line 202"/>
              <p:cNvSpPr>
                <a:spLocks noChangeShapeType="1"/>
              </p:cNvSpPr>
              <p:nvPr/>
            </p:nvSpPr>
            <p:spPr bwMode="auto">
              <a:xfrm>
                <a:off x="1844655" y="2062498"/>
                <a:ext cx="0" cy="172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" name="Text Box 203"/>
              <p:cNvSpPr txBox="1">
                <a:spLocks noChangeAspect="1" noChangeArrowheads="1"/>
              </p:cNvSpPr>
              <p:nvPr/>
            </p:nvSpPr>
            <p:spPr bwMode="auto">
              <a:xfrm>
                <a:off x="1674792" y="2220136"/>
                <a:ext cx="327025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17" name="Text Box 204"/>
              <p:cNvSpPr txBox="1">
                <a:spLocks noChangeAspect="1" noChangeArrowheads="1"/>
              </p:cNvSpPr>
              <p:nvPr/>
            </p:nvSpPr>
            <p:spPr bwMode="auto">
              <a:xfrm>
                <a:off x="2119729" y="2228921"/>
                <a:ext cx="737760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8" name="Line 205"/>
              <p:cNvSpPr>
                <a:spLocks noChangeAspect="1" noChangeShapeType="1"/>
              </p:cNvSpPr>
              <p:nvPr/>
            </p:nvSpPr>
            <p:spPr bwMode="auto">
              <a:xfrm>
                <a:off x="2000230" y="2377299"/>
                <a:ext cx="12065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9" name="Text Box 207"/>
              <p:cNvSpPr txBox="1">
                <a:spLocks noChangeAspect="1" noChangeArrowheads="1"/>
              </p:cNvSpPr>
              <p:nvPr/>
            </p:nvSpPr>
            <p:spPr bwMode="auto">
              <a:xfrm>
                <a:off x="1679967" y="2803575"/>
                <a:ext cx="328612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20" name="Text Box 208"/>
              <p:cNvSpPr txBox="1">
                <a:spLocks noChangeAspect="1" noChangeArrowheads="1"/>
              </p:cNvSpPr>
              <p:nvPr/>
            </p:nvSpPr>
            <p:spPr bwMode="auto">
              <a:xfrm>
                <a:off x="2118964" y="2809185"/>
                <a:ext cx="748049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21" name="Line 209"/>
              <p:cNvSpPr>
                <a:spLocks noChangeAspect="1" noChangeShapeType="1"/>
              </p:cNvSpPr>
              <p:nvPr/>
            </p:nvSpPr>
            <p:spPr bwMode="auto">
              <a:xfrm>
                <a:off x="2005404" y="2959150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9" name="Line 292"/>
              <p:cNvSpPr>
                <a:spLocks noChangeAspect="1" noChangeShapeType="1"/>
              </p:cNvSpPr>
              <p:nvPr/>
            </p:nvSpPr>
            <p:spPr bwMode="auto">
              <a:xfrm>
                <a:off x="1778394" y="2659524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4" name="Text Box 300"/>
              <p:cNvSpPr txBox="1">
                <a:spLocks noChangeAspect="1" noChangeArrowheads="1"/>
              </p:cNvSpPr>
              <p:nvPr/>
            </p:nvSpPr>
            <p:spPr bwMode="auto">
              <a:xfrm>
                <a:off x="1681554" y="3395596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36" name="Line 303"/>
              <p:cNvSpPr>
                <a:spLocks noChangeAspect="1" noChangeShapeType="1"/>
              </p:cNvSpPr>
              <p:nvPr/>
            </p:nvSpPr>
            <p:spPr bwMode="auto">
              <a:xfrm>
                <a:off x="1762331" y="3248657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43" name="Text Box 215"/>
              <p:cNvSpPr txBox="1">
                <a:spLocks noChangeAspect="1" noChangeArrowheads="1"/>
              </p:cNvSpPr>
              <p:nvPr/>
            </p:nvSpPr>
            <p:spPr bwMode="auto">
              <a:xfrm>
                <a:off x="1817654" y="2510146"/>
                <a:ext cx="428628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V1</a:t>
                </a:r>
              </a:p>
              <a:p>
                <a:pPr algn="r" rtl="1"/>
                <a:endParaRPr lang="fr-FR" sz="1200" b="1" dirty="0">
                  <a:latin typeface="Times New Roman" pitchFamily="18" charset="0"/>
                  <a:cs typeface="Arabic Transparent" pitchFamily="2" charset="-78"/>
                </a:endParaRPr>
              </a:p>
              <a:p>
                <a:pPr algn="r"/>
                <a:endParaRPr lang="fr-FR" sz="1200" b="1" dirty="0">
                  <a:cs typeface="Arabic Transparent" pitchFamily="2" charset="-78"/>
                </a:endParaRPr>
              </a:p>
            </p:txBody>
          </p:sp>
          <p:sp>
            <p:nvSpPr>
              <p:cNvPr id="45" name="Text Box 217"/>
              <p:cNvSpPr txBox="1">
                <a:spLocks noChangeAspect="1" noChangeArrowheads="1"/>
              </p:cNvSpPr>
              <p:nvPr/>
            </p:nvSpPr>
            <p:spPr bwMode="auto">
              <a:xfrm>
                <a:off x="2175489" y="2785206"/>
                <a:ext cx="557932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 Box 223"/>
              <p:cNvSpPr txBox="1">
                <a:spLocks noChangeAspect="1" noChangeArrowheads="1"/>
              </p:cNvSpPr>
              <p:nvPr/>
            </p:nvSpPr>
            <p:spPr bwMode="auto">
              <a:xfrm>
                <a:off x="2135960" y="2196346"/>
                <a:ext cx="587936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dV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Text Box 307"/>
              <p:cNvSpPr txBox="1">
                <a:spLocks noChangeAspect="1" noChangeArrowheads="1"/>
              </p:cNvSpPr>
              <p:nvPr/>
            </p:nvSpPr>
            <p:spPr bwMode="auto">
              <a:xfrm>
                <a:off x="1726530" y="3108088"/>
                <a:ext cx="505464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V0</a:t>
                </a:r>
              </a:p>
              <a:p>
                <a:pPr algn="r" rtl="1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655020" y="2181800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2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684396" y="2763794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651551" y="3358989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4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9" name="Groupe 85"/>
            <p:cNvGrpSpPr/>
            <p:nvPr/>
          </p:nvGrpSpPr>
          <p:grpSpPr>
            <a:xfrm>
              <a:off x="2870726" y="2062498"/>
              <a:ext cx="1186507" cy="1728000"/>
              <a:chOff x="3885559" y="2062498"/>
              <a:chExt cx="1186507" cy="1728000"/>
            </a:xfrm>
          </p:grpSpPr>
          <p:sp>
            <p:nvSpPr>
              <p:cNvPr id="4" name="Line 218"/>
              <p:cNvSpPr>
                <a:spLocks noChangeShapeType="1"/>
              </p:cNvSpPr>
              <p:nvPr/>
            </p:nvSpPr>
            <p:spPr bwMode="auto">
              <a:xfrm>
                <a:off x="4062392" y="2062498"/>
                <a:ext cx="0" cy="172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2" name="Text Box 210"/>
              <p:cNvSpPr txBox="1">
                <a:spLocks noChangeAspect="1" noChangeArrowheads="1"/>
              </p:cNvSpPr>
              <p:nvPr/>
            </p:nvSpPr>
            <p:spPr bwMode="auto">
              <a:xfrm>
                <a:off x="3893601" y="2804242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23" name="Text Box 211"/>
              <p:cNvSpPr txBox="1">
                <a:spLocks noChangeAspect="1" noChangeArrowheads="1"/>
              </p:cNvSpPr>
              <p:nvPr/>
            </p:nvSpPr>
            <p:spPr bwMode="auto">
              <a:xfrm>
                <a:off x="4339345" y="2804242"/>
                <a:ext cx="732721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24" name="Line 212"/>
              <p:cNvSpPr>
                <a:spLocks noChangeAspect="1" noChangeShapeType="1"/>
              </p:cNvSpPr>
              <p:nvPr/>
            </p:nvSpPr>
            <p:spPr bwMode="auto">
              <a:xfrm>
                <a:off x="4219039" y="2959817"/>
                <a:ext cx="12223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5" name="Line 213"/>
              <p:cNvSpPr>
                <a:spLocks noChangeAspect="1" noChangeShapeType="1"/>
              </p:cNvSpPr>
              <p:nvPr/>
            </p:nvSpPr>
            <p:spPr bwMode="auto">
              <a:xfrm>
                <a:off x="3993780" y="2656580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6" name="Text Box 219"/>
              <p:cNvSpPr txBox="1">
                <a:spLocks noChangeAspect="1" noChangeArrowheads="1"/>
              </p:cNvSpPr>
              <p:nvPr/>
            </p:nvSpPr>
            <p:spPr bwMode="auto">
              <a:xfrm>
                <a:off x="3892530" y="2220427"/>
                <a:ext cx="327025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27" name="Text Box 220"/>
              <p:cNvSpPr txBox="1">
                <a:spLocks noChangeAspect="1" noChangeArrowheads="1"/>
              </p:cNvSpPr>
              <p:nvPr/>
            </p:nvSpPr>
            <p:spPr bwMode="auto">
              <a:xfrm>
                <a:off x="4338273" y="2222015"/>
                <a:ext cx="733793" cy="285750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28" name="Line 221"/>
              <p:cNvSpPr>
                <a:spLocks noChangeAspect="1" noChangeShapeType="1"/>
              </p:cNvSpPr>
              <p:nvPr/>
            </p:nvSpPr>
            <p:spPr bwMode="auto">
              <a:xfrm>
                <a:off x="4217967" y="2376002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5" name="Text Box 301"/>
              <p:cNvSpPr txBox="1">
                <a:spLocks noChangeAspect="1" noChangeArrowheads="1"/>
              </p:cNvSpPr>
              <p:nvPr/>
            </p:nvSpPr>
            <p:spPr bwMode="auto">
              <a:xfrm>
                <a:off x="3894121" y="3399942"/>
                <a:ext cx="328613" cy="28733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fr-FR" sz="1400" b="1" dirty="0">
                  <a:cs typeface="Arabic Transparent" pitchFamily="2" charset="-78"/>
                </a:endParaRPr>
              </a:p>
            </p:txBody>
          </p:sp>
          <p:sp>
            <p:nvSpPr>
              <p:cNvPr id="37" name="Line 304"/>
              <p:cNvSpPr>
                <a:spLocks noChangeAspect="1" noChangeShapeType="1"/>
              </p:cNvSpPr>
              <p:nvPr/>
            </p:nvSpPr>
            <p:spPr bwMode="auto">
              <a:xfrm>
                <a:off x="3988604" y="3255190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42" name="Text Box 214"/>
              <p:cNvSpPr txBox="1">
                <a:spLocks noChangeAspect="1" noChangeArrowheads="1"/>
              </p:cNvSpPr>
              <p:nvPr/>
            </p:nvSpPr>
            <p:spPr bwMode="auto">
              <a:xfrm>
                <a:off x="4309990" y="2773685"/>
                <a:ext cx="628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r" rtl="1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-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 Box 216"/>
              <p:cNvSpPr txBox="1">
                <a:spLocks noChangeAspect="1" noChangeArrowheads="1"/>
              </p:cNvSpPr>
              <p:nvPr/>
            </p:nvSpPr>
            <p:spPr bwMode="auto">
              <a:xfrm>
                <a:off x="4043118" y="2534672"/>
                <a:ext cx="428629" cy="3381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G1</a:t>
                </a:r>
                <a:r>
                  <a:rPr lang="ar-SA" sz="1200" b="1" dirty="0" smtClean="0">
                    <a:latin typeface="Times New Roman" pitchFamily="18" charset="0"/>
                    <a:cs typeface="Arabic Transparent" pitchFamily="2" charset="-78"/>
                  </a:rPr>
                  <a:t> </a:t>
                </a:r>
                <a:endParaRPr lang="fr-FR" sz="1200" b="1" dirty="0">
                  <a:latin typeface="Times New Roman" pitchFamily="18" charset="0"/>
                  <a:cs typeface="Arabic Transparent" pitchFamily="2" charset="-78"/>
                </a:endParaRPr>
              </a:p>
              <a:p>
                <a:pPr algn="r"/>
                <a:endParaRPr lang="fr-FR" sz="1200" b="1" dirty="0">
                  <a:cs typeface="Arabic Transparent" pitchFamily="2" charset="-78"/>
                </a:endParaRPr>
              </a:p>
            </p:txBody>
          </p:sp>
          <p:sp>
            <p:nvSpPr>
              <p:cNvPr id="46" name="Text Box 222"/>
              <p:cNvSpPr txBox="1">
                <a:spLocks noChangeAspect="1" noChangeArrowheads="1"/>
              </p:cNvSpPr>
              <p:nvPr/>
            </p:nvSpPr>
            <p:spPr bwMode="auto">
              <a:xfrm>
                <a:off x="4373780" y="2201171"/>
                <a:ext cx="647018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 algn="l"/>
                <a:r>
                  <a:rPr lang="fr-FR" sz="1600" b="1" dirty="0" err="1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dG</a:t>
                </a:r>
                <a:r>
                  <a:rPr lang="fr-FR" sz="1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+</a:t>
                </a:r>
              </a:p>
              <a:p>
                <a:pPr algn="ct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Text Box 305"/>
              <p:cNvSpPr txBox="1">
                <a:spLocks noChangeAspect="1" noChangeArrowheads="1"/>
              </p:cNvSpPr>
              <p:nvPr/>
            </p:nvSpPr>
            <p:spPr bwMode="auto">
              <a:xfrm>
                <a:off x="4081218" y="3096296"/>
                <a:ext cx="990848" cy="3381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G0.(t/6/5s)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3902343" y="2190760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6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900213" y="2783320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885559" y="3365196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8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1" name="Text Box 296"/>
            <p:cNvSpPr txBox="1">
              <a:spLocks noChangeAspect="1" noChangeArrowheads="1"/>
            </p:cNvSpPr>
            <p:nvPr/>
          </p:nvSpPr>
          <p:spPr bwMode="auto">
            <a:xfrm>
              <a:off x="1742706" y="711238"/>
              <a:ext cx="396000" cy="346263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1" name="Text Box 296"/>
            <p:cNvSpPr txBox="1">
              <a:spLocks noChangeAspect="1" noChangeArrowheads="1"/>
            </p:cNvSpPr>
            <p:nvPr/>
          </p:nvSpPr>
          <p:spPr bwMode="auto">
            <a:xfrm>
              <a:off x="1803335" y="76467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68" name="Text Box 308"/>
            <p:cNvSpPr txBox="1">
              <a:spLocks noChangeArrowheads="1"/>
            </p:cNvSpPr>
            <p:nvPr/>
          </p:nvSpPr>
          <p:spPr bwMode="auto">
            <a:xfrm>
              <a:off x="1785918" y="702481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0" name="Groupe 87"/>
            <p:cNvGrpSpPr/>
            <p:nvPr/>
          </p:nvGrpSpPr>
          <p:grpSpPr>
            <a:xfrm>
              <a:off x="1840953" y="1057938"/>
              <a:ext cx="1065097" cy="322262"/>
              <a:chOff x="2855786" y="1068824"/>
              <a:chExt cx="1065097" cy="322262"/>
            </a:xfrm>
          </p:grpSpPr>
          <p:sp>
            <p:nvSpPr>
              <p:cNvPr id="69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70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11249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2" name="Groupe 91"/>
            <p:cNvGrpSpPr/>
            <p:nvPr/>
          </p:nvGrpSpPr>
          <p:grpSpPr>
            <a:xfrm>
              <a:off x="226474" y="428604"/>
              <a:ext cx="1692000" cy="4464000"/>
              <a:chOff x="990575" y="428604"/>
              <a:chExt cx="1944000" cy="4464000"/>
            </a:xfrm>
          </p:grpSpPr>
          <p:cxnSp>
            <p:nvCxnSpPr>
              <p:cNvPr id="73" name="Connecteur en angle 72"/>
              <p:cNvCxnSpPr/>
              <p:nvPr/>
            </p:nvCxnSpPr>
            <p:spPr>
              <a:xfrm>
                <a:off x="1000100" y="428604"/>
                <a:ext cx="1908000" cy="4464000"/>
              </a:xfrm>
              <a:prstGeom prst="bentConnector3">
                <a:avLst>
                  <a:gd name="adj1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Connecteur en angle 74"/>
              <p:cNvCxnSpPr/>
              <p:nvPr/>
            </p:nvCxnSpPr>
            <p:spPr>
              <a:xfrm>
                <a:off x="990575" y="431118"/>
                <a:ext cx="1944000" cy="252000"/>
              </a:xfrm>
              <a:prstGeom prst="bentConnector3">
                <a:avLst>
                  <a:gd name="adj1" fmla="val 100621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e 90"/>
            <p:cNvGrpSpPr/>
            <p:nvPr/>
          </p:nvGrpSpPr>
          <p:grpSpPr>
            <a:xfrm>
              <a:off x="1731424" y="3850790"/>
              <a:ext cx="1170004" cy="1059356"/>
              <a:chOff x="2746257" y="3850790"/>
              <a:chExt cx="1170004" cy="1059356"/>
            </a:xfrm>
          </p:grpSpPr>
          <p:sp>
            <p:nvSpPr>
              <p:cNvPr id="5" name="Line 190"/>
              <p:cNvSpPr>
                <a:spLocks noChangeShapeType="1"/>
              </p:cNvSpPr>
              <p:nvPr/>
            </p:nvSpPr>
            <p:spPr bwMode="auto">
              <a:xfrm>
                <a:off x="2913042" y="3850790"/>
                <a:ext cx="1588" cy="1044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0" name="Line 293"/>
              <p:cNvSpPr>
                <a:spLocks noChangeAspect="1" noChangeShapeType="1"/>
              </p:cNvSpPr>
              <p:nvPr/>
            </p:nvSpPr>
            <p:spPr bwMode="auto">
              <a:xfrm>
                <a:off x="2838430" y="4064077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48" name="Text Box 294"/>
              <p:cNvSpPr txBox="1">
                <a:spLocks noChangeAspect="1" noChangeArrowheads="1"/>
              </p:cNvSpPr>
              <p:nvPr/>
            </p:nvSpPr>
            <p:spPr bwMode="auto">
              <a:xfrm>
                <a:off x="2928918" y="3893153"/>
                <a:ext cx="642950" cy="3381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</a:rPr>
                  <a:t>V0.G0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" name="Text Box 296"/>
              <p:cNvSpPr txBox="1">
                <a:spLocks noChangeAspect="1" noChangeArrowheads="1"/>
              </p:cNvSpPr>
              <p:nvPr/>
            </p:nvSpPr>
            <p:spPr bwMode="auto">
              <a:xfrm>
                <a:off x="2746257" y="4234904"/>
                <a:ext cx="328612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63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190865" y="4240514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64" name="Line 298"/>
              <p:cNvSpPr>
                <a:spLocks noChangeAspect="1" noChangeShapeType="1"/>
              </p:cNvSpPr>
              <p:nvPr/>
            </p:nvSpPr>
            <p:spPr bwMode="auto">
              <a:xfrm>
                <a:off x="3071694" y="4390479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66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36134" y="4226698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-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Text Box 308"/>
              <p:cNvSpPr txBox="1">
                <a:spLocks noChangeArrowheads="1"/>
              </p:cNvSpPr>
              <p:nvPr/>
            </p:nvSpPr>
            <p:spPr bwMode="auto">
              <a:xfrm>
                <a:off x="2748223" y="4204077"/>
                <a:ext cx="431800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Line 293"/>
              <p:cNvSpPr>
                <a:spLocks noChangeAspect="1" noChangeShapeType="1"/>
              </p:cNvSpPr>
              <p:nvPr/>
            </p:nvSpPr>
            <p:spPr bwMode="auto">
              <a:xfrm>
                <a:off x="2847963" y="4702740"/>
                <a:ext cx="1397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84" name="Text Box 294"/>
              <p:cNvSpPr txBox="1">
                <a:spLocks noChangeAspect="1" noChangeArrowheads="1"/>
              </p:cNvSpPr>
              <p:nvPr/>
            </p:nvSpPr>
            <p:spPr bwMode="auto">
              <a:xfrm>
                <a:off x="2947976" y="4572008"/>
                <a:ext cx="642950" cy="3381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F0</a:t>
                </a: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79" name="Rectangle 2"/>
            <p:cNvSpPr>
              <a:spLocks noChangeArrowheads="1"/>
            </p:cNvSpPr>
            <p:nvPr/>
          </p:nvSpPr>
          <p:spPr bwMode="auto">
            <a:xfrm>
              <a:off x="1026226" y="5162148"/>
              <a:ext cx="225989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-</a:t>
              </a:r>
              <a:r>
                <a:rPr kumimoji="0" lang="ar-DZ" sz="16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المتمن</a:t>
              </a:r>
              <a:r>
                <a:rPr kumimoji="0" lang="ar-DZ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المناسب للنظام الآلي.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0" name="Rectangle 2"/>
          <p:cNvSpPr>
            <a:spLocks noChangeArrowheads="1"/>
          </p:cNvSpPr>
          <p:nvPr/>
        </p:nvSpPr>
        <p:spPr bwMode="auto">
          <a:xfrm>
            <a:off x="5500694" y="5143512"/>
            <a:ext cx="364330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للنظام الآلي مع نمط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دورة  بدورة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4714876" y="309702"/>
            <a:ext cx="3816350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ـ استخراج معادلات التنشيط </a:t>
            </a:r>
            <a:r>
              <a:rPr kumimoji="0" lang="ar-DZ" sz="1800" b="1" i="0" u="none" strike="noStrike" kern="0" cap="none" spc="0" normalizeH="0" baseline="0" noProof="0" dirty="0" err="1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والتخميل</a:t>
            </a: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 :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808000"/>
              </a:solidFill>
              <a:effectLst/>
              <a:uLnTx/>
              <a:uFillTx/>
              <a:latin typeface="Verdana" pitchFamily="34" charset="0"/>
              <a:ea typeface="+mn-ea"/>
              <a:cs typeface="Arabic Transparent" pitchFamily="2" charset="-78"/>
            </a:endParaRPr>
          </a:p>
        </p:txBody>
      </p:sp>
      <p:sp>
        <p:nvSpPr>
          <p:cNvPr id="47" name="Rectangle 114"/>
          <p:cNvSpPr>
            <a:spLocks noChangeArrowheads="1"/>
          </p:cNvSpPr>
          <p:nvPr/>
        </p:nvSpPr>
        <p:spPr bwMode="auto">
          <a:xfrm>
            <a:off x="7709090" y="3198092"/>
            <a:ext cx="79200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X6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" name="Rectangle 113"/>
          <p:cNvSpPr>
            <a:spLocks noChangeArrowheads="1"/>
          </p:cNvSpPr>
          <p:nvPr/>
        </p:nvSpPr>
        <p:spPr bwMode="auto">
          <a:xfrm>
            <a:off x="5923851" y="3176425"/>
            <a:ext cx="1643074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X1. F1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9" name="Rectangle 112"/>
          <p:cNvSpPr>
            <a:spLocks noChangeArrowheads="1"/>
          </p:cNvSpPr>
          <p:nvPr/>
        </p:nvSpPr>
        <p:spPr bwMode="auto">
          <a:xfrm>
            <a:off x="4755562" y="3198419"/>
            <a:ext cx="109377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X7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3" name="Rectangle 108"/>
          <p:cNvSpPr>
            <a:spLocks noChangeArrowheads="1"/>
          </p:cNvSpPr>
          <p:nvPr/>
        </p:nvSpPr>
        <p:spPr bwMode="auto">
          <a:xfrm>
            <a:off x="7709090" y="2837531"/>
            <a:ext cx="79200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X4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4" name="Rectangle 107"/>
          <p:cNvSpPr>
            <a:spLocks noChangeArrowheads="1"/>
          </p:cNvSpPr>
          <p:nvPr/>
        </p:nvSpPr>
        <p:spPr bwMode="auto">
          <a:xfrm>
            <a:off x="5927859" y="2845809"/>
            <a:ext cx="1357661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V0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5" name="Rectangle 106"/>
          <p:cNvSpPr>
            <a:spLocks noChangeArrowheads="1"/>
          </p:cNvSpPr>
          <p:nvPr/>
        </p:nvSpPr>
        <p:spPr bwMode="auto">
          <a:xfrm>
            <a:off x="4755562" y="2853760"/>
            <a:ext cx="109377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Rectangle 105"/>
          <p:cNvSpPr>
            <a:spLocks noChangeArrowheads="1"/>
          </p:cNvSpPr>
          <p:nvPr/>
        </p:nvSpPr>
        <p:spPr bwMode="auto">
          <a:xfrm>
            <a:off x="7709090" y="2500495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7" name="Rectangle 104"/>
          <p:cNvSpPr>
            <a:spLocks noChangeArrowheads="1"/>
          </p:cNvSpPr>
          <p:nvPr/>
        </p:nvSpPr>
        <p:spPr bwMode="auto">
          <a:xfrm>
            <a:off x="5927859" y="2492544"/>
            <a:ext cx="135766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 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V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8" name="Rectangle 103"/>
          <p:cNvSpPr>
            <a:spLocks noChangeArrowheads="1"/>
          </p:cNvSpPr>
          <p:nvPr/>
        </p:nvSpPr>
        <p:spPr bwMode="auto">
          <a:xfrm>
            <a:off x="4755562" y="2492544"/>
            <a:ext cx="109377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X4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9" name="Rectangle 102"/>
          <p:cNvSpPr>
            <a:spLocks noChangeArrowheads="1"/>
          </p:cNvSpPr>
          <p:nvPr/>
        </p:nvSpPr>
        <p:spPr bwMode="auto">
          <a:xfrm>
            <a:off x="7709090" y="1844218"/>
            <a:ext cx="79200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0" name="Rectangle 101"/>
          <p:cNvSpPr>
            <a:spLocks noChangeArrowheads="1"/>
          </p:cNvSpPr>
          <p:nvPr/>
        </p:nvSpPr>
        <p:spPr bwMode="auto">
          <a:xfrm>
            <a:off x="5927859" y="1844218"/>
            <a:ext cx="1524051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X0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Dcy.CI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1" name="Rectangle 100"/>
          <p:cNvSpPr>
            <a:spLocks noChangeArrowheads="1"/>
          </p:cNvSpPr>
          <p:nvPr/>
        </p:nvSpPr>
        <p:spPr bwMode="auto">
          <a:xfrm>
            <a:off x="4755562" y="1836267"/>
            <a:ext cx="109377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X2.X6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2" name="Rectangle 99"/>
          <p:cNvSpPr>
            <a:spLocks noChangeArrowheads="1"/>
          </p:cNvSpPr>
          <p:nvPr/>
        </p:nvSpPr>
        <p:spPr bwMode="auto">
          <a:xfrm>
            <a:off x="7709090" y="1506856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X0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3" name="Rectangle 98"/>
          <p:cNvSpPr>
            <a:spLocks noChangeArrowheads="1"/>
          </p:cNvSpPr>
          <p:nvPr/>
        </p:nvSpPr>
        <p:spPr bwMode="auto">
          <a:xfrm>
            <a:off x="5927859" y="1490954"/>
            <a:ext cx="135766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F0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4" name="Rectangle 97"/>
          <p:cNvSpPr>
            <a:spLocks noChangeArrowheads="1"/>
          </p:cNvSpPr>
          <p:nvPr/>
        </p:nvSpPr>
        <p:spPr bwMode="auto">
          <a:xfrm>
            <a:off x="4755562" y="1498905"/>
            <a:ext cx="665142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5" name="Rectangle 96"/>
          <p:cNvSpPr>
            <a:spLocks noChangeArrowheads="1"/>
          </p:cNvSpPr>
          <p:nvPr/>
        </p:nvSpPr>
        <p:spPr bwMode="auto">
          <a:xfrm>
            <a:off x="7715272" y="1147926"/>
            <a:ext cx="950878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المراحل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6" name="Rectangle 95"/>
          <p:cNvSpPr>
            <a:spLocks noChangeArrowheads="1"/>
          </p:cNvSpPr>
          <p:nvPr/>
        </p:nvSpPr>
        <p:spPr bwMode="auto">
          <a:xfrm>
            <a:off x="6302545" y="1155626"/>
            <a:ext cx="1198413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النشاط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7" name="Rectangle 94"/>
          <p:cNvSpPr>
            <a:spLocks noChangeArrowheads="1"/>
          </p:cNvSpPr>
          <p:nvPr/>
        </p:nvSpPr>
        <p:spPr bwMode="auto">
          <a:xfrm>
            <a:off x="4849539" y="1147926"/>
            <a:ext cx="999793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الخمول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" name="Rectangle 61"/>
          <p:cNvSpPr>
            <a:spLocks noChangeArrowheads="1"/>
          </p:cNvSpPr>
          <p:nvPr/>
        </p:nvSpPr>
        <p:spPr bwMode="auto">
          <a:xfrm>
            <a:off x="3571868" y="1174598"/>
            <a:ext cx="1143008" cy="33496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المخارج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765437" y="1830576"/>
            <a:ext cx="569387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dF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770570" y="2478331"/>
            <a:ext cx="518154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dV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762651" y="3167186"/>
            <a:ext cx="595035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dG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8" name="Rectangle 114"/>
          <p:cNvSpPr>
            <a:spLocks noChangeArrowheads="1"/>
          </p:cNvSpPr>
          <p:nvPr/>
        </p:nvSpPr>
        <p:spPr bwMode="auto">
          <a:xfrm>
            <a:off x="7705767" y="4234212"/>
            <a:ext cx="79200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9" name="Rectangle 113"/>
          <p:cNvSpPr>
            <a:spLocks noChangeArrowheads="1"/>
          </p:cNvSpPr>
          <p:nvPr/>
        </p:nvSpPr>
        <p:spPr bwMode="auto">
          <a:xfrm>
            <a:off x="5920528" y="4212545"/>
            <a:ext cx="1643074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X4. X8.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V</a:t>
            </a: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0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.G</a:t>
            </a: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0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0" name="Rectangle 112"/>
          <p:cNvSpPr>
            <a:spLocks noChangeArrowheads="1"/>
          </p:cNvSpPr>
          <p:nvPr/>
        </p:nvSpPr>
        <p:spPr bwMode="auto">
          <a:xfrm>
            <a:off x="4764114" y="4234539"/>
            <a:ext cx="109377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</a:t>
            </a: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1" name="Rectangle 111"/>
          <p:cNvSpPr>
            <a:spLocks noChangeArrowheads="1"/>
          </p:cNvSpPr>
          <p:nvPr/>
        </p:nvSpPr>
        <p:spPr bwMode="auto">
          <a:xfrm>
            <a:off x="7717642" y="3872996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X8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2" name="Rectangle 110"/>
          <p:cNvSpPr>
            <a:spLocks noChangeArrowheads="1"/>
          </p:cNvSpPr>
          <p:nvPr/>
        </p:nvSpPr>
        <p:spPr bwMode="auto">
          <a:xfrm>
            <a:off x="5919048" y="3873323"/>
            <a:ext cx="180125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X7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G0.(t/6/5s)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3" name="Rectangle 109"/>
          <p:cNvSpPr>
            <a:spLocks noChangeArrowheads="1"/>
          </p:cNvSpPr>
          <p:nvPr/>
        </p:nvSpPr>
        <p:spPr bwMode="auto">
          <a:xfrm>
            <a:off x="4764114" y="3873323"/>
            <a:ext cx="109377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4" name="Rectangle 108"/>
          <p:cNvSpPr>
            <a:spLocks noChangeArrowheads="1"/>
          </p:cNvSpPr>
          <p:nvPr/>
        </p:nvSpPr>
        <p:spPr bwMode="auto">
          <a:xfrm>
            <a:off x="7717642" y="3537920"/>
            <a:ext cx="79200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X7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5" name="Rectangle 107"/>
          <p:cNvSpPr>
            <a:spLocks noChangeArrowheads="1"/>
          </p:cNvSpPr>
          <p:nvPr/>
        </p:nvSpPr>
        <p:spPr bwMode="auto">
          <a:xfrm>
            <a:off x="5936411" y="3546198"/>
            <a:ext cx="1086871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X6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G1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6" name="Rectangle 106"/>
          <p:cNvSpPr>
            <a:spLocks noChangeArrowheads="1"/>
          </p:cNvSpPr>
          <p:nvPr/>
        </p:nvSpPr>
        <p:spPr bwMode="auto">
          <a:xfrm>
            <a:off x="4764114" y="3554149"/>
            <a:ext cx="109377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X8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768489" y="3520592"/>
            <a:ext cx="556563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dG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774714" y="4179005"/>
            <a:ext cx="518091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dF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4" name="Image 10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041762"/>
            <a:ext cx="3348000" cy="3800476"/>
          </a:xfrm>
          <a:prstGeom prst="rect">
            <a:avLst/>
          </a:prstGeom>
          <a:noFill/>
        </p:spPr>
      </p:pic>
      <p:sp>
        <p:nvSpPr>
          <p:cNvPr id="111" name="Rectangle 105"/>
          <p:cNvSpPr>
            <a:spLocks noChangeArrowheads="1"/>
          </p:cNvSpPr>
          <p:nvPr/>
        </p:nvSpPr>
        <p:spPr bwMode="auto">
          <a:xfrm>
            <a:off x="7715272" y="2173458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2" name="Rectangle 104"/>
          <p:cNvSpPr>
            <a:spLocks noChangeArrowheads="1"/>
          </p:cNvSpPr>
          <p:nvPr/>
        </p:nvSpPr>
        <p:spPr bwMode="auto">
          <a:xfrm>
            <a:off x="5934041" y="2165507"/>
            <a:ext cx="135766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F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3" name="Rectangle 103"/>
          <p:cNvSpPr>
            <a:spLocks noChangeArrowheads="1"/>
          </p:cNvSpPr>
          <p:nvPr/>
        </p:nvSpPr>
        <p:spPr bwMode="auto">
          <a:xfrm>
            <a:off x="4761744" y="2165507"/>
            <a:ext cx="109377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79" name="Groupe 78"/>
          <p:cNvGrpSpPr/>
          <p:nvPr/>
        </p:nvGrpSpPr>
        <p:grpSpPr>
          <a:xfrm>
            <a:off x="3655181" y="1161432"/>
            <a:ext cx="5064944" cy="3425530"/>
            <a:chOff x="3655181" y="1161432"/>
            <a:chExt cx="5064944" cy="3425530"/>
          </a:xfrm>
        </p:grpSpPr>
        <p:sp>
          <p:nvSpPr>
            <p:cNvPr id="80" name="Line 97"/>
            <p:cNvSpPr>
              <a:spLocks noChangeShapeType="1"/>
            </p:cNvSpPr>
            <p:nvPr/>
          </p:nvSpPr>
          <p:spPr bwMode="auto">
            <a:xfrm>
              <a:off x="3655181" y="1161432"/>
              <a:ext cx="1587" cy="342000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68" name="Groupe 67"/>
            <p:cNvGrpSpPr/>
            <p:nvPr/>
          </p:nvGrpSpPr>
          <p:grpSpPr>
            <a:xfrm>
              <a:off x="3660670" y="1166957"/>
              <a:ext cx="5059455" cy="3420005"/>
              <a:chOff x="3660670" y="1166957"/>
              <a:chExt cx="5059455" cy="3420005"/>
            </a:xfrm>
          </p:grpSpPr>
          <p:sp>
            <p:nvSpPr>
              <p:cNvPr id="69" name="Line 101"/>
              <p:cNvSpPr>
                <a:spLocks noChangeShapeType="1"/>
              </p:cNvSpPr>
              <p:nvPr/>
            </p:nvSpPr>
            <p:spPr bwMode="auto">
              <a:xfrm>
                <a:off x="3672545" y="3182022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0" name="Line 91"/>
              <p:cNvSpPr>
                <a:spLocks noChangeShapeType="1"/>
              </p:cNvSpPr>
              <p:nvPr/>
            </p:nvSpPr>
            <p:spPr bwMode="auto">
              <a:xfrm>
                <a:off x="3660670" y="1166958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1" name="Line 92"/>
              <p:cNvSpPr>
                <a:spLocks noChangeShapeType="1"/>
              </p:cNvSpPr>
              <p:nvPr/>
            </p:nvSpPr>
            <p:spPr bwMode="auto">
              <a:xfrm>
                <a:off x="3672545" y="3522566"/>
                <a:ext cx="5040000" cy="158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2" name="Line 94"/>
              <p:cNvSpPr>
                <a:spLocks noChangeShapeType="1"/>
              </p:cNvSpPr>
              <p:nvPr/>
            </p:nvSpPr>
            <p:spPr bwMode="auto">
              <a:xfrm>
                <a:off x="8716950" y="1166957"/>
                <a:ext cx="3175" cy="342000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3" name="Line 95"/>
              <p:cNvSpPr>
                <a:spLocks noChangeShapeType="1"/>
              </p:cNvSpPr>
              <p:nvPr/>
            </p:nvSpPr>
            <p:spPr bwMode="auto">
              <a:xfrm>
                <a:off x="3672545" y="1505095"/>
                <a:ext cx="5040000" cy="158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4" name="Line 96"/>
              <p:cNvSpPr>
                <a:spLocks noChangeShapeType="1"/>
              </p:cNvSpPr>
              <p:nvPr/>
            </p:nvSpPr>
            <p:spPr bwMode="auto">
              <a:xfrm>
                <a:off x="5897407" y="1166957"/>
                <a:ext cx="1588" cy="342000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5" name="Line 97"/>
              <p:cNvSpPr>
                <a:spLocks noChangeShapeType="1"/>
              </p:cNvSpPr>
              <p:nvPr/>
            </p:nvSpPr>
            <p:spPr bwMode="auto">
              <a:xfrm>
                <a:off x="7642230" y="1166957"/>
                <a:ext cx="1588" cy="342000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6" name="Line 98"/>
              <p:cNvSpPr>
                <a:spLocks noChangeShapeType="1"/>
              </p:cNvSpPr>
              <p:nvPr/>
            </p:nvSpPr>
            <p:spPr bwMode="auto">
              <a:xfrm>
                <a:off x="3672545" y="1844820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7" name="Line 99"/>
              <p:cNvSpPr>
                <a:spLocks noChangeShapeType="1"/>
              </p:cNvSpPr>
              <p:nvPr/>
            </p:nvSpPr>
            <p:spPr bwMode="auto">
              <a:xfrm>
                <a:off x="3672545" y="2517808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78" name="Line 100"/>
              <p:cNvSpPr>
                <a:spLocks noChangeShapeType="1"/>
              </p:cNvSpPr>
              <p:nvPr/>
            </p:nvSpPr>
            <p:spPr bwMode="auto">
              <a:xfrm>
                <a:off x="3672545" y="2842297"/>
                <a:ext cx="5040000" cy="1588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81" name="Line 96"/>
              <p:cNvSpPr>
                <a:spLocks noChangeShapeType="1"/>
              </p:cNvSpPr>
              <p:nvPr/>
            </p:nvSpPr>
            <p:spPr bwMode="auto">
              <a:xfrm>
                <a:off x="4628884" y="1166962"/>
                <a:ext cx="1588" cy="342000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7" name="Line 101"/>
              <p:cNvSpPr>
                <a:spLocks noChangeShapeType="1"/>
              </p:cNvSpPr>
              <p:nvPr/>
            </p:nvSpPr>
            <p:spPr bwMode="auto">
              <a:xfrm>
                <a:off x="3669222" y="3882411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8" name="Line 92"/>
              <p:cNvSpPr>
                <a:spLocks noChangeShapeType="1"/>
              </p:cNvSpPr>
              <p:nvPr/>
            </p:nvSpPr>
            <p:spPr bwMode="auto">
              <a:xfrm>
                <a:off x="3669222" y="4575043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00" name="Line 102"/>
              <p:cNvSpPr>
                <a:spLocks noChangeShapeType="1"/>
              </p:cNvSpPr>
              <p:nvPr/>
            </p:nvSpPr>
            <p:spPr bwMode="auto">
              <a:xfrm>
                <a:off x="3669222" y="4220548"/>
                <a:ext cx="5040000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14" name="Line 99"/>
              <p:cNvSpPr>
                <a:spLocks noChangeShapeType="1"/>
              </p:cNvSpPr>
              <p:nvPr/>
            </p:nvSpPr>
            <p:spPr bwMode="auto">
              <a:xfrm>
                <a:off x="3666852" y="2177123"/>
                <a:ext cx="5040000" cy="1587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</p:grpSp>
      <p:sp>
        <p:nvSpPr>
          <p:cNvPr id="116" name="Rectangle 115"/>
          <p:cNvSpPr/>
          <p:nvPr/>
        </p:nvSpPr>
        <p:spPr>
          <a:xfrm>
            <a:off x="3764877" y="2163169"/>
            <a:ext cx="569387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dV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7" grpId="1"/>
      <p:bldP spid="47" grpId="2"/>
      <p:bldP spid="48" grpId="0"/>
      <p:bldP spid="49" grpId="0"/>
      <p:bldP spid="53" grpId="0"/>
      <p:bldP spid="53" grpId="1"/>
      <p:bldP spid="54" grpId="0"/>
      <p:bldP spid="55" grpId="0"/>
      <p:bldP spid="56" grpId="0"/>
      <p:bldP spid="56" grpId="1"/>
      <p:bldP spid="56" grpId="2"/>
      <p:bldP spid="57" grpId="0"/>
      <p:bldP spid="58" grpId="0"/>
      <p:bldP spid="59" grpId="0"/>
      <p:bldP spid="59" grpId="1"/>
      <p:bldP spid="59" grpId="2"/>
      <p:bldP spid="60" grpId="0"/>
      <p:bldP spid="61" grpId="0"/>
      <p:bldP spid="62" grpId="0"/>
      <p:bldP spid="62" grpId="1"/>
      <p:bldP spid="63" grpId="0"/>
      <p:bldP spid="64" grpId="0"/>
      <p:bldP spid="65" grpId="0"/>
      <p:bldP spid="66" grpId="0"/>
      <p:bldP spid="67" grpId="0"/>
      <p:bldP spid="82" grpId="0"/>
      <p:bldP spid="83" grpId="0"/>
      <p:bldP spid="84" grpId="0"/>
      <p:bldP spid="86" grpId="0"/>
      <p:bldP spid="88" grpId="0"/>
      <p:bldP spid="88" grpId="1"/>
      <p:bldP spid="88" grpId="2"/>
      <p:bldP spid="89" grpId="0"/>
      <p:bldP spid="90" grpId="0"/>
      <p:bldP spid="91" grpId="0"/>
      <p:bldP spid="91" grpId="1"/>
      <p:bldP spid="92" grpId="0"/>
      <p:bldP spid="93" grpId="0"/>
      <p:bldP spid="94" grpId="0"/>
      <p:bldP spid="94" grpId="1"/>
      <p:bldP spid="94" grpId="2"/>
      <p:bldP spid="95" grpId="0"/>
      <p:bldP spid="96" grpId="0"/>
      <p:bldP spid="102" grpId="0"/>
      <p:bldP spid="103" grpId="0"/>
      <p:bldP spid="111" grpId="0"/>
      <p:bldP spid="111" grpId="1"/>
      <p:bldP spid="111" grpId="2"/>
      <p:bldP spid="112" grpId="0"/>
      <p:bldP spid="113" grpId="0"/>
      <p:bldP spid="116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"/>
          <p:cNvSpPr>
            <a:spLocks noChangeArrowheads="1"/>
          </p:cNvSpPr>
          <p:nvPr/>
        </p:nvSpPr>
        <p:spPr bwMode="auto">
          <a:xfrm>
            <a:off x="71434" y="642918"/>
            <a:ext cx="8858284" cy="431528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المركز يسمح بخراطة قطعة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 المادة الأولية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قطعة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يتم تزويد المركز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بالقطع الحديدية يدويا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 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بعد إعطاء أمر انطلاق الدورة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تخرج ساق الرافعة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لتثبيت القطعة الحديدية.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عند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تثبيت القطعة الحديدية </a:t>
            </a: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تتم إحدى العمليتين التاليتين على الخيار: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 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لتقوم بعملية الخراطة (</a:t>
            </a:r>
            <a:r>
              <a:rPr lang="fr-FR" sz="1600" dirty="0" smtClean="0"/>
              <a:t>le fraisage</a:t>
            </a:r>
            <a:r>
              <a:rPr lang="ar-DZ" sz="1600" dirty="0" smtClean="0"/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على القطعة الحديدية.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        ـ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لتقوم بعملية السن (</a:t>
            </a:r>
            <a:r>
              <a:rPr lang="fr-FR" sz="1600" dirty="0" smtClean="0"/>
              <a:t>le lamage </a:t>
            </a:r>
            <a:r>
              <a:rPr lang="ar-DZ" sz="1600" dirty="0" smtClean="0"/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لمدة </a:t>
            </a:r>
            <a:r>
              <a:rPr lang="ar-DZ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زمنية </a:t>
            </a:r>
            <a:r>
              <a:rPr lang="fr-FR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5s</a:t>
            </a:r>
            <a:r>
              <a:rPr lang="ar-DZ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على القطعة الحديدية.</a:t>
            </a: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  3 </a:t>
            </a:r>
            <a:r>
              <a:rPr lang="ar-DZ" sz="14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بعد ذلك تعود الرافعة 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ثم الرافعة 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F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بعد رجوع الرافعتين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تعود بعد ذلك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ثم تزال القطعة الحديدية يدويا.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Rectangle 245"/>
          <p:cNvSpPr/>
          <p:nvPr/>
        </p:nvSpPr>
        <p:spPr>
          <a:xfrm>
            <a:off x="3214678" y="59539"/>
            <a:ext cx="2956259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0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القطع الحديدية.</a:t>
            </a:r>
            <a:endParaRPr lang="fr-FR" sz="2000" dirty="0"/>
          </a:p>
        </p:txBody>
      </p:sp>
      <p:sp>
        <p:nvSpPr>
          <p:cNvPr id="247" name="Rectangle 246"/>
          <p:cNvSpPr/>
          <p:nvPr/>
        </p:nvSpPr>
        <p:spPr>
          <a:xfrm>
            <a:off x="7608522" y="357166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grpSp>
        <p:nvGrpSpPr>
          <p:cNvPr id="28" name="Groupe 27"/>
          <p:cNvGrpSpPr/>
          <p:nvPr/>
        </p:nvGrpSpPr>
        <p:grpSpPr>
          <a:xfrm>
            <a:off x="132398" y="4959765"/>
            <a:ext cx="4296726" cy="1612507"/>
            <a:chOff x="60960" y="4793637"/>
            <a:chExt cx="4296726" cy="1612507"/>
          </a:xfrm>
        </p:grpSpPr>
        <p:sp>
          <p:nvSpPr>
            <p:cNvPr id="24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Text Box 3"/>
            <p:cNvSpPr txBox="1">
              <a:spLocks noChangeArrowheads="1"/>
            </p:cNvSpPr>
            <p:nvPr/>
          </p:nvSpPr>
          <p:spPr bwMode="auto">
            <a:xfrm>
              <a:off x="1763182" y="6133094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التشكيل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8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Text Box 3"/>
            <p:cNvSpPr txBox="1">
              <a:spLocks noChangeArrowheads="1"/>
            </p:cNvSpPr>
            <p:nvPr/>
          </p:nvSpPr>
          <p:spPr bwMode="auto">
            <a:xfrm>
              <a:off x="60960" y="5298581"/>
              <a:ext cx="1355695" cy="2857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قطع حديدية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2" name="Text Box 3"/>
            <p:cNvSpPr txBox="1">
              <a:spLocks noChangeArrowheads="1"/>
            </p:cNvSpPr>
            <p:nvPr/>
          </p:nvSpPr>
          <p:spPr bwMode="auto">
            <a:xfrm>
              <a:off x="285721" y="5621632"/>
              <a:ext cx="1033400" cy="30769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سائل التبريد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3"/>
            <p:cNvSpPr txBox="1">
              <a:spLocks noChangeArrowheads="1"/>
            </p:cNvSpPr>
            <p:nvPr/>
          </p:nvSpPr>
          <p:spPr bwMode="auto">
            <a:xfrm>
              <a:off x="3071802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قطع مشكلة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lang="fr-FR" sz="1600" b="1" dirty="0"/>
            </a:p>
          </p:txBody>
        </p:sp>
      </p:grpSp>
      <p:sp>
        <p:nvSpPr>
          <p:cNvPr id="29" name="Rectangle 42"/>
          <p:cNvSpPr>
            <a:spLocks noChangeArrowheads="1"/>
          </p:cNvSpPr>
          <p:nvPr/>
        </p:nvSpPr>
        <p:spPr bwMode="auto">
          <a:xfrm>
            <a:off x="6429388" y="4880536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9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8"/>
          <p:cNvGrpSpPr/>
          <p:nvPr/>
        </p:nvGrpSpPr>
        <p:grpSpPr>
          <a:xfrm>
            <a:off x="428596" y="3910430"/>
            <a:ext cx="8607013" cy="2171150"/>
            <a:chOff x="500002" y="0"/>
            <a:chExt cx="8607013" cy="2070156"/>
          </a:xfrm>
        </p:grpSpPr>
        <p:sp>
          <p:nvSpPr>
            <p:cNvPr id="30" name="Rectangle 29"/>
            <p:cNvSpPr/>
            <p:nvPr/>
          </p:nvSpPr>
          <p:spPr>
            <a:xfrm>
              <a:off x="571472" y="10633"/>
              <a:ext cx="8532000" cy="2059523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 rot="5400000">
              <a:off x="1801235" y="1029762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5400000">
              <a:off x="4651208" y="1028968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6383939" y="1038945"/>
              <a:ext cx="2059524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10800000">
              <a:off x="575015" y="39198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7813393" y="34571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164763" y="34571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80581" y="34571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916091" y="34383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7572396" y="494572"/>
              <a:ext cx="1428760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2"/>
            <p:cNvSpPr>
              <a:spLocks noChangeArrowheads="1"/>
            </p:cNvSpPr>
            <p:nvPr/>
          </p:nvSpPr>
          <p:spPr bwMode="auto">
            <a:xfrm>
              <a:off x="7452066" y="1045939"/>
              <a:ext cx="1571636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الخراطة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7691490" y="1625180"/>
              <a:ext cx="1353774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السن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1"/>
            <p:cNvSpPr>
              <a:spLocks noChangeArrowheads="1"/>
            </p:cNvSpPr>
            <p:nvPr/>
          </p:nvSpPr>
          <p:spPr bwMode="auto">
            <a:xfrm>
              <a:off x="5714976" y="1034617"/>
              <a:ext cx="1714512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35815" y="903264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7" name="Connecteur droit 46"/>
            <p:cNvCxnSpPr/>
            <p:nvPr/>
          </p:nvCxnSpPr>
          <p:spPr>
            <a:xfrm rot="10800000">
              <a:off x="568769" y="95987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 rot="10800000">
              <a:off x="560775" y="150479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5643538" y="1647826"/>
              <a:ext cx="1774107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F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2643142" y="380988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2643142" y="948733"/>
              <a:ext cx="3000396" cy="5575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1"/>
            <p:cNvSpPr>
              <a:spLocks noChangeArrowheads="1"/>
            </p:cNvSpPr>
            <p:nvPr/>
          </p:nvSpPr>
          <p:spPr bwMode="auto">
            <a:xfrm>
              <a:off x="642878" y="426458"/>
              <a:ext cx="2214578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7" name="Rectangle 1"/>
            <p:cNvSpPr>
              <a:spLocks noChangeArrowheads="1"/>
            </p:cNvSpPr>
            <p:nvPr/>
          </p:nvSpPr>
          <p:spPr bwMode="auto">
            <a:xfrm>
              <a:off x="5643538" y="460605"/>
              <a:ext cx="1774107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8" name="Rectangle 1"/>
            <p:cNvSpPr>
              <a:spLocks noChangeArrowheads="1"/>
            </p:cNvSpPr>
            <p:nvPr/>
          </p:nvSpPr>
          <p:spPr bwMode="auto">
            <a:xfrm>
              <a:off x="2655017" y="1505150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F+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F-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1"/>
            <p:cNvSpPr>
              <a:spLocks noChangeArrowheads="1"/>
            </p:cNvSpPr>
            <p:nvPr/>
          </p:nvSpPr>
          <p:spPr bwMode="auto">
            <a:xfrm>
              <a:off x="500002" y="1470829"/>
              <a:ext cx="2357454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F0,F1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2" name="Rectangle 1"/>
            <p:cNvSpPr>
              <a:spLocks noChangeArrowheads="1"/>
            </p:cNvSpPr>
            <p:nvPr/>
          </p:nvSpPr>
          <p:spPr bwMode="auto">
            <a:xfrm>
              <a:off x="500002" y="1175724"/>
              <a:ext cx="2357454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CV </a:t>
              </a:r>
              <a:r>
                <a:rPr lang="ar-DZ" sz="14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خلية </a:t>
              </a:r>
              <a:r>
                <a:rPr lang="ar-DZ" sz="1600" dirty="0" err="1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كهروضوئية</a:t>
              </a:r>
              <a:endParaRPr lang="fr-FR" sz="14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3" name="Rectangle 1"/>
            <p:cNvSpPr>
              <a:spLocks noChangeArrowheads="1"/>
            </p:cNvSpPr>
            <p:nvPr/>
          </p:nvSpPr>
          <p:spPr bwMode="auto">
            <a:xfrm>
              <a:off x="500002" y="1720644"/>
              <a:ext cx="2357454" cy="32280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CF </a:t>
              </a:r>
              <a:r>
                <a:rPr lang="ar-DZ" sz="14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خلية </a:t>
              </a:r>
              <a:r>
                <a:rPr lang="ar-DZ" sz="1600" dirty="0" err="1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كهروضوئية</a:t>
              </a:r>
              <a:endParaRPr lang="fr-FR" sz="1400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3571900" y="3429000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Rectangle 2"/>
          <p:cNvSpPr>
            <a:spLocks noChangeArrowheads="1"/>
          </p:cNvSpPr>
          <p:nvPr/>
        </p:nvSpPr>
        <p:spPr bwMode="auto">
          <a:xfrm>
            <a:off x="6000760" y="6215082"/>
            <a:ext cx="297427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انشأ </a:t>
            </a:r>
            <a:r>
              <a:rPr kumimoji="0" lang="ar-DZ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لهذا النظام الآلي.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2"/>
          <p:cNvSpPr>
            <a:spLocks noChangeArrowheads="1"/>
          </p:cNvSpPr>
          <p:nvPr/>
        </p:nvSpPr>
        <p:spPr bwMode="auto">
          <a:xfrm>
            <a:off x="1607229" y="6519446"/>
            <a:ext cx="740342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انشأ </a:t>
            </a:r>
            <a:r>
              <a:rPr kumimoji="0" lang="ar-DZ" sz="16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لهذا النظام الآلي مراعيا نمط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 دورة  بدورة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2" name="Image 6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3410"/>
            <a:ext cx="6633210" cy="3371215"/>
          </a:xfrm>
          <a:prstGeom prst="rect">
            <a:avLst/>
          </a:prstGeom>
          <a:noFill/>
        </p:spPr>
      </p:pic>
      <p:sp>
        <p:nvSpPr>
          <p:cNvPr id="52" name="Rectangle 51"/>
          <p:cNvSpPr/>
          <p:nvPr/>
        </p:nvSpPr>
        <p:spPr>
          <a:xfrm>
            <a:off x="7500958" y="71414"/>
            <a:ext cx="152958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الهيكلية :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63" grpId="0"/>
      <p:bldP spid="5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angle 2"/>
          <p:cNvSpPr>
            <a:spLocks noChangeArrowheads="1"/>
          </p:cNvSpPr>
          <p:nvPr/>
        </p:nvSpPr>
        <p:spPr bwMode="auto">
          <a:xfrm>
            <a:off x="1026226" y="4929198"/>
            <a:ext cx="225989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للنظام الآلي.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Rectangle 2"/>
          <p:cNvSpPr>
            <a:spLocks noChangeArrowheads="1"/>
          </p:cNvSpPr>
          <p:nvPr/>
        </p:nvSpPr>
        <p:spPr bwMode="auto">
          <a:xfrm>
            <a:off x="5429256" y="4929198"/>
            <a:ext cx="3643306" cy="5847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ar-DZ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المتمن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المناسب للنظام الآلي مع نمط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التشغيل دورة  بدورة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6" name="Line 196"/>
          <p:cNvSpPr>
            <a:spLocks noChangeAspect="1" noChangeShapeType="1"/>
          </p:cNvSpPr>
          <p:nvPr/>
        </p:nvSpPr>
        <p:spPr bwMode="auto">
          <a:xfrm>
            <a:off x="485333" y="3516622"/>
            <a:ext cx="2844000" cy="0"/>
          </a:xfrm>
          <a:prstGeom prst="line">
            <a:avLst/>
          </a:prstGeom>
          <a:ln>
            <a:solidFill>
              <a:srgbClr val="FF99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183" name="Line 201"/>
          <p:cNvSpPr>
            <a:spLocks noChangeAspect="1" noChangeShapeType="1"/>
          </p:cNvSpPr>
          <p:nvPr/>
        </p:nvSpPr>
        <p:spPr bwMode="auto">
          <a:xfrm>
            <a:off x="485333" y="1857364"/>
            <a:ext cx="2844000" cy="0"/>
          </a:xfrm>
          <a:prstGeom prst="line">
            <a:avLst/>
          </a:prstGeom>
          <a:ln>
            <a:solidFill>
              <a:srgbClr val="FF99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grpSp>
        <p:nvGrpSpPr>
          <p:cNvPr id="135" name="Groupe 134"/>
          <p:cNvGrpSpPr/>
          <p:nvPr/>
        </p:nvGrpSpPr>
        <p:grpSpPr>
          <a:xfrm>
            <a:off x="1734741" y="702481"/>
            <a:ext cx="1223838" cy="1148211"/>
            <a:chOff x="1734741" y="702481"/>
            <a:chExt cx="1223838" cy="1148211"/>
          </a:xfrm>
        </p:grpSpPr>
        <p:sp>
          <p:nvSpPr>
            <p:cNvPr id="164" name="Line 191"/>
            <p:cNvSpPr>
              <a:spLocks noChangeAspect="1" noChangeShapeType="1"/>
            </p:cNvSpPr>
            <p:nvPr/>
          </p:nvSpPr>
          <p:spPr bwMode="auto">
            <a:xfrm>
              <a:off x="1936309" y="1058692"/>
              <a:ext cx="0" cy="792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grpSp>
          <p:nvGrpSpPr>
            <p:cNvPr id="187" name="Groupe 186"/>
            <p:cNvGrpSpPr/>
            <p:nvPr/>
          </p:nvGrpSpPr>
          <p:grpSpPr>
            <a:xfrm>
              <a:off x="1734741" y="1345250"/>
              <a:ext cx="1223838" cy="358595"/>
              <a:chOff x="2749574" y="1345250"/>
              <a:chExt cx="1223838" cy="358595"/>
            </a:xfrm>
          </p:grpSpPr>
          <p:sp>
            <p:nvSpPr>
              <p:cNvPr id="188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56639" y="1379024"/>
                <a:ext cx="361950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89" name="Text Box 297"/>
              <p:cNvSpPr txBox="1">
                <a:spLocks noChangeAspect="1" noChangeArrowheads="1"/>
              </p:cNvSpPr>
              <p:nvPr/>
            </p:nvSpPr>
            <p:spPr bwMode="auto">
              <a:xfrm>
                <a:off x="3248016" y="1381111"/>
                <a:ext cx="725396" cy="287338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400" b="1">
                  <a:cs typeface="Arabic Transparent" pitchFamily="2" charset="-78"/>
                </a:endParaRPr>
              </a:p>
            </p:txBody>
          </p:sp>
          <p:sp>
            <p:nvSpPr>
              <p:cNvPr id="190" name="Line 298"/>
              <p:cNvSpPr>
                <a:spLocks noChangeAspect="1" noChangeShapeType="1"/>
              </p:cNvSpPr>
              <p:nvPr/>
            </p:nvSpPr>
            <p:spPr bwMode="auto">
              <a:xfrm>
                <a:off x="3128845" y="1531076"/>
                <a:ext cx="122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91" name="Text Box 299"/>
              <p:cNvSpPr txBox="1">
                <a:spLocks noChangeAspect="1" noChangeArrowheads="1"/>
              </p:cNvSpPr>
              <p:nvPr/>
            </p:nvSpPr>
            <p:spPr bwMode="auto">
              <a:xfrm>
                <a:off x="3293285" y="1367295"/>
                <a:ext cx="527484" cy="3365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dF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+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r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>
              <a:xfrm>
                <a:off x="2749574" y="1345250"/>
                <a:ext cx="298479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fr-FR" sz="16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29" name="Text Box 296"/>
            <p:cNvSpPr txBox="1">
              <a:spLocks noChangeAspect="1" noChangeArrowheads="1"/>
            </p:cNvSpPr>
            <p:nvPr/>
          </p:nvSpPr>
          <p:spPr bwMode="auto">
            <a:xfrm>
              <a:off x="1742706" y="711238"/>
              <a:ext cx="396000" cy="346263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30" name="Text Box 296"/>
            <p:cNvSpPr txBox="1">
              <a:spLocks noChangeAspect="1" noChangeArrowheads="1"/>
            </p:cNvSpPr>
            <p:nvPr/>
          </p:nvSpPr>
          <p:spPr bwMode="auto">
            <a:xfrm>
              <a:off x="1803335" y="76467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31" name="Text Box 308"/>
            <p:cNvSpPr txBox="1">
              <a:spLocks noChangeArrowheads="1"/>
            </p:cNvSpPr>
            <p:nvPr/>
          </p:nvSpPr>
          <p:spPr bwMode="auto">
            <a:xfrm>
              <a:off x="1785918" y="702481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32" name="Groupe 231"/>
            <p:cNvGrpSpPr/>
            <p:nvPr/>
          </p:nvGrpSpPr>
          <p:grpSpPr>
            <a:xfrm>
              <a:off x="1840953" y="1057938"/>
              <a:ext cx="1065097" cy="322262"/>
              <a:chOff x="2855786" y="1068824"/>
              <a:chExt cx="1065097" cy="322262"/>
            </a:xfrm>
          </p:grpSpPr>
          <p:sp>
            <p:nvSpPr>
              <p:cNvPr id="233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34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11249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39" name="Groupe 138"/>
          <p:cNvGrpSpPr/>
          <p:nvPr/>
        </p:nvGrpSpPr>
        <p:grpSpPr>
          <a:xfrm>
            <a:off x="226474" y="425562"/>
            <a:ext cx="1736289" cy="3999042"/>
            <a:chOff x="226474" y="425562"/>
            <a:chExt cx="1736289" cy="3999042"/>
          </a:xfrm>
        </p:grpSpPr>
        <p:cxnSp>
          <p:nvCxnSpPr>
            <p:cNvPr id="236" name="Connecteur en angle 235"/>
            <p:cNvCxnSpPr/>
            <p:nvPr/>
          </p:nvCxnSpPr>
          <p:spPr>
            <a:xfrm>
              <a:off x="234763" y="428604"/>
              <a:ext cx="1728000" cy="3996000"/>
            </a:xfrm>
            <a:prstGeom prst="bentConnector3">
              <a:avLst>
                <a:gd name="adj1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cteur en angle 236"/>
            <p:cNvCxnSpPr/>
            <p:nvPr/>
          </p:nvCxnSpPr>
          <p:spPr>
            <a:xfrm>
              <a:off x="226474" y="425562"/>
              <a:ext cx="1692000" cy="252000"/>
            </a:xfrm>
            <a:prstGeom prst="bentConnector3">
              <a:avLst>
                <a:gd name="adj1" fmla="val 100621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8" name="Groupe 137"/>
          <p:cNvGrpSpPr/>
          <p:nvPr/>
        </p:nvGrpSpPr>
        <p:grpSpPr>
          <a:xfrm>
            <a:off x="1788068" y="3520744"/>
            <a:ext cx="1170004" cy="900000"/>
            <a:chOff x="1788068" y="3520744"/>
            <a:chExt cx="1170004" cy="900000"/>
          </a:xfrm>
        </p:grpSpPr>
        <p:sp>
          <p:nvSpPr>
            <p:cNvPr id="239" name="Line 190"/>
            <p:cNvSpPr>
              <a:spLocks noChangeShapeType="1"/>
            </p:cNvSpPr>
            <p:nvPr/>
          </p:nvSpPr>
          <p:spPr bwMode="auto">
            <a:xfrm>
              <a:off x="1954853" y="3520744"/>
              <a:ext cx="1588" cy="90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42" name="Text Box 296"/>
            <p:cNvSpPr txBox="1">
              <a:spLocks noChangeAspect="1" noChangeArrowheads="1"/>
            </p:cNvSpPr>
            <p:nvPr/>
          </p:nvSpPr>
          <p:spPr bwMode="auto">
            <a:xfrm>
              <a:off x="1788068" y="3732941"/>
              <a:ext cx="328612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43" name="Text Box 297"/>
            <p:cNvSpPr txBox="1">
              <a:spLocks noChangeAspect="1" noChangeArrowheads="1"/>
            </p:cNvSpPr>
            <p:nvPr/>
          </p:nvSpPr>
          <p:spPr bwMode="auto">
            <a:xfrm>
              <a:off x="2232676" y="3738551"/>
              <a:ext cx="725396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44" name="Line 298"/>
            <p:cNvSpPr>
              <a:spLocks noChangeAspect="1" noChangeShapeType="1"/>
            </p:cNvSpPr>
            <p:nvPr/>
          </p:nvSpPr>
          <p:spPr bwMode="auto">
            <a:xfrm>
              <a:off x="2113505" y="3888516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45" name="Text Box 299"/>
            <p:cNvSpPr txBox="1">
              <a:spLocks noChangeAspect="1" noChangeArrowheads="1"/>
            </p:cNvSpPr>
            <p:nvPr/>
          </p:nvSpPr>
          <p:spPr bwMode="auto">
            <a:xfrm>
              <a:off x="2277945" y="3724735"/>
              <a:ext cx="527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dF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6" name="Text Box 308"/>
            <p:cNvSpPr txBox="1">
              <a:spLocks noChangeArrowheads="1"/>
            </p:cNvSpPr>
            <p:nvPr/>
          </p:nvSpPr>
          <p:spPr bwMode="auto">
            <a:xfrm>
              <a:off x="1801909" y="3702877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Line 293"/>
            <p:cNvSpPr>
              <a:spLocks noChangeAspect="1" noChangeShapeType="1"/>
            </p:cNvSpPr>
            <p:nvPr/>
          </p:nvSpPr>
          <p:spPr bwMode="auto">
            <a:xfrm>
              <a:off x="1881682" y="4200777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48" name="Text Box 294"/>
            <p:cNvSpPr txBox="1">
              <a:spLocks noChangeAspect="1" noChangeArrowheads="1"/>
            </p:cNvSpPr>
            <p:nvPr/>
          </p:nvSpPr>
          <p:spPr bwMode="auto">
            <a:xfrm>
              <a:off x="1989787" y="4070045"/>
              <a:ext cx="642950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F0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0" name="Parenthèse fermante 319"/>
          <p:cNvSpPr/>
          <p:nvPr/>
        </p:nvSpPr>
        <p:spPr>
          <a:xfrm rot="16200000">
            <a:off x="6362735" y="3404111"/>
            <a:ext cx="360000" cy="1692000"/>
          </a:xfrm>
          <a:prstGeom prst="righ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144" name="Groupe 143"/>
          <p:cNvGrpSpPr/>
          <p:nvPr/>
        </p:nvGrpSpPr>
        <p:grpSpPr>
          <a:xfrm>
            <a:off x="4769544" y="1047004"/>
            <a:ext cx="1721454" cy="3392849"/>
            <a:chOff x="4769544" y="1047004"/>
            <a:chExt cx="1721454" cy="3392849"/>
          </a:xfrm>
        </p:grpSpPr>
        <p:sp>
          <p:nvSpPr>
            <p:cNvPr id="316" name="Line 45"/>
            <p:cNvSpPr>
              <a:spLocks noChangeShapeType="1"/>
            </p:cNvSpPr>
            <p:nvPr/>
          </p:nvSpPr>
          <p:spPr bwMode="auto">
            <a:xfrm flipH="1">
              <a:off x="4798998" y="1047004"/>
              <a:ext cx="169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7" name="Connecteur en angle 316"/>
            <p:cNvCxnSpPr/>
            <p:nvPr/>
          </p:nvCxnSpPr>
          <p:spPr>
            <a:xfrm>
              <a:off x="4799940" y="1055853"/>
              <a:ext cx="900000" cy="3384000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2" name="Line 31"/>
            <p:cNvSpPr>
              <a:spLocks noChangeShapeType="1"/>
            </p:cNvSpPr>
            <p:nvPr/>
          </p:nvSpPr>
          <p:spPr bwMode="auto">
            <a:xfrm>
              <a:off x="5610761" y="4262923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4" name="Text Box 65"/>
            <p:cNvSpPr txBox="1">
              <a:spLocks noChangeAspect="1" noChangeArrowheads="1"/>
            </p:cNvSpPr>
            <p:nvPr/>
          </p:nvSpPr>
          <p:spPr bwMode="auto">
            <a:xfrm>
              <a:off x="4769544" y="4058672"/>
              <a:ext cx="1039671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fr-FR" sz="1400" b="1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sz="15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5" name="Line 27"/>
            <p:cNvSpPr>
              <a:spLocks noChangeShapeType="1"/>
            </p:cNvSpPr>
            <p:nvPr/>
          </p:nvSpPr>
          <p:spPr bwMode="auto">
            <a:xfrm flipV="1">
              <a:off x="4799940" y="2315289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650820" y="1857364"/>
            <a:ext cx="1253698" cy="1702149"/>
            <a:chOff x="650820" y="1857364"/>
            <a:chExt cx="1253698" cy="1702149"/>
          </a:xfrm>
        </p:grpSpPr>
        <p:sp>
          <p:nvSpPr>
            <p:cNvPr id="194" name="Line 202"/>
            <p:cNvSpPr>
              <a:spLocks noChangeShapeType="1"/>
            </p:cNvSpPr>
            <p:nvPr/>
          </p:nvSpPr>
          <p:spPr bwMode="auto">
            <a:xfrm>
              <a:off x="829822" y="1857364"/>
              <a:ext cx="0" cy="16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5" name="Text Box 203"/>
            <p:cNvSpPr txBox="1">
              <a:spLocks noChangeAspect="1" noChangeArrowheads="1"/>
            </p:cNvSpPr>
            <p:nvPr/>
          </p:nvSpPr>
          <p:spPr bwMode="auto">
            <a:xfrm>
              <a:off x="659959" y="2268688"/>
              <a:ext cx="327025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96" name="Text Box 204"/>
            <p:cNvSpPr txBox="1">
              <a:spLocks noChangeAspect="1" noChangeArrowheads="1"/>
            </p:cNvSpPr>
            <p:nvPr/>
          </p:nvSpPr>
          <p:spPr bwMode="auto">
            <a:xfrm>
              <a:off x="1104896" y="2277473"/>
              <a:ext cx="737760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197" name="Line 205"/>
            <p:cNvSpPr>
              <a:spLocks noChangeAspect="1" noChangeShapeType="1"/>
            </p:cNvSpPr>
            <p:nvPr/>
          </p:nvSpPr>
          <p:spPr bwMode="auto">
            <a:xfrm>
              <a:off x="985397" y="2425851"/>
              <a:ext cx="120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98" name="Text Box 207"/>
            <p:cNvSpPr txBox="1">
              <a:spLocks noChangeAspect="1" noChangeArrowheads="1"/>
            </p:cNvSpPr>
            <p:nvPr/>
          </p:nvSpPr>
          <p:spPr bwMode="auto">
            <a:xfrm>
              <a:off x="665134" y="2884495"/>
              <a:ext cx="328612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199" name="Text Box 208"/>
            <p:cNvSpPr txBox="1">
              <a:spLocks noChangeAspect="1" noChangeArrowheads="1"/>
            </p:cNvSpPr>
            <p:nvPr/>
          </p:nvSpPr>
          <p:spPr bwMode="auto">
            <a:xfrm>
              <a:off x="1112223" y="2898197"/>
              <a:ext cx="748049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00" name="Line 209"/>
            <p:cNvSpPr>
              <a:spLocks noChangeAspect="1" noChangeShapeType="1"/>
            </p:cNvSpPr>
            <p:nvPr/>
          </p:nvSpPr>
          <p:spPr bwMode="auto">
            <a:xfrm>
              <a:off x="990571" y="3040070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01" name="Line 292"/>
            <p:cNvSpPr>
              <a:spLocks noChangeAspect="1" noChangeShapeType="1"/>
            </p:cNvSpPr>
            <p:nvPr/>
          </p:nvSpPr>
          <p:spPr bwMode="auto">
            <a:xfrm>
              <a:off x="763561" y="2724260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03" name="Line 303"/>
            <p:cNvSpPr>
              <a:spLocks noChangeAspect="1" noChangeShapeType="1"/>
            </p:cNvSpPr>
            <p:nvPr/>
          </p:nvSpPr>
          <p:spPr bwMode="auto">
            <a:xfrm>
              <a:off x="755590" y="3345761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04" name="Text Box 215"/>
            <p:cNvSpPr txBox="1">
              <a:spLocks noChangeAspect="1" noChangeArrowheads="1"/>
            </p:cNvSpPr>
            <p:nvPr/>
          </p:nvSpPr>
          <p:spPr bwMode="auto">
            <a:xfrm>
              <a:off x="802821" y="2591066"/>
              <a:ext cx="42862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</a:p>
            <a:p>
              <a:pPr algn="r" rtl="1"/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205" name="Text Box 217"/>
            <p:cNvSpPr txBox="1">
              <a:spLocks noChangeAspect="1" noChangeArrowheads="1"/>
            </p:cNvSpPr>
            <p:nvPr/>
          </p:nvSpPr>
          <p:spPr bwMode="auto">
            <a:xfrm>
              <a:off x="1160656" y="2866126"/>
              <a:ext cx="55793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" name="Text Box 223"/>
            <p:cNvSpPr txBox="1">
              <a:spLocks noChangeAspect="1" noChangeArrowheads="1"/>
            </p:cNvSpPr>
            <p:nvPr/>
          </p:nvSpPr>
          <p:spPr bwMode="auto">
            <a:xfrm>
              <a:off x="1121127" y="2244898"/>
              <a:ext cx="58793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" name="Text Box 307"/>
            <p:cNvSpPr txBox="1">
              <a:spLocks noChangeAspect="1" noChangeArrowheads="1"/>
            </p:cNvSpPr>
            <p:nvPr/>
          </p:nvSpPr>
          <p:spPr bwMode="auto">
            <a:xfrm>
              <a:off x="711697" y="3221376"/>
              <a:ext cx="505464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V0</a:t>
              </a:r>
            </a:p>
            <a:p>
              <a:pPr algn="r" rtl="1"/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650820" y="2229110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669563" y="2849023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8" name="Line 194"/>
            <p:cNvSpPr>
              <a:spLocks noChangeAspect="1" noChangeShapeType="1"/>
            </p:cNvSpPr>
            <p:nvPr/>
          </p:nvSpPr>
          <p:spPr bwMode="auto">
            <a:xfrm>
              <a:off x="738624" y="2069339"/>
              <a:ext cx="1825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FF0000"/>
                </a:solidFill>
              </a:endParaRPr>
            </a:p>
          </p:txBody>
        </p:sp>
        <p:grpSp>
          <p:nvGrpSpPr>
            <p:cNvPr id="335" name="Groupe 334"/>
            <p:cNvGrpSpPr/>
            <p:nvPr/>
          </p:nvGrpSpPr>
          <p:grpSpPr>
            <a:xfrm>
              <a:off x="906552" y="1938284"/>
              <a:ext cx="997966" cy="322262"/>
              <a:chOff x="906552" y="1905916"/>
              <a:chExt cx="997966" cy="322262"/>
            </a:xfrm>
          </p:grpSpPr>
          <p:sp>
            <p:nvSpPr>
              <p:cNvPr id="329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906552" y="1905916"/>
                <a:ext cx="997966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CF.CV.F1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32" name="Connecteur droit 331"/>
              <p:cNvCxnSpPr/>
              <p:nvPr/>
            </p:nvCxnSpPr>
            <p:spPr>
              <a:xfrm>
                <a:off x="1000100" y="1936894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e 136"/>
          <p:cNvGrpSpPr/>
          <p:nvPr/>
        </p:nvGrpSpPr>
        <p:grpSpPr>
          <a:xfrm>
            <a:off x="2873505" y="1857364"/>
            <a:ext cx="1211057" cy="1657989"/>
            <a:chOff x="2873505" y="1857364"/>
            <a:chExt cx="1211057" cy="1657989"/>
          </a:xfrm>
        </p:grpSpPr>
        <p:sp>
          <p:nvSpPr>
            <p:cNvPr id="185" name="Line 194"/>
            <p:cNvSpPr>
              <a:spLocks noChangeAspect="1" noChangeShapeType="1"/>
            </p:cNvSpPr>
            <p:nvPr/>
          </p:nvSpPr>
          <p:spPr bwMode="auto">
            <a:xfrm>
              <a:off x="2967996" y="2059857"/>
              <a:ext cx="1825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FF0000"/>
                </a:solidFill>
              </a:endParaRPr>
            </a:p>
          </p:txBody>
        </p:sp>
        <p:sp>
          <p:nvSpPr>
            <p:cNvPr id="212" name="Line 218"/>
            <p:cNvSpPr>
              <a:spLocks noChangeShapeType="1"/>
            </p:cNvSpPr>
            <p:nvPr/>
          </p:nvSpPr>
          <p:spPr bwMode="auto">
            <a:xfrm>
              <a:off x="3047559" y="1857364"/>
              <a:ext cx="0" cy="16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13" name="Text Box 210"/>
            <p:cNvSpPr txBox="1">
              <a:spLocks noChangeAspect="1" noChangeArrowheads="1"/>
            </p:cNvSpPr>
            <p:nvPr/>
          </p:nvSpPr>
          <p:spPr bwMode="auto">
            <a:xfrm>
              <a:off x="2878768" y="2860886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14" name="Text Box 211"/>
            <p:cNvSpPr txBox="1">
              <a:spLocks noChangeAspect="1" noChangeArrowheads="1"/>
            </p:cNvSpPr>
            <p:nvPr/>
          </p:nvSpPr>
          <p:spPr bwMode="auto">
            <a:xfrm>
              <a:off x="3324512" y="2860886"/>
              <a:ext cx="732721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15" name="Line 212"/>
            <p:cNvSpPr>
              <a:spLocks noChangeAspect="1" noChangeShapeType="1"/>
            </p:cNvSpPr>
            <p:nvPr/>
          </p:nvSpPr>
          <p:spPr bwMode="auto">
            <a:xfrm>
              <a:off x="3204206" y="3016461"/>
              <a:ext cx="122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16" name="Line 213"/>
            <p:cNvSpPr>
              <a:spLocks noChangeAspect="1" noChangeShapeType="1"/>
            </p:cNvSpPr>
            <p:nvPr/>
          </p:nvSpPr>
          <p:spPr bwMode="auto">
            <a:xfrm>
              <a:off x="2978947" y="2713224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17" name="Text Box 219"/>
            <p:cNvSpPr txBox="1">
              <a:spLocks noChangeAspect="1" noChangeArrowheads="1"/>
            </p:cNvSpPr>
            <p:nvPr/>
          </p:nvSpPr>
          <p:spPr bwMode="auto">
            <a:xfrm>
              <a:off x="2877697" y="2252795"/>
              <a:ext cx="327025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218" name="Text Box 220"/>
            <p:cNvSpPr txBox="1">
              <a:spLocks noChangeAspect="1" noChangeArrowheads="1"/>
            </p:cNvSpPr>
            <p:nvPr/>
          </p:nvSpPr>
          <p:spPr bwMode="auto">
            <a:xfrm>
              <a:off x="3323440" y="2254383"/>
              <a:ext cx="733793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219" name="Line 221"/>
            <p:cNvSpPr>
              <a:spLocks noChangeAspect="1" noChangeShapeType="1"/>
            </p:cNvSpPr>
            <p:nvPr/>
          </p:nvSpPr>
          <p:spPr bwMode="auto">
            <a:xfrm>
              <a:off x="3203134" y="2384094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1" name="Line 304"/>
            <p:cNvSpPr>
              <a:spLocks noChangeAspect="1" noChangeShapeType="1"/>
            </p:cNvSpPr>
            <p:nvPr/>
          </p:nvSpPr>
          <p:spPr bwMode="auto">
            <a:xfrm>
              <a:off x="2973771" y="3328018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2" name="Text Box 214"/>
            <p:cNvSpPr txBox="1">
              <a:spLocks noChangeAspect="1" noChangeArrowheads="1"/>
            </p:cNvSpPr>
            <p:nvPr/>
          </p:nvSpPr>
          <p:spPr bwMode="auto">
            <a:xfrm>
              <a:off x="3295157" y="2830329"/>
              <a:ext cx="628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Text Box 216"/>
            <p:cNvSpPr txBox="1">
              <a:spLocks noChangeAspect="1" noChangeArrowheads="1"/>
            </p:cNvSpPr>
            <p:nvPr/>
          </p:nvSpPr>
          <p:spPr bwMode="auto">
            <a:xfrm>
              <a:off x="3028285" y="2591316"/>
              <a:ext cx="428629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G1</a:t>
              </a:r>
              <a:r>
                <a:rPr lang="ar-SA" sz="12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224" name="Text Box 222"/>
            <p:cNvSpPr txBox="1">
              <a:spLocks noChangeAspect="1" noChangeArrowheads="1"/>
            </p:cNvSpPr>
            <p:nvPr/>
          </p:nvSpPr>
          <p:spPr bwMode="auto">
            <a:xfrm>
              <a:off x="3358947" y="2233539"/>
              <a:ext cx="6470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l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ct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Text Box 305"/>
            <p:cNvSpPr txBox="1">
              <a:spLocks noChangeAspect="1" noChangeArrowheads="1"/>
            </p:cNvSpPr>
            <p:nvPr/>
          </p:nvSpPr>
          <p:spPr bwMode="auto">
            <a:xfrm>
              <a:off x="3066385" y="3177216"/>
              <a:ext cx="99084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G0.(t/6/5s)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2875635" y="2223128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2873505" y="2839964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7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34" name="Groupe 333"/>
            <p:cNvGrpSpPr/>
            <p:nvPr/>
          </p:nvGrpSpPr>
          <p:grpSpPr>
            <a:xfrm>
              <a:off x="3086596" y="1897824"/>
              <a:ext cx="997966" cy="322262"/>
              <a:chOff x="3086596" y="1889732"/>
              <a:chExt cx="997966" cy="322262"/>
            </a:xfrm>
          </p:grpSpPr>
          <p:sp>
            <p:nvSpPr>
              <p:cNvPr id="330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86596" y="1889732"/>
                <a:ext cx="997966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CF.CV.F1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33" name="Connecteur droit 332"/>
              <p:cNvCxnSpPr/>
              <p:nvPr/>
            </p:nvCxnSpPr>
            <p:spPr>
              <a:xfrm>
                <a:off x="3476154" y="1920710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37" name="Line 196"/>
          <p:cNvSpPr>
            <a:spLocks noChangeAspect="1" noChangeShapeType="1"/>
          </p:cNvSpPr>
          <p:nvPr/>
        </p:nvSpPr>
        <p:spPr bwMode="auto">
          <a:xfrm>
            <a:off x="5042571" y="3333967"/>
            <a:ext cx="2844000" cy="0"/>
          </a:xfrm>
          <a:prstGeom prst="line">
            <a:avLst/>
          </a:prstGeom>
          <a:ln>
            <a:solidFill>
              <a:srgbClr val="FF99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sp>
        <p:nvSpPr>
          <p:cNvPr id="338" name="Line 201"/>
          <p:cNvSpPr>
            <a:spLocks noChangeAspect="1" noChangeShapeType="1"/>
          </p:cNvSpPr>
          <p:nvPr/>
        </p:nvSpPr>
        <p:spPr bwMode="auto">
          <a:xfrm>
            <a:off x="5042571" y="1674709"/>
            <a:ext cx="2844000" cy="0"/>
          </a:xfrm>
          <a:prstGeom prst="line">
            <a:avLst/>
          </a:prstGeom>
          <a:ln>
            <a:solidFill>
              <a:srgbClr val="FF99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grpSp>
        <p:nvGrpSpPr>
          <p:cNvPr id="140" name="Groupe 139"/>
          <p:cNvGrpSpPr/>
          <p:nvPr/>
        </p:nvGrpSpPr>
        <p:grpSpPr>
          <a:xfrm>
            <a:off x="6299044" y="299972"/>
            <a:ext cx="1216773" cy="1368000"/>
            <a:chOff x="6299044" y="299972"/>
            <a:chExt cx="1216773" cy="1368000"/>
          </a:xfrm>
        </p:grpSpPr>
        <p:sp>
          <p:nvSpPr>
            <p:cNvPr id="336" name="Line 191"/>
            <p:cNvSpPr>
              <a:spLocks noChangeAspect="1" noChangeShapeType="1"/>
            </p:cNvSpPr>
            <p:nvPr/>
          </p:nvSpPr>
          <p:spPr bwMode="auto">
            <a:xfrm>
              <a:off x="6481972" y="299972"/>
              <a:ext cx="0" cy="13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1" name="Rectangle 192"/>
            <p:cNvSpPr>
              <a:spLocks noChangeAspect="1" noChangeArrowheads="1"/>
            </p:cNvSpPr>
            <p:nvPr/>
          </p:nvSpPr>
          <p:spPr bwMode="auto">
            <a:xfrm>
              <a:off x="6299044" y="1196369"/>
              <a:ext cx="361950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2" name="Text Box 297"/>
            <p:cNvSpPr txBox="1">
              <a:spLocks noChangeAspect="1" noChangeArrowheads="1"/>
            </p:cNvSpPr>
            <p:nvPr/>
          </p:nvSpPr>
          <p:spPr bwMode="auto">
            <a:xfrm>
              <a:off x="6790421" y="1198456"/>
              <a:ext cx="725396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43" name="Line 298"/>
            <p:cNvSpPr>
              <a:spLocks noChangeAspect="1" noChangeShapeType="1"/>
            </p:cNvSpPr>
            <p:nvPr/>
          </p:nvSpPr>
          <p:spPr bwMode="auto">
            <a:xfrm>
              <a:off x="6671250" y="1348421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4" name="Text Box 299"/>
            <p:cNvSpPr txBox="1">
              <a:spLocks noChangeAspect="1" noChangeArrowheads="1"/>
            </p:cNvSpPr>
            <p:nvPr/>
          </p:nvSpPr>
          <p:spPr bwMode="auto">
            <a:xfrm>
              <a:off x="6835690" y="1184640"/>
              <a:ext cx="527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dF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+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5" name="Rectangle 344"/>
            <p:cNvSpPr/>
            <p:nvPr/>
          </p:nvSpPr>
          <p:spPr>
            <a:xfrm>
              <a:off x="6303854" y="1162595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1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6" name="Text Box 296"/>
            <p:cNvSpPr txBox="1">
              <a:spLocks noChangeAspect="1" noChangeArrowheads="1"/>
            </p:cNvSpPr>
            <p:nvPr/>
          </p:nvSpPr>
          <p:spPr bwMode="auto">
            <a:xfrm>
              <a:off x="6299944" y="447558"/>
              <a:ext cx="396000" cy="346263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77" name="Text Box 296"/>
            <p:cNvSpPr txBox="1">
              <a:spLocks noChangeAspect="1" noChangeArrowheads="1"/>
            </p:cNvSpPr>
            <p:nvPr/>
          </p:nvSpPr>
          <p:spPr bwMode="auto">
            <a:xfrm>
              <a:off x="6360573" y="500991"/>
              <a:ext cx="273600" cy="239236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78" name="Text Box 308"/>
            <p:cNvSpPr txBox="1">
              <a:spLocks noChangeArrowheads="1"/>
            </p:cNvSpPr>
            <p:nvPr/>
          </p:nvSpPr>
          <p:spPr bwMode="auto">
            <a:xfrm>
              <a:off x="6343156" y="438801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79" name="Groupe 378"/>
            <p:cNvGrpSpPr/>
            <p:nvPr/>
          </p:nvGrpSpPr>
          <p:grpSpPr>
            <a:xfrm>
              <a:off x="6386616" y="794258"/>
              <a:ext cx="1065097" cy="322262"/>
              <a:chOff x="2855786" y="1068824"/>
              <a:chExt cx="1065097" cy="322262"/>
            </a:xfrm>
          </p:grpSpPr>
          <p:sp>
            <p:nvSpPr>
              <p:cNvPr id="380" name="Line 194"/>
              <p:cNvSpPr>
                <a:spLocks noChangeAspect="1" noChangeShapeType="1"/>
              </p:cNvSpPr>
              <p:nvPr/>
            </p:nvSpPr>
            <p:spPr bwMode="auto">
              <a:xfrm>
                <a:off x="2855786" y="1221651"/>
                <a:ext cx="1825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81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11249" y="1068824"/>
                <a:ext cx="909634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Dcy.CI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43" name="Groupe 142"/>
          <p:cNvGrpSpPr/>
          <p:nvPr/>
        </p:nvGrpSpPr>
        <p:grpSpPr>
          <a:xfrm>
            <a:off x="6345306" y="3338089"/>
            <a:ext cx="1170004" cy="720000"/>
            <a:chOff x="6345306" y="3338089"/>
            <a:chExt cx="1170004" cy="720000"/>
          </a:xfrm>
        </p:grpSpPr>
        <p:sp>
          <p:nvSpPr>
            <p:cNvPr id="382" name="Line 190"/>
            <p:cNvSpPr>
              <a:spLocks noChangeShapeType="1"/>
            </p:cNvSpPr>
            <p:nvPr/>
          </p:nvSpPr>
          <p:spPr bwMode="auto">
            <a:xfrm>
              <a:off x="6512091" y="3338089"/>
              <a:ext cx="1588" cy="72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83" name="Text Box 296"/>
            <p:cNvSpPr txBox="1">
              <a:spLocks noChangeAspect="1" noChangeArrowheads="1"/>
            </p:cNvSpPr>
            <p:nvPr/>
          </p:nvSpPr>
          <p:spPr bwMode="auto">
            <a:xfrm>
              <a:off x="6345306" y="3550286"/>
              <a:ext cx="328612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84" name="Text Box 297"/>
            <p:cNvSpPr txBox="1">
              <a:spLocks noChangeAspect="1" noChangeArrowheads="1"/>
            </p:cNvSpPr>
            <p:nvPr/>
          </p:nvSpPr>
          <p:spPr bwMode="auto">
            <a:xfrm>
              <a:off x="6789914" y="3555896"/>
              <a:ext cx="725396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85" name="Line 298"/>
            <p:cNvSpPr>
              <a:spLocks noChangeAspect="1" noChangeShapeType="1"/>
            </p:cNvSpPr>
            <p:nvPr/>
          </p:nvSpPr>
          <p:spPr bwMode="auto">
            <a:xfrm>
              <a:off x="6670743" y="3705861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86" name="Text Box 299"/>
            <p:cNvSpPr txBox="1">
              <a:spLocks noChangeAspect="1" noChangeArrowheads="1"/>
            </p:cNvSpPr>
            <p:nvPr/>
          </p:nvSpPr>
          <p:spPr bwMode="auto">
            <a:xfrm>
              <a:off x="6835183" y="3542080"/>
              <a:ext cx="527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400" b="1" dirty="0" err="1" smtClean="0">
                  <a:latin typeface="Arial" pitchFamily="34" charset="0"/>
                  <a:cs typeface="Arial" pitchFamily="34" charset="0"/>
                </a:rPr>
                <a:t>dF</a:t>
              </a:r>
              <a:r>
                <a:rPr lang="fr-FR" sz="1400" b="1" dirty="0" smtClean="0">
                  <a:latin typeface="Arial" pitchFamily="34" charset="0"/>
                  <a:cs typeface="Arial" pitchFamily="34" charset="0"/>
                </a:rPr>
                <a:t>-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7" name="Text Box 308"/>
            <p:cNvSpPr txBox="1">
              <a:spLocks noChangeArrowheads="1"/>
            </p:cNvSpPr>
            <p:nvPr/>
          </p:nvSpPr>
          <p:spPr bwMode="auto">
            <a:xfrm>
              <a:off x="6347272" y="3520222"/>
              <a:ext cx="4318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9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41" name="Groupe 140"/>
          <p:cNvGrpSpPr/>
          <p:nvPr/>
        </p:nvGrpSpPr>
        <p:grpSpPr>
          <a:xfrm>
            <a:off x="5214926" y="1674709"/>
            <a:ext cx="1246830" cy="1702149"/>
            <a:chOff x="5214926" y="1674709"/>
            <a:chExt cx="1246830" cy="1702149"/>
          </a:xfrm>
        </p:grpSpPr>
        <p:sp>
          <p:nvSpPr>
            <p:cNvPr id="346" name="Line 202"/>
            <p:cNvSpPr>
              <a:spLocks noChangeShapeType="1"/>
            </p:cNvSpPr>
            <p:nvPr/>
          </p:nvSpPr>
          <p:spPr bwMode="auto">
            <a:xfrm>
              <a:off x="5387060" y="1674709"/>
              <a:ext cx="0" cy="16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7" name="Text Box 203"/>
            <p:cNvSpPr txBox="1">
              <a:spLocks noChangeAspect="1" noChangeArrowheads="1"/>
            </p:cNvSpPr>
            <p:nvPr/>
          </p:nvSpPr>
          <p:spPr bwMode="auto">
            <a:xfrm>
              <a:off x="5217197" y="2086033"/>
              <a:ext cx="327025" cy="287338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48" name="Text Box 204"/>
            <p:cNvSpPr txBox="1">
              <a:spLocks noChangeAspect="1" noChangeArrowheads="1"/>
            </p:cNvSpPr>
            <p:nvPr/>
          </p:nvSpPr>
          <p:spPr bwMode="auto">
            <a:xfrm>
              <a:off x="5662134" y="2094818"/>
              <a:ext cx="737760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49" name="Line 205"/>
            <p:cNvSpPr>
              <a:spLocks noChangeAspect="1" noChangeShapeType="1"/>
            </p:cNvSpPr>
            <p:nvPr/>
          </p:nvSpPr>
          <p:spPr bwMode="auto">
            <a:xfrm>
              <a:off x="5542635" y="2243196"/>
              <a:ext cx="120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0" name="Text Box 207"/>
            <p:cNvSpPr txBox="1">
              <a:spLocks noChangeAspect="1" noChangeArrowheads="1"/>
            </p:cNvSpPr>
            <p:nvPr/>
          </p:nvSpPr>
          <p:spPr bwMode="auto">
            <a:xfrm>
              <a:off x="5222372" y="2701840"/>
              <a:ext cx="328612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51" name="Text Box 208"/>
            <p:cNvSpPr txBox="1">
              <a:spLocks noChangeAspect="1" noChangeArrowheads="1"/>
            </p:cNvSpPr>
            <p:nvPr/>
          </p:nvSpPr>
          <p:spPr bwMode="auto">
            <a:xfrm>
              <a:off x="5669461" y="2715542"/>
              <a:ext cx="748049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52" name="Line 209"/>
            <p:cNvSpPr>
              <a:spLocks noChangeAspect="1" noChangeShapeType="1"/>
            </p:cNvSpPr>
            <p:nvPr/>
          </p:nvSpPr>
          <p:spPr bwMode="auto">
            <a:xfrm>
              <a:off x="5547809" y="2857415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3" name="Line 292"/>
            <p:cNvSpPr>
              <a:spLocks noChangeAspect="1" noChangeShapeType="1"/>
            </p:cNvSpPr>
            <p:nvPr/>
          </p:nvSpPr>
          <p:spPr bwMode="auto">
            <a:xfrm>
              <a:off x="5320799" y="2541605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4" name="Line 303"/>
            <p:cNvSpPr>
              <a:spLocks noChangeAspect="1" noChangeShapeType="1"/>
            </p:cNvSpPr>
            <p:nvPr/>
          </p:nvSpPr>
          <p:spPr bwMode="auto">
            <a:xfrm>
              <a:off x="5312828" y="3163106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5" name="Text Box 215"/>
            <p:cNvSpPr txBox="1">
              <a:spLocks noChangeAspect="1" noChangeArrowheads="1"/>
            </p:cNvSpPr>
            <p:nvPr/>
          </p:nvSpPr>
          <p:spPr bwMode="auto">
            <a:xfrm>
              <a:off x="5360059" y="2408411"/>
              <a:ext cx="42862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V1</a:t>
              </a:r>
            </a:p>
            <a:p>
              <a:pPr algn="r" rtl="1"/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356" name="Text Box 217"/>
            <p:cNvSpPr txBox="1">
              <a:spLocks noChangeAspect="1" noChangeArrowheads="1"/>
            </p:cNvSpPr>
            <p:nvPr/>
          </p:nvSpPr>
          <p:spPr bwMode="auto">
            <a:xfrm>
              <a:off x="5694144" y="2683471"/>
              <a:ext cx="55793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7" name="Text Box 223"/>
            <p:cNvSpPr txBox="1">
              <a:spLocks noChangeAspect="1" noChangeArrowheads="1"/>
            </p:cNvSpPr>
            <p:nvPr/>
          </p:nvSpPr>
          <p:spPr bwMode="auto">
            <a:xfrm>
              <a:off x="5678365" y="2050368"/>
              <a:ext cx="587936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8" name="Text Box 307"/>
            <p:cNvSpPr txBox="1">
              <a:spLocks noChangeAspect="1" noChangeArrowheads="1"/>
            </p:cNvSpPr>
            <p:nvPr/>
          </p:nvSpPr>
          <p:spPr bwMode="auto">
            <a:xfrm>
              <a:off x="5268935" y="3038721"/>
              <a:ext cx="505464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V0</a:t>
              </a:r>
            </a:p>
            <a:p>
              <a:pPr algn="r" rtl="1"/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9" name="Rectangle 358"/>
            <p:cNvSpPr/>
            <p:nvPr/>
          </p:nvSpPr>
          <p:spPr>
            <a:xfrm>
              <a:off x="5218691" y="2059572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0" name="Rectangle 359"/>
            <p:cNvSpPr/>
            <p:nvPr/>
          </p:nvSpPr>
          <p:spPr>
            <a:xfrm>
              <a:off x="5214926" y="2678243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0" name="Line 194"/>
            <p:cNvSpPr>
              <a:spLocks noChangeAspect="1" noChangeShapeType="1"/>
            </p:cNvSpPr>
            <p:nvPr/>
          </p:nvSpPr>
          <p:spPr bwMode="auto">
            <a:xfrm>
              <a:off x="5295862" y="1886684"/>
              <a:ext cx="1825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FF0000"/>
                </a:solidFill>
              </a:endParaRPr>
            </a:p>
          </p:txBody>
        </p:sp>
        <p:grpSp>
          <p:nvGrpSpPr>
            <p:cNvPr id="391" name="Groupe 390"/>
            <p:cNvGrpSpPr/>
            <p:nvPr/>
          </p:nvGrpSpPr>
          <p:grpSpPr>
            <a:xfrm>
              <a:off x="5463790" y="1755629"/>
              <a:ext cx="997966" cy="322262"/>
              <a:chOff x="906552" y="1905916"/>
              <a:chExt cx="997966" cy="322262"/>
            </a:xfrm>
          </p:grpSpPr>
          <p:sp>
            <p:nvSpPr>
              <p:cNvPr id="392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906552" y="1905916"/>
                <a:ext cx="997966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CF.CV.F1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93" name="Connecteur droit 392"/>
              <p:cNvCxnSpPr/>
              <p:nvPr/>
            </p:nvCxnSpPr>
            <p:spPr>
              <a:xfrm>
                <a:off x="1000100" y="1936894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e 141"/>
          <p:cNvGrpSpPr/>
          <p:nvPr/>
        </p:nvGrpSpPr>
        <p:grpSpPr>
          <a:xfrm>
            <a:off x="7420998" y="1674709"/>
            <a:ext cx="1220802" cy="1657989"/>
            <a:chOff x="7420998" y="1674709"/>
            <a:chExt cx="1220802" cy="1657989"/>
          </a:xfrm>
        </p:grpSpPr>
        <p:sp>
          <p:nvSpPr>
            <p:cNvPr id="339" name="Line 194"/>
            <p:cNvSpPr>
              <a:spLocks noChangeAspect="1" noChangeShapeType="1"/>
            </p:cNvSpPr>
            <p:nvPr/>
          </p:nvSpPr>
          <p:spPr bwMode="auto">
            <a:xfrm>
              <a:off x="7525234" y="1877202"/>
              <a:ext cx="1825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>
                <a:solidFill>
                  <a:srgbClr val="FF0000"/>
                </a:solidFill>
              </a:endParaRPr>
            </a:p>
          </p:txBody>
        </p:sp>
        <p:sp>
          <p:nvSpPr>
            <p:cNvPr id="361" name="Line 218"/>
            <p:cNvSpPr>
              <a:spLocks noChangeShapeType="1"/>
            </p:cNvSpPr>
            <p:nvPr/>
          </p:nvSpPr>
          <p:spPr bwMode="auto">
            <a:xfrm>
              <a:off x="7604797" y="1674709"/>
              <a:ext cx="0" cy="165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62" name="Text Box 210"/>
            <p:cNvSpPr txBox="1">
              <a:spLocks noChangeAspect="1" noChangeArrowheads="1"/>
            </p:cNvSpPr>
            <p:nvPr/>
          </p:nvSpPr>
          <p:spPr bwMode="auto">
            <a:xfrm>
              <a:off x="7436006" y="2678231"/>
              <a:ext cx="328613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63" name="Text Box 211"/>
            <p:cNvSpPr txBox="1">
              <a:spLocks noChangeAspect="1" noChangeArrowheads="1"/>
            </p:cNvSpPr>
            <p:nvPr/>
          </p:nvSpPr>
          <p:spPr bwMode="auto">
            <a:xfrm>
              <a:off x="7881750" y="2678231"/>
              <a:ext cx="732721" cy="287337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64" name="Line 212"/>
            <p:cNvSpPr>
              <a:spLocks noChangeAspect="1" noChangeShapeType="1"/>
            </p:cNvSpPr>
            <p:nvPr/>
          </p:nvSpPr>
          <p:spPr bwMode="auto">
            <a:xfrm>
              <a:off x="7761444" y="2833806"/>
              <a:ext cx="122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65" name="Line 213"/>
            <p:cNvSpPr>
              <a:spLocks noChangeAspect="1" noChangeShapeType="1"/>
            </p:cNvSpPr>
            <p:nvPr/>
          </p:nvSpPr>
          <p:spPr bwMode="auto">
            <a:xfrm>
              <a:off x="7536185" y="2530569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66" name="Text Box 219"/>
            <p:cNvSpPr txBox="1">
              <a:spLocks noChangeAspect="1" noChangeArrowheads="1"/>
            </p:cNvSpPr>
            <p:nvPr/>
          </p:nvSpPr>
          <p:spPr bwMode="auto">
            <a:xfrm>
              <a:off x="7434935" y="2070140"/>
              <a:ext cx="327025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fr-FR" sz="1400" b="1" dirty="0">
                <a:cs typeface="Arabic Transparent" pitchFamily="2" charset="-78"/>
              </a:endParaRPr>
            </a:p>
          </p:txBody>
        </p:sp>
        <p:sp>
          <p:nvSpPr>
            <p:cNvPr id="367" name="Text Box 220"/>
            <p:cNvSpPr txBox="1">
              <a:spLocks noChangeAspect="1" noChangeArrowheads="1"/>
            </p:cNvSpPr>
            <p:nvPr/>
          </p:nvSpPr>
          <p:spPr bwMode="auto">
            <a:xfrm>
              <a:off x="7880678" y="2071728"/>
              <a:ext cx="733793" cy="285750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400" b="1">
                <a:cs typeface="Arabic Transparent" pitchFamily="2" charset="-78"/>
              </a:endParaRPr>
            </a:p>
          </p:txBody>
        </p:sp>
        <p:sp>
          <p:nvSpPr>
            <p:cNvPr id="368" name="Line 221"/>
            <p:cNvSpPr>
              <a:spLocks noChangeAspect="1" noChangeShapeType="1"/>
            </p:cNvSpPr>
            <p:nvPr/>
          </p:nvSpPr>
          <p:spPr bwMode="auto">
            <a:xfrm>
              <a:off x="7760372" y="2201439"/>
              <a:ext cx="1222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69" name="Line 304"/>
            <p:cNvSpPr>
              <a:spLocks noChangeAspect="1" noChangeShapeType="1"/>
            </p:cNvSpPr>
            <p:nvPr/>
          </p:nvSpPr>
          <p:spPr bwMode="auto">
            <a:xfrm>
              <a:off x="7531009" y="3145363"/>
              <a:ext cx="139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70" name="Text Box 214"/>
            <p:cNvSpPr txBox="1">
              <a:spLocks noChangeAspect="1" noChangeArrowheads="1"/>
            </p:cNvSpPr>
            <p:nvPr/>
          </p:nvSpPr>
          <p:spPr bwMode="auto">
            <a:xfrm>
              <a:off x="7852395" y="2647674"/>
              <a:ext cx="628484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r" rtl="1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-</a:t>
              </a:r>
            </a:p>
            <a:p>
              <a:pPr algn="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1" name="Text Box 216"/>
            <p:cNvSpPr txBox="1">
              <a:spLocks noChangeAspect="1" noChangeArrowheads="1"/>
            </p:cNvSpPr>
            <p:nvPr/>
          </p:nvSpPr>
          <p:spPr bwMode="auto">
            <a:xfrm>
              <a:off x="7585523" y="2408661"/>
              <a:ext cx="428629" cy="3381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G1</a:t>
              </a:r>
              <a:r>
                <a:rPr lang="ar-SA" sz="1200" b="1" dirty="0" smtClean="0">
                  <a:latin typeface="Times New Roman" pitchFamily="18" charset="0"/>
                  <a:cs typeface="Arabic Transparent" pitchFamily="2" charset="-78"/>
                </a:rPr>
                <a:t> </a:t>
              </a:r>
              <a:endParaRPr lang="fr-FR" sz="1200" b="1" dirty="0">
                <a:latin typeface="Times New Roman" pitchFamily="18" charset="0"/>
                <a:cs typeface="Arabic Transparent" pitchFamily="2" charset="-78"/>
              </a:endParaRPr>
            </a:p>
            <a:p>
              <a:pPr algn="r"/>
              <a:endParaRPr lang="fr-FR" sz="1200" b="1" dirty="0">
                <a:cs typeface="Arabic Transparent" pitchFamily="2" charset="-78"/>
              </a:endParaRPr>
            </a:p>
          </p:txBody>
        </p:sp>
        <p:sp>
          <p:nvSpPr>
            <p:cNvPr id="372" name="Text Box 222"/>
            <p:cNvSpPr txBox="1">
              <a:spLocks noChangeAspect="1" noChangeArrowheads="1"/>
            </p:cNvSpPr>
            <p:nvPr/>
          </p:nvSpPr>
          <p:spPr bwMode="auto">
            <a:xfrm>
              <a:off x="7916185" y="2039009"/>
              <a:ext cx="647018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 algn="l"/>
              <a:r>
                <a:rPr lang="fr-FR" sz="1600" b="1" dirty="0" err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="1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+</a:t>
              </a:r>
            </a:p>
            <a:p>
              <a:pPr algn="ctr"/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3" name="Text Box 305"/>
            <p:cNvSpPr txBox="1">
              <a:spLocks noChangeAspect="1" noChangeArrowheads="1"/>
            </p:cNvSpPr>
            <p:nvPr/>
          </p:nvSpPr>
          <p:spPr bwMode="auto">
            <a:xfrm>
              <a:off x="7623623" y="2994561"/>
              <a:ext cx="990848" cy="3381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G0.(t/6/5s)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r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4" name="Rectangle 373"/>
            <p:cNvSpPr/>
            <p:nvPr/>
          </p:nvSpPr>
          <p:spPr>
            <a:xfrm>
              <a:off x="7420998" y="2039231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5" name="Rectangle 374"/>
            <p:cNvSpPr/>
            <p:nvPr/>
          </p:nvSpPr>
          <p:spPr>
            <a:xfrm>
              <a:off x="7442618" y="2657309"/>
              <a:ext cx="29847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latin typeface="Arial" pitchFamily="34" charset="0"/>
                  <a:cs typeface="Arial" pitchFamily="34" charset="0"/>
                </a:rPr>
                <a:t>7</a:t>
              </a:r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94" name="Groupe 393"/>
            <p:cNvGrpSpPr/>
            <p:nvPr/>
          </p:nvGrpSpPr>
          <p:grpSpPr>
            <a:xfrm>
              <a:off x="7643834" y="1715169"/>
              <a:ext cx="997966" cy="322262"/>
              <a:chOff x="3086596" y="1889732"/>
              <a:chExt cx="997966" cy="322262"/>
            </a:xfrm>
          </p:grpSpPr>
          <p:sp>
            <p:nvSpPr>
              <p:cNvPr id="395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3086596" y="1889732"/>
                <a:ext cx="997966" cy="3222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CF.CV.F1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396" name="Connecteur droit 395"/>
              <p:cNvCxnSpPr/>
              <p:nvPr/>
            </p:nvCxnSpPr>
            <p:spPr>
              <a:xfrm>
                <a:off x="3476154" y="1920710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Groupe 144"/>
          <p:cNvGrpSpPr/>
          <p:nvPr/>
        </p:nvGrpSpPr>
        <p:grpSpPr>
          <a:xfrm>
            <a:off x="6475688" y="285728"/>
            <a:ext cx="2317377" cy="4140000"/>
            <a:chOff x="6475688" y="285728"/>
            <a:chExt cx="2317377" cy="4140000"/>
          </a:xfrm>
        </p:grpSpPr>
        <p:cxnSp>
          <p:nvCxnSpPr>
            <p:cNvPr id="318" name="Connecteur en angle 317"/>
            <p:cNvCxnSpPr/>
            <p:nvPr/>
          </p:nvCxnSpPr>
          <p:spPr>
            <a:xfrm rot="5400000">
              <a:off x="6021065" y="1653728"/>
              <a:ext cx="4140000" cy="1404000"/>
            </a:xfrm>
            <a:prstGeom prst="bentConnector3">
              <a:avLst>
                <a:gd name="adj1" fmla="val 10003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9" name="Line 31"/>
            <p:cNvSpPr>
              <a:spLocks noChangeShapeType="1"/>
            </p:cNvSpPr>
            <p:nvPr/>
          </p:nvSpPr>
          <p:spPr bwMode="auto">
            <a:xfrm>
              <a:off x="7311875" y="4239970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Text Box 11"/>
            <p:cNvSpPr txBox="1">
              <a:spLocks noChangeArrowheads="1"/>
            </p:cNvSpPr>
            <p:nvPr/>
          </p:nvSpPr>
          <p:spPr bwMode="auto">
            <a:xfrm>
              <a:off x="7447616" y="4063121"/>
              <a:ext cx="939327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r>
                <a:rPr lang="fr-FR" sz="1400" b="1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.F0</a:t>
              </a:r>
              <a:endParaRPr lang="fr-FR" sz="16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fr-FR" sz="1500" b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8" name="Line 45"/>
            <p:cNvSpPr>
              <a:spLocks noChangeShapeType="1"/>
            </p:cNvSpPr>
            <p:nvPr/>
          </p:nvSpPr>
          <p:spPr bwMode="auto">
            <a:xfrm flipH="1">
              <a:off x="6475688" y="297984"/>
              <a:ext cx="2304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  <p:bldP spid="180" grpId="0"/>
      <p:bldP spid="166" grpId="0" animBg="1"/>
      <p:bldP spid="183" grpId="0" animBg="1"/>
      <p:bldP spid="320" grpId="0" animBg="1"/>
      <p:bldP spid="337" grpId="0" animBg="1"/>
      <p:bldP spid="338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4714876" y="309702"/>
            <a:ext cx="3816350" cy="36933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ـ استخراج معادلات التنشيط </a:t>
            </a:r>
            <a:r>
              <a:rPr kumimoji="0" lang="ar-DZ" sz="1800" b="1" i="0" u="none" strike="noStrike" kern="0" cap="none" spc="0" normalizeH="0" baseline="0" noProof="0" dirty="0" err="1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والتخميل</a:t>
            </a:r>
            <a:r>
              <a:rPr kumimoji="0" lang="ar-DZ" sz="1800" b="1" i="0" u="none" strike="noStrike" kern="0" cap="none" spc="0" normalizeH="0" baseline="0" noProof="0" dirty="0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Verdana" pitchFamily="34" charset="0"/>
                <a:ea typeface="+mn-ea"/>
                <a:cs typeface="Arabic Transparent" pitchFamily="2" charset="-78"/>
              </a:rPr>
              <a:t> :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808000"/>
              </a:solidFill>
              <a:effectLst/>
              <a:uLnTx/>
              <a:uFillTx/>
              <a:latin typeface="Verdana" pitchFamily="34" charset="0"/>
              <a:ea typeface="+mn-ea"/>
              <a:cs typeface="Arabic Transparent" pitchFamily="2" charset="-78"/>
            </a:endParaRPr>
          </a:p>
        </p:txBody>
      </p:sp>
      <p:pic>
        <p:nvPicPr>
          <p:cNvPr id="68" name="Image 6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142992"/>
            <a:ext cx="3312000" cy="3439562"/>
          </a:xfrm>
          <a:prstGeom prst="rect">
            <a:avLst/>
          </a:prstGeom>
          <a:noFill/>
        </p:spPr>
      </p:pic>
      <p:sp>
        <p:nvSpPr>
          <p:cNvPr id="47" name="Rectangle 114"/>
          <p:cNvSpPr>
            <a:spLocks noChangeArrowheads="1"/>
          </p:cNvSpPr>
          <p:nvPr/>
        </p:nvSpPr>
        <p:spPr bwMode="auto">
          <a:xfrm>
            <a:off x="7843414" y="3198092"/>
            <a:ext cx="79200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X7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8" name="Rectangle 113"/>
          <p:cNvSpPr>
            <a:spLocks noChangeArrowheads="1"/>
          </p:cNvSpPr>
          <p:nvPr/>
        </p:nvSpPr>
        <p:spPr bwMode="auto">
          <a:xfrm>
            <a:off x="5560445" y="3176425"/>
            <a:ext cx="1643074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X1.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G1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9" name="Rectangle 112"/>
          <p:cNvSpPr>
            <a:spLocks noChangeArrowheads="1"/>
          </p:cNvSpPr>
          <p:nvPr/>
        </p:nvSpPr>
        <p:spPr bwMode="auto">
          <a:xfrm>
            <a:off x="4584063" y="3198419"/>
            <a:ext cx="109377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X7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3" name="Rectangle 108"/>
          <p:cNvSpPr>
            <a:spLocks noChangeArrowheads="1"/>
          </p:cNvSpPr>
          <p:nvPr/>
        </p:nvSpPr>
        <p:spPr bwMode="auto">
          <a:xfrm>
            <a:off x="7843414" y="2837531"/>
            <a:ext cx="79200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X6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5" name="Rectangle 106"/>
          <p:cNvSpPr>
            <a:spLocks noChangeArrowheads="1"/>
          </p:cNvSpPr>
          <p:nvPr/>
        </p:nvSpPr>
        <p:spPr bwMode="auto">
          <a:xfrm>
            <a:off x="4584063" y="2853760"/>
            <a:ext cx="109377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6" name="Rectangle 105"/>
          <p:cNvSpPr>
            <a:spLocks noChangeArrowheads="1"/>
          </p:cNvSpPr>
          <p:nvPr/>
        </p:nvSpPr>
        <p:spPr bwMode="auto">
          <a:xfrm>
            <a:off x="7843414" y="2500495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7" name="Rectangle 104"/>
          <p:cNvSpPr>
            <a:spLocks noChangeArrowheads="1"/>
          </p:cNvSpPr>
          <p:nvPr/>
        </p:nvSpPr>
        <p:spPr bwMode="auto">
          <a:xfrm>
            <a:off x="5564453" y="2492544"/>
            <a:ext cx="135766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 .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V</a:t>
            </a: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8" name="Rectangle 103"/>
          <p:cNvSpPr>
            <a:spLocks noChangeArrowheads="1"/>
          </p:cNvSpPr>
          <p:nvPr/>
        </p:nvSpPr>
        <p:spPr bwMode="auto">
          <a:xfrm>
            <a:off x="4584063" y="2492544"/>
            <a:ext cx="109377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X4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9" name="Rectangle 102"/>
          <p:cNvSpPr>
            <a:spLocks noChangeArrowheads="1"/>
          </p:cNvSpPr>
          <p:nvPr/>
        </p:nvSpPr>
        <p:spPr bwMode="auto">
          <a:xfrm>
            <a:off x="7843414" y="1844218"/>
            <a:ext cx="79200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0" name="Rectangle 101"/>
          <p:cNvSpPr>
            <a:spLocks noChangeArrowheads="1"/>
          </p:cNvSpPr>
          <p:nvPr/>
        </p:nvSpPr>
        <p:spPr bwMode="auto">
          <a:xfrm>
            <a:off x="5564453" y="1844218"/>
            <a:ext cx="1524051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X0 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Dcy.CI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1" name="Rectangle 100"/>
          <p:cNvSpPr>
            <a:spLocks noChangeArrowheads="1"/>
          </p:cNvSpPr>
          <p:nvPr/>
        </p:nvSpPr>
        <p:spPr bwMode="auto">
          <a:xfrm>
            <a:off x="4584063" y="1836267"/>
            <a:ext cx="1093770" cy="358928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X2+X6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2" name="Rectangle 99"/>
          <p:cNvSpPr>
            <a:spLocks noChangeArrowheads="1"/>
          </p:cNvSpPr>
          <p:nvPr/>
        </p:nvSpPr>
        <p:spPr bwMode="auto">
          <a:xfrm>
            <a:off x="7843414" y="1506856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X0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3" name="Rectangle 98"/>
          <p:cNvSpPr>
            <a:spLocks noChangeArrowheads="1"/>
          </p:cNvSpPr>
          <p:nvPr/>
        </p:nvSpPr>
        <p:spPr bwMode="auto">
          <a:xfrm>
            <a:off x="5564453" y="1490954"/>
            <a:ext cx="1357661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.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F0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4" name="Rectangle 97"/>
          <p:cNvSpPr>
            <a:spLocks noChangeArrowheads="1"/>
          </p:cNvSpPr>
          <p:nvPr/>
        </p:nvSpPr>
        <p:spPr bwMode="auto">
          <a:xfrm>
            <a:off x="4577437" y="1498905"/>
            <a:ext cx="665142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X1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5" name="Rectangle 96"/>
          <p:cNvSpPr>
            <a:spLocks noChangeArrowheads="1"/>
          </p:cNvSpPr>
          <p:nvPr/>
        </p:nvSpPr>
        <p:spPr bwMode="auto">
          <a:xfrm>
            <a:off x="7715272" y="1147926"/>
            <a:ext cx="950878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المراحل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6" name="Rectangle 95"/>
          <p:cNvSpPr>
            <a:spLocks noChangeArrowheads="1"/>
          </p:cNvSpPr>
          <p:nvPr/>
        </p:nvSpPr>
        <p:spPr bwMode="auto">
          <a:xfrm>
            <a:off x="6302545" y="1155626"/>
            <a:ext cx="1198413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النشاط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7" name="Rectangle 94"/>
          <p:cNvSpPr>
            <a:spLocks noChangeArrowheads="1"/>
          </p:cNvSpPr>
          <p:nvPr/>
        </p:nvSpPr>
        <p:spPr bwMode="auto">
          <a:xfrm>
            <a:off x="4572000" y="1147926"/>
            <a:ext cx="999793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الخمول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2" name="Rectangle 61"/>
          <p:cNvSpPr>
            <a:spLocks noChangeArrowheads="1"/>
          </p:cNvSpPr>
          <p:nvPr/>
        </p:nvSpPr>
        <p:spPr bwMode="auto">
          <a:xfrm>
            <a:off x="3559805" y="1162723"/>
            <a:ext cx="1143008" cy="334962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المخارج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682312" y="1830576"/>
            <a:ext cx="569387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dF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687445" y="2478331"/>
            <a:ext cx="518154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dV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3679526" y="3167186"/>
            <a:ext cx="556563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dG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4" name="Rectangle 108"/>
          <p:cNvSpPr>
            <a:spLocks noChangeArrowheads="1"/>
          </p:cNvSpPr>
          <p:nvPr/>
        </p:nvSpPr>
        <p:spPr bwMode="auto">
          <a:xfrm>
            <a:off x="7851966" y="3537920"/>
            <a:ext cx="79200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X9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5" name="Rectangle 107"/>
          <p:cNvSpPr>
            <a:spLocks noChangeArrowheads="1"/>
          </p:cNvSpPr>
          <p:nvPr/>
        </p:nvSpPr>
        <p:spPr bwMode="auto">
          <a:xfrm>
            <a:off x="5572132" y="3512313"/>
            <a:ext cx="2571768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X3.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V0 </a:t>
            </a:r>
            <a:r>
              <a:rPr kumimoji="0" lang="en-GB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+ X7.</a:t>
            </a: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G0(t/6/5s)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6" name="Rectangle 106"/>
          <p:cNvSpPr>
            <a:spLocks noChangeArrowheads="1"/>
          </p:cNvSpPr>
          <p:nvPr/>
        </p:nvSpPr>
        <p:spPr bwMode="auto">
          <a:xfrm>
            <a:off x="4592615" y="3554149"/>
            <a:ext cx="1093770" cy="358930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X8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685364" y="3520592"/>
            <a:ext cx="518091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dF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1" name="Rectangle 105"/>
          <p:cNvSpPr>
            <a:spLocks noChangeArrowheads="1"/>
          </p:cNvSpPr>
          <p:nvPr/>
        </p:nvSpPr>
        <p:spPr bwMode="auto">
          <a:xfrm>
            <a:off x="7849596" y="2173458"/>
            <a:ext cx="79200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3" name="Rectangle 103"/>
          <p:cNvSpPr>
            <a:spLocks noChangeArrowheads="1"/>
          </p:cNvSpPr>
          <p:nvPr/>
        </p:nvSpPr>
        <p:spPr bwMode="auto">
          <a:xfrm>
            <a:off x="4590245" y="2165507"/>
            <a:ext cx="1093770" cy="361215"/>
          </a:xfrm>
          <a:prstGeom prst="rect">
            <a:avLst/>
          </a:prstGeom>
          <a:noFill/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Times New Roman" pitchFamily="18" charset="0"/>
              </a:rPr>
              <a:t>X3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85" name="Groupe 84"/>
          <p:cNvGrpSpPr/>
          <p:nvPr/>
        </p:nvGrpSpPr>
        <p:grpSpPr>
          <a:xfrm>
            <a:off x="3660670" y="1161432"/>
            <a:ext cx="5059455" cy="2720979"/>
            <a:chOff x="3660670" y="1161432"/>
            <a:chExt cx="5059455" cy="2720979"/>
          </a:xfrm>
        </p:grpSpPr>
        <p:sp>
          <p:nvSpPr>
            <p:cNvPr id="72" name="Line 94"/>
            <p:cNvSpPr>
              <a:spLocks noChangeShapeType="1"/>
            </p:cNvSpPr>
            <p:nvPr/>
          </p:nvSpPr>
          <p:spPr bwMode="auto">
            <a:xfrm>
              <a:off x="8716950" y="1166957"/>
              <a:ext cx="3175" cy="271440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80" name="Line 97"/>
            <p:cNvSpPr>
              <a:spLocks noChangeShapeType="1"/>
            </p:cNvSpPr>
            <p:nvPr/>
          </p:nvSpPr>
          <p:spPr bwMode="auto">
            <a:xfrm>
              <a:off x="3665469" y="1161432"/>
              <a:ext cx="1587" cy="271440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79" name="Groupe 78"/>
            <p:cNvGrpSpPr/>
            <p:nvPr/>
          </p:nvGrpSpPr>
          <p:grpSpPr>
            <a:xfrm>
              <a:off x="3660670" y="1166957"/>
              <a:ext cx="5051875" cy="2715454"/>
              <a:chOff x="3660670" y="1166957"/>
              <a:chExt cx="5051875" cy="2715454"/>
            </a:xfrm>
          </p:grpSpPr>
          <p:sp>
            <p:nvSpPr>
              <p:cNvPr id="75" name="Line 97"/>
              <p:cNvSpPr>
                <a:spLocks noChangeShapeType="1"/>
              </p:cNvSpPr>
              <p:nvPr/>
            </p:nvSpPr>
            <p:spPr bwMode="auto">
              <a:xfrm>
                <a:off x="7785122" y="1166957"/>
                <a:ext cx="1588" cy="2714400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grpSp>
            <p:nvGrpSpPr>
              <p:cNvPr id="54" name="Groupe 53"/>
              <p:cNvGrpSpPr/>
              <p:nvPr/>
            </p:nvGrpSpPr>
            <p:grpSpPr>
              <a:xfrm>
                <a:off x="3660670" y="1166957"/>
                <a:ext cx="5051875" cy="2715454"/>
                <a:chOff x="3660670" y="1166957"/>
                <a:chExt cx="5051875" cy="2715454"/>
              </a:xfrm>
            </p:grpSpPr>
            <p:sp>
              <p:nvSpPr>
                <p:cNvPr id="69" name="Line 101"/>
                <p:cNvSpPr>
                  <a:spLocks noChangeShapeType="1"/>
                </p:cNvSpPr>
                <p:nvPr/>
              </p:nvSpPr>
              <p:spPr bwMode="auto">
                <a:xfrm>
                  <a:off x="3672545" y="3182022"/>
                  <a:ext cx="504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0" name="Line 91"/>
                <p:cNvSpPr>
                  <a:spLocks noChangeShapeType="1"/>
                </p:cNvSpPr>
                <p:nvPr/>
              </p:nvSpPr>
              <p:spPr bwMode="auto">
                <a:xfrm>
                  <a:off x="3660670" y="1166958"/>
                  <a:ext cx="504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1" name="Line 92"/>
                <p:cNvSpPr>
                  <a:spLocks noChangeShapeType="1"/>
                </p:cNvSpPr>
                <p:nvPr/>
              </p:nvSpPr>
              <p:spPr bwMode="auto">
                <a:xfrm>
                  <a:off x="3672545" y="3522566"/>
                  <a:ext cx="5040000" cy="158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3" name="Line 95"/>
                <p:cNvSpPr>
                  <a:spLocks noChangeShapeType="1"/>
                </p:cNvSpPr>
                <p:nvPr/>
              </p:nvSpPr>
              <p:spPr bwMode="auto">
                <a:xfrm>
                  <a:off x="3672545" y="1505095"/>
                  <a:ext cx="5040000" cy="158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4" name="Line 96"/>
                <p:cNvSpPr>
                  <a:spLocks noChangeShapeType="1"/>
                </p:cNvSpPr>
                <p:nvPr/>
              </p:nvSpPr>
              <p:spPr bwMode="auto">
                <a:xfrm>
                  <a:off x="5572132" y="1166957"/>
                  <a:ext cx="1588" cy="271440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6" name="Line 98"/>
                <p:cNvSpPr>
                  <a:spLocks noChangeShapeType="1"/>
                </p:cNvSpPr>
                <p:nvPr/>
              </p:nvSpPr>
              <p:spPr bwMode="auto">
                <a:xfrm>
                  <a:off x="3672545" y="1844820"/>
                  <a:ext cx="504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7" name="Line 99"/>
                <p:cNvSpPr>
                  <a:spLocks noChangeShapeType="1"/>
                </p:cNvSpPr>
                <p:nvPr/>
              </p:nvSpPr>
              <p:spPr bwMode="auto">
                <a:xfrm>
                  <a:off x="3672545" y="2504160"/>
                  <a:ext cx="504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78" name="Line 100"/>
                <p:cNvSpPr>
                  <a:spLocks noChangeShapeType="1"/>
                </p:cNvSpPr>
                <p:nvPr/>
              </p:nvSpPr>
              <p:spPr bwMode="auto">
                <a:xfrm>
                  <a:off x="3672545" y="2842297"/>
                  <a:ext cx="5040000" cy="1588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81" name="Line 96"/>
                <p:cNvSpPr>
                  <a:spLocks noChangeShapeType="1"/>
                </p:cNvSpPr>
                <p:nvPr/>
              </p:nvSpPr>
              <p:spPr bwMode="auto">
                <a:xfrm>
                  <a:off x="4557634" y="1166962"/>
                  <a:ext cx="1588" cy="271440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97" name="Line 101"/>
                <p:cNvSpPr>
                  <a:spLocks noChangeShapeType="1"/>
                </p:cNvSpPr>
                <p:nvPr/>
              </p:nvSpPr>
              <p:spPr bwMode="auto">
                <a:xfrm>
                  <a:off x="3669222" y="3882411"/>
                  <a:ext cx="5040000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114" name="Line 99"/>
                <p:cNvSpPr>
                  <a:spLocks noChangeShapeType="1"/>
                </p:cNvSpPr>
                <p:nvPr/>
              </p:nvSpPr>
              <p:spPr bwMode="auto">
                <a:xfrm>
                  <a:off x="3666852" y="2177123"/>
                  <a:ext cx="5040000" cy="1587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</p:grpSp>
        </p:grpSp>
      </p:grpSp>
      <p:sp>
        <p:nvSpPr>
          <p:cNvPr id="116" name="Rectangle 115"/>
          <p:cNvSpPr/>
          <p:nvPr/>
        </p:nvSpPr>
        <p:spPr>
          <a:xfrm>
            <a:off x="3681752" y="2163169"/>
            <a:ext cx="569387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dV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07" name="Groupe 106"/>
          <p:cNvGrpSpPr/>
          <p:nvPr/>
        </p:nvGrpSpPr>
        <p:grpSpPr>
          <a:xfrm>
            <a:off x="5570635" y="2165507"/>
            <a:ext cx="1924107" cy="361215"/>
            <a:chOff x="5570635" y="2165507"/>
            <a:chExt cx="1924107" cy="361215"/>
          </a:xfrm>
        </p:grpSpPr>
        <p:sp>
          <p:nvSpPr>
            <p:cNvPr id="112" name="Rectangle 104"/>
            <p:cNvSpPr>
              <a:spLocks noChangeArrowheads="1"/>
            </p:cNvSpPr>
            <p:nvPr/>
          </p:nvSpPr>
          <p:spPr bwMode="auto">
            <a:xfrm>
              <a:off x="5570635" y="2165507"/>
              <a:ext cx="1924107" cy="36121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X1 </a:t>
              </a: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. </a:t>
              </a:r>
              <a:r>
                <a:rPr kumimoji="0" lang="en-GB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CF.CV.F1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01" name="Connecteur droit 100"/>
            <p:cNvCxnSpPr/>
            <p:nvPr/>
          </p:nvCxnSpPr>
          <p:spPr>
            <a:xfrm>
              <a:off x="6143636" y="2238304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8" name="Groupe 107"/>
          <p:cNvGrpSpPr/>
          <p:nvPr/>
        </p:nvGrpSpPr>
        <p:grpSpPr>
          <a:xfrm>
            <a:off x="5565916" y="2833558"/>
            <a:ext cx="1924107" cy="361215"/>
            <a:chOff x="5565916" y="2833558"/>
            <a:chExt cx="1924107" cy="361215"/>
          </a:xfrm>
        </p:grpSpPr>
        <p:sp>
          <p:nvSpPr>
            <p:cNvPr id="87" name="Rectangle 104"/>
            <p:cNvSpPr>
              <a:spLocks noChangeArrowheads="1"/>
            </p:cNvSpPr>
            <p:nvPr/>
          </p:nvSpPr>
          <p:spPr bwMode="auto">
            <a:xfrm>
              <a:off x="5565916" y="2833558"/>
              <a:ext cx="1924107" cy="36121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X1 </a:t>
              </a:r>
              <a:r>
                <a:rPr kumimoji="0" lang="en-GB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. </a:t>
              </a:r>
              <a:r>
                <a:rPr kumimoji="0" lang="en-GB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Times New Roman" pitchFamily="18" charset="0"/>
                </a:rPr>
                <a:t>CF.CV.F1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105" name="Connecteur droit 104"/>
            <p:cNvCxnSpPr/>
            <p:nvPr/>
          </p:nvCxnSpPr>
          <p:spPr>
            <a:xfrm>
              <a:off x="6487452" y="2893309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Rectangle 108"/>
          <p:cNvSpPr/>
          <p:nvPr/>
        </p:nvSpPr>
        <p:spPr>
          <a:xfrm>
            <a:off x="3679119" y="2798121"/>
            <a:ext cx="595035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dG</a:t>
            </a:r>
            <a:r>
              <a:rPr kumimoji="0" lang="fr-FR" sz="1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7" grpId="1"/>
      <p:bldP spid="47" grpId="2"/>
      <p:bldP spid="48" grpId="0"/>
      <p:bldP spid="49" grpId="0"/>
      <p:bldP spid="53" grpId="0"/>
      <p:bldP spid="53" grpId="1"/>
      <p:bldP spid="53" grpId="2"/>
      <p:bldP spid="55" grpId="0"/>
      <p:bldP spid="56" grpId="0"/>
      <p:bldP spid="56" grpId="1"/>
      <p:bldP spid="56" grpId="2"/>
      <p:bldP spid="57" grpId="0"/>
      <p:bldP spid="58" grpId="0"/>
      <p:bldP spid="59" grpId="0"/>
      <p:bldP spid="59" grpId="1"/>
      <p:bldP spid="59" grpId="2"/>
      <p:bldP spid="60" grpId="0"/>
      <p:bldP spid="61" grpId="0"/>
      <p:bldP spid="62" grpId="0"/>
      <p:bldP spid="62" grpId="1"/>
      <p:bldP spid="63" grpId="0"/>
      <p:bldP spid="64" grpId="0"/>
      <p:bldP spid="65" grpId="0"/>
      <p:bldP spid="66" grpId="0"/>
      <p:bldP spid="67" grpId="0"/>
      <p:bldP spid="82" grpId="0"/>
      <p:bldP spid="83" grpId="0"/>
      <p:bldP spid="84" grpId="0"/>
      <p:bldP spid="86" grpId="0"/>
      <p:bldP spid="94" grpId="0"/>
      <p:bldP spid="94" grpId="1"/>
      <p:bldP spid="94" grpId="2"/>
      <p:bldP spid="95" grpId="0"/>
      <p:bldP spid="96" grpId="0"/>
      <p:bldP spid="102" grpId="0"/>
      <p:bldP spid="111" grpId="0"/>
      <p:bldP spid="111" grpId="1"/>
      <p:bldP spid="111" grpId="2"/>
      <p:bldP spid="113" grpId="0"/>
      <p:bldP spid="116" grpId="0"/>
      <p:bldP spid="109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"/>
          <p:cNvSpPr>
            <a:spLocks noChangeArrowheads="1"/>
          </p:cNvSpPr>
          <p:nvPr/>
        </p:nvSpPr>
        <p:spPr bwMode="auto">
          <a:xfrm>
            <a:off x="71434" y="714356"/>
            <a:ext cx="8858284" cy="42216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المركز يسمح ب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قطع وثني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الصفائح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 المادة الأولية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الصفائح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عند إعطاء أمر انطلاق الدورة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يتم تقديم الصفيحة الحديدية بواسطة المحرك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إلى مركز الثني.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بعد ذلك تتم عملية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تثبيت للصفيحة الحديدية بواسطة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3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لتقوم بعملية الثني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Pliage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للصفيحة الحديدية.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4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بعد رجوع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تقوم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بعملية القطع للصفيحة الحديدية 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Découpage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ar-DZ" sz="16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ـ عند انتهاء عملية القطع تعود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 تزال الصفائح الحديدية يدويا.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Rectangle 245"/>
          <p:cNvSpPr/>
          <p:nvPr/>
        </p:nvSpPr>
        <p:spPr>
          <a:xfrm>
            <a:off x="3214678" y="59539"/>
            <a:ext cx="4144083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0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لقطع وثني الصفائح الحديدية.</a:t>
            </a:r>
            <a:endParaRPr lang="fr-FR" sz="2000" dirty="0"/>
          </a:p>
        </p:txBody>
      </p:sp>
      <p:sp>
        <p:nvSpPr>
          <p:cNvPr id="247" name="Rectangle 246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grpSp>
        <p:nvGrpSpPr>
          <p:cNvPr id="26" name="Groupe 25"/>
          <p:cNvGrpSpPr/>
          <p:nvPr/>
        </p:nvGrpSpPr>
        <p:grpSpPr>
          <a:xfrm>
            <a:off x="-3741" y="4793637"/>
            <a:ext cx="4504303" cy="1612507"/>
            <a:chOff x="-3741" y="4793637"/>
            <a:chExt cx="4504303" cy="1612507"/>
          </a:xfrm>
        </p:grpSpPr>
        <p:sp>
          <p:nvSpPr>
            <p:cNvPr id="24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Text Box 3"/>
            <p:cNvSpPr txBox="1">
              <a:spLocks noChangeArrowheads="1"/>
            </p:cNvSpPr>
            <p:nvPr/>
          </p:nvSpPr>
          <p:spPr bwMode="auto">
            <a:xfrm>
              <a:off x="1763182" y="6133094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التشكيل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5"/>
            <p:cNvSpPr>
              <a:spLocks noChangeShapeType="1"/>
            </p:cNvSpPr>
            <p:nvPr/>
          </p:nvSpPr>
          <p:spPr bwMode="auto">
            <a:xfrm>
              <a:off x="1162111" y="56424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Text Box 3"/>
            <p:cNvSpPr txBox="1">
              <a:spLocks noChangeArrowheads="1"/>
            </p:cNvSpPr>
            <p:nvPr/>
          </p:nvSpPr>
          <p:spPr bwMode="auto">
            <a:xfrm>
              <a:off x="-3741" y="5462315"/>
              <a:ext cx="1355695" cy="2857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صفائح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حديدية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صفائح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مشكلة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lang="fr-FR" sz="1600" b="1" dirty="0"/>
            </a:p>
          </p:txBody>
        </p:sp>
      </p:grpSp>
      <p:sp>
        <p:nvSpPr>
          <p:cNvPr id="27" name="Rectangle 42"/>
          <p:cNvSpPr>
            <a:spLocks noChangeArrowheads="1"/>
          </p:cNvSpPr>
          <p:nvPr/>
        </p:nvSpPr>
        <p:spPr bwMode="auto">
          <a:xfrm>
            <a:off x="6286512" y="4880536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7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Image 42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-71462"/>
            <a:ext cx="6734580" cy="4320000"/>
          </a:xfrm>
          <a:prstGeom prst="rect">
            <a:avLst/>
          </a:prstGeom>
          <a:noFill/>
        </p:spPr>
      </p:pic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4214810" y="4000504"/>
            <a:ext cx="488512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428596" y="4357694"/>
            <a:ext cx="8603470" cy="2434751"/>
            <a:chOff x="428596" y="4357694"/>
            <a:chExt cx="8603470" cy="2434751"/>
          </a:xfrm>
        </p:grpSpPr>
        <p:sp>
          <p:nvSpPr>
            <p:cNvPr id="4" name="Rectangle 3"/>
            <p:cNvSpPr/>
            <p:nvPr/>
          </p:nvSpPr>
          <p:spPr>
            <a:xfrm>
              <a:off x="500066" y="4357694"/>
              <a:ext cx="8532000" cy="2420339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" name="Connecteur droit 4"/>
            <p:cNvCxnSpPr/>
            <p:nvPr/>
          </p:nvCxnSpPr>
          <p:spPr>
            <a:xfrm rot="5400000">
              <a:off x="1553590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rot="5400000">
              <a:off x="4359495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rot="5400000">
              <a:off x="6136294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10800000">
              <a:off x="490909" y="504518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7741987" y="4363228"/>
              <a:ext cx="853119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093357" y="4363228"/>
              <a:ext cx="734496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09175" y="4363228"/>
              <a:ext cx="1422184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44685" y="4363030"/>
              <a:ext cx="822661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3" name="Rectangle 2"/>
            <p:cNvSpPr>
              <a:spLocks noChangeArrowheads="1"/>
            </p:cNvSpPr>
            <p:nvPr/>
          </p:nvSpPr>
          <p:spPr bwMode="auto">
            <a:xfrm>
              <a:off x="7500990" y="5181899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7380660" y="5711707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الثني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7620084" y="6333557"/>
              <a:ext cx="135377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القطع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"/>
            <p:cNvSpPr>
              <a:spLocks noChangeArrowheads="1"/>
            </p:cNvSpPr>
            <p:nvPr/>
          </p:nvSpPr>
          <p:spPr bwMode="auto">
            <a:xfrm>
              <a:off x="5643570" y="5699834"/>
              <a:ext cx="171451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464409" y="5587471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B0,B1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18" name="Connecteur droit 17"/>
            <p:cNvCxnSpPr/>
            <p:nvPr/>
          </p:nvCxnSpPr>
          <p:spPr>
            <a:xfrm rot="10800000">
              <a:off x="497363" y="561998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 rot="10800000">
              <a:off x="489369" y="620730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"/>
            <p:cNvSpPr>
              <a:spLocks noChangeArrowheads="1"/>
            </p:cNvSpPr>
            <p:nvPr/>
          </p:nvSpPr>
          <p:spPr bwMode="auto">
            <a:xfrm>
              <a:off x="5572132" y="6357307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1" name="Rectangle 1"/>
            <p:cNvSpPr>
              <a:spLocks noChangeArrowheads="1"/>
            </p:cNvSpPr>
            <p:nvPr/>
          </p:nvSpPr>
          <p:spPr bwMode="auto">
            <a:xfrm>
              <a:off x="2571736" y="5050957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A-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"/>
            <p:cNvSpPr>
              <a:spLocks noChangeArrowheads="1"/>
            </p:cNvSpPr>
            <p:nvPr/>
          </p:nvSpPr>
          <p:spPr bwMode="auto">
            <a:xfrm>
              <a:off x="2571736" y="5609760"/>
              <a:ext cx="3000396" cy="5847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B-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"/>
            <p:cNvSpPr>
              <a:spLocks noChangeArrowheads="1"/>
            </p:cNvSpPr>
            <p:nvPr/>
          </p:nvSpPr>
          <p:spPr bwMode="auto">
            <a:xfrm>
              <a:off x="571472" y="5162145"/>
              <a:ext cx="2214578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A0,A1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4" name="Rectangle 1"/>
            <p:cNvSpPr>
              <a:spLocks noChangeArrowheads="1"/>
            </p:cNvSpPr>
            <p:nvPr/>
          </p:nvSpPr>
          <p:spPr bwMode="auto">
            <a:xfrm>
              <a:off x="5572132" y="5197958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 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5" name="Rectangle 1"/>
            <p:cNvSpPr>
              <a:spLocks noChangeArrowheads="1"/>
            </p:cNvSpPr>
            <p:nvPr/>
          </p:nvSpPr>
          <p:spPr bwMode="auto">
            <a:xfrm>
              <a:off x="2583611" y="6207672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428596" y="6197076"/>
              <a:ext cx="235745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C0,C1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7" name="Rectangle 1"/>
            <p:cNvSpPr>
              <a:spLocks noChangeArrowheads="1"/>
            </p:cNvSpPr>
            <p:nvPr/>
          </p:nvSpPr>
          <p:spPr bwMode="auto">
            <a:xfrm>
              <a:off x="428596" y="5847825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 </a:t>
              </a:r>
              <a:r>
                <a:rPr lang="ar-DZ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حضور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0" name="Rectangle 2"/>
            <p:cNvSpPr>
              <a:spLocks noChangeArrowheads="1"/>
            </p:cNvSpPr>
            <p:nvPr/>
          </p:nvSpPr>
          <p:spPr bwMode="auto">
            <a:xfrm>
              <a:off x="7500958" y="4714884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التقديم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1"/>
            <p:cNvSpPr>
              <a:spLocks noChangeArrowheads="1"/>
            </p:cNvSpPr>
            <p:nvPr/>
          </p:nvSpPr>
          <p:spPr bwMode="auto">
            <a:xfrm>
              <a:off x="5495012" y="4593697"/>
              <a:ext cx="1908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1"/>
            <p:cNvSpPr>
              <a:spLocks noChangeArrowheads="1"/>
            </p:cNvSpPr>
            <p:nvPr/>
          </p:nvSpPr>
          <p:spPr bwMode="auto">
            <a:xfrm>
              <a:off x="2857488" y="4714884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3" name="Connecteur droit 32"/>
            <p:cNvCxnSpPr/>
            <p:nvPr/>
          </p:nvCxnSpPr>
          <p:spPr>
            <a:xfrm rot="10800000">
              <a:off x="500034" y="470386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657036" y="142852"/>
            <a:ext cx="22012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الإنتاج العادي </a:t>
            </a:r>
            <a:r>
              <a:rPr lang="fr-FR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endParaRPr lang="fr-FR" b="1" u="sng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72" name="Groupe 71"/>
          <p:cNvGrpSpPr/>
          <p:nvPr/>
        </p:nvGrpSpPr>
        <p:grpSpPr>
          <a:xfrm>
            <a:off x="3214678" y="810981"/>
            <a:ext cx="2473467" cy="5443172"/>
            <a:chOff x="3214678" y="810981"/>
            <a:chExt cx="2473467" cy="5443172"/>
          </a:xfrm>
        </p:grpSpPr>
        <p:cxnSp>
          <p:nvCxnSpPr>
            <p:cNvPr id="7" name="Connecteur en angle 6"/>
            <p:cNvCxnSpPr/>
            <p:nvPr/>
          </p:nvCxnSpPr>
          <p:spPr>
            <a:xfrm rot="16200000" flipH="1">
              <a:off x="1133405" y="2901090"/>
              <a:ext cx="5436000" cy="1255781"/>
            </a:xfrm>
            <a:prstGeom prst="bentConnector3">
              <a:avLst>
                <a:gd name="adj1" fmla="val 10010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3217671" y="817693"/>
              <a:ext cx="1260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 flipV="1">
              <a:off x="3214678" y="3243302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Line 43"/>
            <p:cNvSpPr>
              <a:spLocks noChangeShapeType="1"/>
            </p:cNvSpPr>
            <p:nvPr/>
          </p:nvSpPr>
          <p:spPr bwMode="auto">
            <a:xfrm>
              <a:off x="4471656" y="811470"/>
              <a:ext cx="0" cy="54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306750" y="1037718"/>
              <a:ext cx="337882" cy="3036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spect="1" noChangeArrowheads="1"/>
            </p:cNvSpPr>
            <p:nvPr/>
          </p:nvSpPr>
          <p:spPr bwMode="auto">
            <a:xfrm>
              <a:off x="4349189" y="1075261"/>
              <a:ext cx="253003" cy="22851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4619909" y="3096713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5"/>
            <p:cNvSpPr>
              <a:spLocks noChangeAspect="1" noChangeArrowheads="1"/>
            </p:cNvSpPr>
            <p:nvPr/>
          </p:nvSpPr>
          <p:spPr bwMode="auto">
            <a:xfrm>
              <a:off x="4280512" y="2939041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859971" y="2939041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625645" y="3733410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2"/>
            <p:cNvSpPr>
              <a:spLocks noChangeAspect="1" noChangeArrowheads="1"/>
            </p:cNvSpPr>
            <p:nvPr/>
          </p:nvSpPr>
          <p:spPr bwMode="auto">
            <a:xfrm>
              <a:off x="4286248" y="3584827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865707" y="3584827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4401422" y="148509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4397662" y="3420061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4400895" y="4060014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4638902" y="244704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4"/>
            <p:cNvSpPr>
              <a:spLocks noChangeAspect="1" noChangeArrowheads="1"/>
            </p:cNvSpPr>
            <p:nvPr/>
          </p:nvSpPr>
          <p:spPr bwMode="auto">
            <a:xfrm>
              <a:off x="4299076" y="229690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5"/>
            <p:cNvSpPr>
              <a:spLocks noChangeArrowheads="1"/>
            </p:cNvSpPr>
            <p:nvPr/>
          </p:nvSpPr>
          <p:spPr bwMode="auto">
            <a:xfrm>
              <a:off x="4878682" y="229690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4948962" y="228054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4294691" y="1019558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4539531" y="1302905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16"/>
            <p:cNvSpPr txBox="1">
              <a:spLocks noChangeArrowheads="1"/>
            </p:cNvSpPr>
            <p:nvPr/>
          </p:nvSpPr>
          <p:spPr bwMode="auto">
            <a:xfrm>
              <a:off x="4307977" y="2921569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4889919" y="2902209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4510535" y="3267683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23"/>
            <p:cNvSpPr txBox="1">
              <a:spLocks noChangeArrowheads="1"/>
            </p:cNvSpPr>
            <p:nvPr/>
          </p:nvSpPr>
          <p:spPr bwMode="auto">
            <a:xfrm>
              <a:off x="4317852" y="3563568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4903105" y="3555043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23307" y="3923443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37"/>
            <p:cNvSpPr txBox="1">
              <a:spLocks noChangeArrowheads="1"/>
            </p:cNvSpPr>
            <p:nvPr/>
          </p:nvSpPr>
          <p:spPr bwMode="auto">
            <a:xfrm>
              <a:off x="4324858" y="226824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4982367" y="2266907"/>
              <a:ext cx="658426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4638579" y="182019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34"/>
            <p:cNvSpPr>
              <a:spLocks noChangeAspect="1" noChangeArrowheads="1"/>
            </p:cNvSpPr>
            <p:nvPr/>
          </p:nvSpPr>
          <p:spPr bwMode="auto">
            <a:xfrm>
              <a:off x="4298753" y="167005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4878359" y="167005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36"/>
            <p:cNvSpPr txBox="1">
              <a:spLocks noChangeArrowheads="1"/>
            </p:cNvSpPr>
            <p:nvPr/>
          </p:nvSpPr>
          <p:spPr bwMode="auto">
            <a:xfrm>
              <a:off x="4948639" y="165369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37"/>
            <p:cNvSpPr txBox="1">
              <a:spLocks noChangeArrowheads="1"/>
            </p:cNvSpPr>
            <p:nvPr/>
          </p:nvSpPr>
          <p:spPr bwMode="auto">
            <a:xfrm>
              <a:off x="4324535" y="164139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38"/>
            <p:cNvSpPr txBox="1">
              <a:spLocks noChangeArrowheads="1"/>
            </p:cNvSpPr>
            <p:nvPr/>
          </p:nvSpPr>
          <p:spPr bwMode="auto">
            <a:xfrm>
              <a:off x="4982044" y="1640057"/>
              <a:ext cx="6508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29"/>
            <p:cNvSpPr>
              <a:spLocks noChangeShapeType="1"/>
            </p:cNvSpPr>
            <p:nvPr/>
          </p:nvSpPr>
          <p:spPr bwMode="auto">
            <a:xfrm>
              <a:off x="4387473" y="211772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4534832" y="1973299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4630991" y="4376248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5"/>
            <p:cNvSpPr>
              <a:spLocks noChangeAspect="1" noChangeArrowheads="1"/>
            </p:cNvSpPr>
            <p:nvPr/>
          </p:nvSpPr>
          <p:spPr bwMode="auto">
            <a:xfrm>
              <a:off x="4291594" y="4229209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4871053" y="4229209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4626094" y="5023578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22"/>
            <p:cNvSpPr>
              <a:spLocks noChangeAspect="1" noChangeArrowheads="1"/>
            </p:cNvSpPr>
            <p:nvPr/>
          </p:nvSpPr>
          <p:spPr bwMode="auto">
            <a:xfrm>
              <a:off x="4286697" y="4874995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4866156" y="4874995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29"/>
            <p:cNvSpPr>
              <a:spLocks noChangeShapeType="1"/>
            </p:cNvSpPr>
            <p:nvPr/>
          </p:nvSpPr>
          <p:spPr bwMode="auto">
            <a:xfrm>
              <a:off x="4398111" y="4710229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4319059" y="4211737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4901001" y="4192377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19"/>
            <p:cNvSpPr txBox="1">
              <a:spLocks noChangeArrowheads="1"/>
            </p:cNvSpPr>
            <p:nvPr/>
          </p:nvSpPr>
          <p:spPr bwMode="auto">
            <a:xfrm>
              <a:off x="4510984" y="4557851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auto">
            <a:xfrm>
              <a:off x="4318301" y="4853736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5"/>
            <p:cNvSpPr txBox="1">
              <a:spLocks noChangeArrowheads="1"/>
            </p:cNvSpPr>
            <p:nvPr/>
          </p:nvSpPr>
          <p:spPr bwMode="auto">
            <a:xfrm>
              <a:off x="4903554" y="4845211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29"/>
            <p:cNvSpPr>
              <a:spLocks noChangeShapeType="1"/>
            </p:cNvSpPr>
            <p:nvPr/>
          </p:nvSpPr>
          <p:spPr bwMode="auto">
            <a:xfrm>
              <a:off x="4397707" y="2747569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19"/>
            <p:cNvSpPr txBox="1">
              <a:spLocks noChangeArrowheads="1"/>
            </p:cNvSpPr>
            <p:nvPr/>
          </p:nvSpPr>
          <p:spPr bwMode="auto">
            <a:xfrm>
              <a:off x="4521213" y="2627090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4625330" y="5707624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22"/>
            <p:cNvSpPr>
              <a:spLocks noChangeAspect="1" noChangeArrowheads="1"/>
            </p:cNvSpPr>
            <p:nvPr/>
          </p:nvSpPr>
          <p:spPr bwMode="auto">
            <a:xfrm>
              <a:off x="4285933" y="5559041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4865392" y="5559041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Line 29"/>
            <p:cNvSpPr>
              <a:spLocks noChangeShapeType="1"/>
            </p:cNvSpPr>
            <p:nvPr/>
          </p:nvSpPr>
          <p:spPr bwMode="auto">
            <a:xfrm>
              <a:off x="4397347" y="5394275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19"/>
            <p:cNvSpPr txBox="1">
              <a:spLocks noChangeArrowheads="1"/>
            </p:cNvSpPr>
            <p:nvPr/>
          </p:nvSpPr>
          <p:spPr bwMode="auto">
            <a:xfrm>
              <a:off x="4510220" y="5241897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4317537" y="5537782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4902790" y="5529257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Line 29"/>
            <p:cNvSpPr>
              <a:spLocks noChangeShapeType="1"/>
            </p:cNvSpPr>
            <p:nvPr/>
          </p:nvSpPr>
          <p:spPr bwMode="auto">
            <a:xfrm>
              <a:off x="4398322" y="6081708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 Box 19"/>
            <p:cNvSpPr txBox="1">
              <a:spLocks noChangeArrowheads="1"/>
            </p:cNvSpPr>
            <p:nvPr/>
          </p:nvSpPr>
          <p:spPr bwMode="auto">
            <a:xfrm>
              <a:off x="4521828" y="5929330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"/>
          <p:cNvSpPr>
            <a:spLocks noChangeArrowheads="1"/>
          </p:cNvSpPr>
          <p:nvPr/>
        </p:nvSpPr>
        <p:spPr bwMode="auto">
          <a:xfrm>
            <a:off x="71434" y="714356"/>
            <a:ext cx="8858284" cy="42216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المركز يسمح ب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قطع وثني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الصفائح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 المادة الأولية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الصفائح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عند إعطاء أمر انطلاق الدورة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يتم تقديم الصفيحة الحديدية بواسطة المحرك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إلى مركز الثني.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بعد ذلك تتم عملية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تثبيت للصفيحة الحديدية بواسطة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81075" lvl="0" indent="-981075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3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إذا كانت </a:t>
            </a: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الصفيحة الحديدية مشوهة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لا تتم عملية الثني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Pliage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للصفيحة الحديدية وتتم مباشرة عملية القطع  للصفيحة الحديدية 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Découpage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ar-DZ" sz="16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4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عند انتهاء عملية القطع تعود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r" rtl="1" eaLnBrk="0" fontAlgn="base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 تزال الصفائح الحديدية يدويا.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Rectangle 245"/>
          <p:cNvSpPr/>
          <p:nvPr/>
        </p:nvSpPr>
        <p:spPr>
          <a:xfrm>
            <a:off x="3214678" y="59539"/>
            <a:ext cx="4144083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0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لقطع وثني الصفائح الحديدية.</a:t>
            </a:r>
            <a:endParaRPr lang="fr-FR" sz="2000" dirty="0"/>
          </a:p>
        </p:txBody>
      </p:sp>
      <p:sp>
        <p:nvSpPr>
          <p:cNvPr id="247" name="Rectangle 246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grpSp>
        <p:nvGrpSpPr>
          <p:cNvPr id="26" name="Groupe 25"/>
          <p:cNvGrpSpPr/>
          <p:nvPr/>
        </p:nvGrpSpPr>
        <p:grpSpPr>
          <a:xfrm>
            <a:off x="-3741" y="4793637"/>
            <a:ext cx="4504303" cy="1612507"/>
            <a:chOff x="-3741" y="4793637"/>
            <a:chExt cx="4504303" cy="1612507"/>
          </a:xfrm>
        </p:grpSpPr>
        <p:sp>
          <p:nvSpPr>
            <p:cNvPr id="24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Text Box 3"/>
            <p:cNvSpPr txBox="1">
              <a:spLocks noChangeArrowheads="1"/>
            </p:cNvSpPr>
            <p:nvPr/>
          </p:nvSpPr>
          <p:spPr bwMode="auto">
            <a:xfrm>
              <a:off x="1763182" y="6133094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التشكيل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5"/>
            <p:cNvSpPr>
              <a:spLocks noChangeShapeType="1"/>
            </p:cNvSpPr>
            <p:nvPr/>
          </p:nvSpPr>
          <p:spPr bwMode="auto">
            <a:xfrm>
              <a:off x="1162111" y="56424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Text Box 3"/>
            <p:cNvSpPr txBox="1">
              <a:spLocks noChangeArrowheads="1"/>
            </p:cNvSpPr>
            <p:nvPr/>
          </p:nvSpPr>
          <p:spPr bwMode="auto">
            <a:xfrm>
              <a:off x="-3741" y="5462315"/>
              <a:ext cx="1355695" cy="2857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صفائح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حديدية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صفائح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مشكلة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lang="fr-FR" sz="1600" b="1" dirty="0"/>
            </a:p>
          </p:txBody>
        </p:sp>
      </p:grpSp>
      <p:sp>
        <p:nvSpPr>
          <p:cNvPr id="27" name="Rectangle 42"/>
          <p:cNvSpPr>
            <a:spLocks noChangeArrowheads="1"/>
          </p:cNvSpPr>
          <p:nvPr/>
        </p:nvSpPr>
        <p:spPr bwMode="auto">
          <a:xfrm>
            <a:off x="6215074" y="4880536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7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Image 42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6" y="-24"/>
            <a:ext cx="6734580" cy="4320000"/>
          </a:xfrm>
          <a:prstGeom prst="rect">
            <a:avLst/>
          </a:prstGeom>
          <a:noFill/>
        </p:spPr>
      </p:pic>
      <p:sp>
        <p:nvSpPr>
          <p:cNvPr id="481" name="Rectangle 3"/>
          <p:cNvSpPr>
            <a:spLocks noChangeArrowheads="1"/>
          </p:cNvSpPr>
          <p:nvPr/>
        </p:nvSpPr>
        <p:spPr bwMode="auto">
          <a:xfrm>
            <a:off x="3571900" y="3857628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428596" y="4357694"/>
            <a:ext cx="8603470" cy="2434751"/>
            <a:chOff x="428596" y="4357694"/>
            <a:chExt cx="8603470" cy="2434751"/>
          </a:xfrm>
        </p:grpSpPr>
        <p:sp>
          <p:nvSpPr>
            <p:cNvPr id="30" name="Rectangle 29"/>
            <p:cNvSpPr/>
            <p:nvPr/>
          </p:nvSpPr>
          <p:spPr>
            <a:xfrm>
              <a:off x="500066" y="4357694"/>
              <a:ext cx="8532000" cy="2420339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 rot="5400000">
              <a:off x="1553590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5400000">
              <a:off x="4359495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6136294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10800000">
              <a:off x="490909" y="504518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7741987" y="4363228"/>
              <a:ext cx="853119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093357" y="4363228"/>
              <a:ext cx="734496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09175" y="4363228"/>
              <a:ext cx="1422184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844685" y="4363030"/>
              <a:ext cx="822661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7500990" y="5181899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2"/>
            <p:cNvSpPr>
              <a:spLocks noChangeArrowheads="1"/>
            </p:cNvSpPr>
            <p:nvPr/>
          </p:nvSpPr>
          <p:spPr bwMode="auto">
            <a:xfrm>
              <a:off x="7380660" y="5711707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الثني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7620084" y="6333557"/>
              <a:ext cx="135377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القطع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1"/>
            <p:cNvSpPr>
              <a:spLocks noChangeArrowheads="1"/>
            </p:cNvSpPr>
            <p:nvPr/>
          </p:nvSpPr>
          <p:spPr bwMode="auto">
            <a:xfrm>
              <a:off x="5643570" y="5699834"/>
              <a:ext cx="171451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3" name="Rectangle 1"/>
            <p:cNvSpPr>
              <a:spLocks noChangeArrowheads="1"/>
            </p:cNvSpPr>
            <p:nvPr/>
          </p:nvSpPr>
          <p:spPr bwMode="auto">
            <a:xfrm>
              <a:off x="464409" y="5587471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B0,B1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4" name="Connecteur droit 43"/>
            <p:cNvCxnSpPr/>
            <p:nvPr/>
          </p:nvCxnSpPr>
          <p:spPr>
            <a:xfrm rot="10800000">
              <a:off x="497363" y="561998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 rot="10800000">
              <a:off x="489369" y="620730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572132" y="6357307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2571736" y="5050957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A-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1"/>
            <p:cNvSpPr>
              <a:spLocks noChangeArrowheads="1"/>
            </p:cNvSpPr>
            <p:nvPr/>
          </p:nvSpPr>
          <p:spPr bwMode="auto">
            <a:xfrm>
              <a:off x="2571736" y="5609760"/>
              <a:ext cx="3000396" cy="5847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B-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571472" y="5162145"/>
              <a:ext cx="2214578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A0,A1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5572132" y="5197958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 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2583611" y="6207672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"/>
            <p:cNvSpPr>
              <a:spLocks noChangeArrowheads="1"/>
            </p:cNvSpPr>
            <p:nvPr/>
          </p:nvSpPr>
          <p:spPr bwMode="auto">
            <a:xfrm>
              <a:off x="428596" y="6197076"/>
              <a:ext cx="235745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C0,C1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428596" y="5847825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 </a:t>
              </a:r>
              <a:r>
                <a:rPr lang="ar-DZ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حضور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7500958" y="4714884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التقديم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"/>
            <p:cNvSpPr>
              <a:spLocks noChangeArrowheads="1"/>
            </p:cNvSpPr>
            <p:nvPr/>
          </p:nvSpPr>
          <p:spPr bwMode="auto">
            <a:xfrm>
              <a:off x="5495012" y="4593697"/>
              <a:ext cx="1908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1"/>
            <p:cNvSpPr>
              <a:spLocks noChangeArrowheads="1"/>
            </p:cNvSpPr>
            <p:nvPr/>
          </p:nvSpPr>
          <p:spPr bwMode="auto">
            <a:xfrm>
              <a:off x="2857488" y="4714884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7" name="Connecteur droit 56"/>
            <p:cNvCxnSpPr/>
            <p:nvPr/>
          </p:nvCxnSpPr>
          <p:spPr>
            <a:xfrm rot="10800000">
              <a:off x="500034" y="470386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657036" y="142852"/>
            <a:ext cx="22012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الإنتاج العادي </a:t>
            </a:r>
            <a:r>
              <a:rPr lang="fr-FR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endParaRPr lang="fr-FR" b="1" u="sng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82" name="Groupe 81"/>
          <p:cNvGrpSpPr/>
          <p:nvPr/>
        </p:nvGrpSpPr>
        <p:grpSpPr>
          <a:xfrm>
            <a:off x="2786050" y="810980"/>
            <a:ext cx="1692000" cy="5436000"/>
            <a:chOff x="2786050" y="810980"/>
            <a:chExt cx="1692000" cy="5436000"/>
          </a:xfrm>
        </p:grpSpPr>
        <p:cxnSp>
          <p:nvCxnSpPr>
            <p:cNvPr id="7" name="Connecteur en angle 6"/>
            <p:cNvCxnSpPr/>
            <p:nvPr/>
          </p:nvCxnSpPr>
          <p:spPr>
            <a:xfrm rot="16200000" flipH="1">
              <a:off x="914050" y="2682980"/>
              <a:ext cx="5436000" cy="1692000"/>
            </a:xfrm>
            <a:prstGeom prst="bentConnector3">
              <a:avLst>
                <a:gd name="adj1" fmla="val 10010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2786050" y="817693"/>
              <a:ext cx="169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 flipV="1">
              <a:off x="2786050" y="3347107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3286116" y="2714620"/>
            <a:ext cx="1186314" cy="1532565"/>
            <a:chOff x="3286116" y="2714620"/>
            <a:chExt cx="1186314" cy="1532565"/>
          </a:xfrm>
        </p:grpSpPr>
        <p:sp>
          <p:nvSpPr>
            <p:cNvPr id="72" name="Parenthèse ouvrante 71"/>
            <p:cNvSpPr/>
            <p:nvPr/>
          </p:nvSpPr>
          <p:spPr>
            <a:xfrm>
              <a:off x="3357554" y="2714620"/>
              <a:ext cx="1114876" cy="1532565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Line 27"/>
            <p:cNvSpPr>
              <a:spLocks noChangeShapeType="1"/>
            </p:cNvSpPr>
            <p:nvPr/>
          </p:nvSpPr>
          <p:spPr bwMode="auto">
            <a:xfrm rot="10800000" flipV="1">
              <a:off x="3362037" y="3598660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3286116" y="2935821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19"/>
            <p:cNvSpPr txBox="1">
              <a:spLocks noChangeArrowheads="1"/>
            </p:cNvSpPr>
            <p:nvPr/>
          </p:nvSpPr>
          <p:spPr bwMode="auto">
            <a:xfrm>
              <a:off x="3411441" y="2780377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A1.Cp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8" name="Groupe 77"/>
          <p:cNvGrpSpPr/>
          <p:nvPr/>
        </p:nvGrpSpPr>
        <p:grpSpPr>
          <a:xfrm>
            <a:off x="4280512" y="811470"/>
            <a:ext cx="1407633" cy="5502420"/>
            <a:chOff x="4280512" y="811470"/>
            <a:chExt cx="1407633" cy="5502420"/>
          </a:xfrm>
        </p:grpSpPr>
        <p:sp>
          <p:nvSpPr>
            <p:cNvPr id="17" name="Line 43"/>
            <p:cNvSpPr>
              <a:spLocks noChangeShapeType="1"/>
            </p:cNvSpPr>
            <p:nvPr/>
          </p:nvSpPr>
          <p:spPr bwMode="auto">
            <a:xfrm>
              <a:off x="4471656" y="811470"/>
              <a:ext cx="0" cy="543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306750" y="1037718"/>
              <a:ext cx="337882" cy="3036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spect="1" noChangeArrowheads="1"/>
            </p:cNvSpPr>
            <p:nvPr/>
          </p:nvSpPr>
          <p:spPr bwMode="auto">
            <a:xfrm>
              <a:off x="4349189" y="1075261"/>
              <a:ext cx="253003" cy="22851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4619909" y="3200518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5"/>
            <p:cNvSpPr>
              <a:spLocks noChangeAspect="1" noChangeArrowheads="1"/>
            </p:cNvSpPr>
            <p:nvPr/>
          </p:nvSpPr>
          <p:spPr bwMode="auto">
            <a:xfrm>
              <a:off x="4280512" y="3042846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859971" y="3042846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625645" y="3837215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2"/>
            <p:cNvSpPr>
              <a:spLocks noChangeAspect="1" noChangeArrowheads="1"/>
            </p:cNvSpPr>
            <p:nvPr/>
          </p:nvSpPr>
          <p:spPr bwMode="auto">
            <a:xfrm>
              <a:off x="4286248" y="3688632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865707" y="3688632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4401422" y="148509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4397662" y="352386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4400895" y="4163819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4638902" y="244704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4"/>
            <p:cNvSpPr>
              <a:spLocks noChangeAspect="1" noChangeArrowheads="1"/>
            </p:cNvSpPr>
            <p:nvPr/>
          </p:nvSpPr>
          <p:spPr bwMode="auto">
            <a:xfrm>
              <a:off x="4299076" y="229690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5"/>
            <p:cNvSpPr>
              <a:spLocks noChangeArrowheads="1"/>
            </p:cNvSpPr>
            <p:nvPr/>
          </p:nvSpPr>
          <p:spPr bwMode="auto">
            <a:xfrm>
              <a:off x="4878682" y="229690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4948962" y="228054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4305708" y="1023645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4539531" y="1302905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16"/>
            <p:cNvSpPr txBox="1">
              <a:spLocks noChangeArrowheads="1"/>
            </p:cNvSpPr>
            <p:nvPr/>
          </p:nvSpPr>
          <p:spPr bwMode="auto">
            <a:xfrm>
              <a:off x="4307977" y="3025374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4889919" y="3006014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4510535" y="3371488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23"/>
            <p:cNvSpPr txBox="1">
              <a:spLocks noChangeArrowheads="1"/>
            </p:cNvSpPr>
            <p:nvPr/>
          </p:nvSpPr>
          <p:spPr bwMode="auto">
            <a:xfrm>
              <a:off x="4317852" y="3667373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4903105" y="3658848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23307" y="4027248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37"/>
            <p:cNvSpPr txBox="1">
              <a:spLocks noChangeArrowheads="1"/>
            </p:cNvSpPr>
            <p:nvPr/>
          </p:nvSpPr>
          <p:spPr bwMode="auto">
            <a:xfrm>
              <a:off x="4324858" y="226824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4982367" y="2266907"/>
              <a:ext cx="658426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4638579" y="182019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34"/>
            <p:cNvSpPr>
              <a:spLocks noChangeAspect="1" noChangeArrowheads="1"/>
            </p:cNvSpPr>
            <p:nvPr/>
          </p:nvSpPr>
          <p:spPr bwMode="auto">
            <a:xfrm>
              <a:off x="4298753" y="167005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4878359" y="167005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36"/>
            <p:cNvSpPr txBox="1">
              <a:spLocks noChangeArrowheads="1"/>
            </p:cNvSpPr>
            <p:nvPr/>
          </p:nvSpPr>
          <p:spPr bwMode="auto">
            <a:xfrm>
              <a:off x="4948639" y="165369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37"/>
            <p:cNvSpPr txBox="1">
              <a:spLocks noChangeArrowheads="1"/>
            </p:cNvSpPr>
            <p:nvPr/>
          </p:nvSpPr>
          <p:spPr bwMode="auto">
            <a:xfrm>
              <a:off x="4324535" y="164139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38"/>
            <p:cNvSpPr txBox="1">
              <a:spLocks noChangeArrowheads="1"/>
            </p:cNvSpPr>
            <p:nvPr/>
          </p:nvSpPr>
          <p:spPr bwMode="auto">
            <a:xfrm>
              <a:off x="4982044" y="1640057"/>
              <a:ext cx="6508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29"/>
            <p:cNvSpPr>
              <a:spLocks noChangeShapeType="1"/>
            </p:cNvSpPr>
            <p:nvPr/>
          </p:nvSpPr>
          <p:spPr bwMode="auto">
            <a:xfrm>
              <a:off x="4387473" y="211772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4534832" y="1973299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4630991" y="4480053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5"/>
            <p:cNvSpPr>
              <a:spLocks noChangeAspect="1" noChangeArrowheads="1"/>
            </p:cNvSpPr>
            <p:nvPr/>
          </p:nvSpPr>
          <p:spPr bwMode="auto">
            <a:xfrm>
              <a:off x="4291594" y="4333014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4871053" y="4333014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4626094" y="5127383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22"/>
            <p:cNvSpPr>
              <a:spLocks noChangeAspect="1" noChangeArrowheads="1"/>
            </p:cNvSpPr>
            <p:nvPr/>
          </p:nvSpPr>
          <p:spPr bwMode="auto">
            <a:xfrm>
              <a:off x="4286697" y="4978800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4866156" y="4978800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29"/>
            <p:cNvSpPr>
              <a:spLocks noChangeShapeType="1"/>
            </p:cNvSpPr>
            <p:nvPr/>
          </p:nvSpPr>
          <p:spPr bwMode="auto">
            <a:xfrm>
              <a:off x="4398111" y="4814034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4319059" y="4315542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4901001" y="4296182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19"/>
            <p:cNvSpPr txBox="1">
              <a:spLocks noChangeArrowheads="1"/>
            </p:cNvSpPr>
            <p:nvPr/>
          </p:nvSpPr>
          <p:spPr bwMode="auto">
            <a:xfrm>
              <a:off x="4510984" y="4661656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auto">
            <a:xfrm>
              <a:off x="4318301" y="4957541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5"/>
            <p:cNvSpPr txBox="1">
              <a:spLocks noChangeArrowheads="1"/>
            </p:cNvSpPr>
            <p:nvPr/>
          </p:nvSpPr>
          <p:spPr bwMode="auto">
            <a:xfrm>
              <a:off x="4903554" y="4949016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29"/>
            <p:cNvSpPr>
              <a:spLocks noChangeShapeType="1"/>
            </p:cNvSpPr>
            <p:nvPr/>
          </p:nvSpPr>
          <p:spPr bwMode="auto">
            <a:xfrm>
              <a:off x="4397707" y="286746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4625330" y="5811429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22"/>
            <p:cNvSpPr>
              <a:spLocks noChangeAspect="1" noChangeArrowheads="1"/>
            </p:cNvSpPr>
            <p:nvPr/>
          </p:nvSpPr>
          <p:spPr bwMode="auto">
            <a:xfrm>
              <a:off x="4285933" y="5662846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4865392" y="5662846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Line 29"/>
            <p:cNvSpPr>
              <a:spLocks noChangeShapeType="1"/>
            </p:cNvSpPr>
            <p:nvPr/>
          </p:nvSpPr>
          <p:spPr bwMode="auto">
            <a:xfrm>
              <a:off x="4397347" y="5498080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19"/>
            <p:cNvSpPr txBox="1">
              <a:spLocks noChangeArrowheads="1"/>
            </p:cNvSpPr>
            <p:nvPr/>
          </p:nvSpPr>
          <p:spPr bwMode="auto">
            <a:xfrm>
              <a:off x="4510220" y="5345702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4317537" y="5641587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4902790" y="5633062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Line 29"/>
            <p:cNvSpPr>
              <a:spLocks noChangeShapeType="1"/>
            </p:cNvSpPr>
            <p:nvPr/>
          </p:nvSpPr>
          <p:spPr bwMode="auto">
            <a:xfrm>
              <a:off x="4398322" y="6141445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 Box 19"/>
            <p:cNvSpPr txBox="1">
              <a:spLocks noChangeArrowheads="1"/>
            </p:cNvSpPr>
            <p:nvPr/>
          </p:nvSpPr>
          <p:spPr bwMode="auto">
            <a:xfrm>
              <a:off x="4521828" y="5989067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0" name="Groupe 79"/>
            <p:cNvGrpSpPr/>
            <p:nvPr/>
          </p:nvGrpSpPr>
          <p:grpSpPr>
            <a:xfrm>
              <a:off x="4521213" y="2746987"/>
              <a:ext cx="908043" cy="324823"/>
              <a:chOff x="4521213" y="2746987"/>
              <a:chExt cx="908043" cy="324823"/>
            </a:xfrm>
          </p:grpSpPr>
          <p:sp>
            <p:nvSpPr>
              <p:cNvPr id="64" name="Text Box 19"/>
              <p:cNvSpPr txBox="1">
                <a:spLocks noChangeArrowheads="1"/>
              </p:cNvSpPr>
              <p:nvPr/>
            </p:nvSpPr>
            <p:spPr bwMode="auto">
              <a:xfrm>
                <a:off x="4521213" y="2746987"/>
                <a:ext cx="908043" cy="32482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A1.Cp</a:t>
                </a:r>
                <a:endParaRPr lang="fr-FR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79" name="Connecteur droit 78"/>
              <p:cNvCxnSpPr/>
              <p:nvPr/>
            </p:nvCxnSpPr>
            <p:spPr>
              <a:xfrm>
                <a:off x="4918173" y="2791394"/>
                <a:ext cx="18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angle 1"/>
          <p:cNvSpPr>
            <a:spLocks noChangeArrowheads="1"/>
          </p:cNvSpPr>
          <p:nvPr/>
        </p:nvSpPr>
        <p:spPr bwMode="auto">
          <a:xfrm>
            <a:off x="71434" y="714356"/>
            <a:ext cx="8858284" cy="430040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المركز يسمح ب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قطع وثني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الصفائح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 المادة الأولية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الصفائح حديدية.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*وصف التشغيل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لا يعطى أمر التشغيل (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إلا بتوفر الشروط الأولية (الرافعات في وضعية الراحة).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عند إعطاء أمر انطلاق الدورة </a:t>
            </a:r>
            <a:r>
              <a:rPr kumimoji="0" 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يتم تقديم الصفيحة الحديدية بواسطة المحرك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إلى مركز الثني.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ـ بعد ذلك تتم عملية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تثبيت للصفيحة الحديدية بواسطة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079500" lvl="0" indent="-107950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3 </a:t>
            </a:r>
            <a:r>
              <a:rPr lang="ar-DZ" sz="16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تخرج 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لتقوم بعملية الثني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Pliage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للصفيحة الحديدية </a:t>
            </a: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حيث تعاد عملية الثني مرتين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قصد تحسين جودة الثني.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4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بعد رجوع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ساق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تقوم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بعملية القطع للصفيحة الحديدية 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Découpage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ar-DZ" sz="1600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ـ عند انتهاء عملية القطع تعود الرافعة 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r" rtl="1" eaLnBrk="0" fontAlgn="base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tabLst>
                <a:tab pos="5476875" algn="l"/>
              </a:tabLs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ـ تزال الصفائح الحديدية يدويا.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    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*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الاستغلال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يستوجب تشغيل النظام إلى شخصين 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الأول مختص في عمليات القيادة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المراقبة </a:t>
            </a:r>
            <a:r>
              <a:rPr kumimoji="0" lang="ar-DZ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الصيانة الدورية 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الثاني بدون اختصاص مكلف بوضع العلب الفارغة عبر القناة.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</a:pP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* </a:t>
            </a:r>
            <a:r>
              <a:rPr kumimoji="0" lang="ar-DZ" sz="1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الأمن</a:t>
            </a:r>
            <a:r>
              <a:rPr kumimoji="0" lang="ar-D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حسب الاتفاقيات الدولية المعمول بها .</a:t>
            </a:r>
            <a:endParaRPr kumimoji="0" lang="ar-D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" name="Rectangle 245"/>
          <p:cNvSpPr/>
          <p:nvPr/>
        </p:nvSpPr>
        <p:spPr>
          <a:xfrm>
            <a:off x="3214678" y="59539"/>
            <a:ext cx="4144083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0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لقطع وثني الصفائح الحديدية.</a:t>
            </a:r>
            <a:endParaRPr lang="fr-FR" sz="2000" dirty="0"/>
          </a:p>
        </p:txBody>
      </p:sp>
      <p:sp>
        <p:nvSpPr>
          <p:cNvPr id="247" name="Rectangle 246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600" b="1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lang="fr-FR" sz="1600" b="1" dirty="0"/>
          </a:p>
        </p:txBody>
      </p:sp>
      <p:grpSp>
        <p:nvGrpSpPr>
          <p:cNvPr id="26" name="Groupe 25"/>
          <p:cNvGrpSpPr/>
          <p:nvPr/>
        </p:nvGrpSpPr>
        <p:grpSpPr>
          <a:xfrm>
            <a:off x="-3741" y="4793637"/>
            <a:ext cx="4504303" cy="1612507"/>
            <a:chOff x="-3741" y="4793637"/>
            <a:chExt cx="4504303" cy="1612507"/>
          </a:xfrm>
        </p:grpSpPr>
        <p:sp>
          <p:nvSpPr>
            <p:cNvPr id="248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9" name="Text Box 3"/>
            <p:cNvSpPr txBox="1">
              <a:spLocks noChangeArrowheads="1"/>
            </p:cNvSpPr>
            <p:nvPr/>
          </p:nvSpPr>
          <p:spPr bwMode="auto">
            <a:xfrm>
              <a:off x="1763182" y="6133094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التشكيل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1" name="Line 5"/>
            <p:cNvSpPr>
              <a:spLocks noChangeShapeType="1"/>
            </p:cNvSpPr>
            <p:nvPr/>
          </p:nvSpPr>
          <p:spPr bwMode="auto">
            <a:xfrm>
              <a:off x="1162111" y="56424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2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3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4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5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6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7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9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0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1" name="Text Box 3"/>
            <p:cNvSpPr txBox="1">
              <a:spLocks noChangeArrowheads="1"/>
            </p:cNvSpPr>
            <p:nvPr/>
          </p:nvSpPr>
          <p:spPr bwMode="auto">
            <a:xfrm>
              <a:off x="-3741" y="5462315"/>
              <a:ext cx="1355695" cy="2857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صفائح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حديدية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3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4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5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8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صفائح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مشكلة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9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lang="fr-FR" sz="1600" b="1" dirty="0"/>
            </a:p>
          </p:txBody>
        </p:sp>
      </p:grpSp>
      <p:sp>
        <p:nvSpPr>
          <p:cNvPr id="27" name="Rectangle 42"/>
          <p:cNvSpPr>
            <a:spLocks noChangeArrowheads="1"/>
          </p:cNvSpPr>
          <p:nvPr/>
        </p:nvSpPr>
        <p:spPr bwMode="auto">
          <a:xfrm>
            <a:off x="6358014" y="4951998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lang="fr-FR" altLang="zh-TW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7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-24"/>
            <a:ext cx="7133245" cy="4320000"/>
          </a:xfrm>
          <a:prstGeom prst="rect">
            <a:avLst/>
          </a:prstGeom>
          <a:noFill/>
        </p:spPr>
      </p:pic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3571900" y="3929066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428596" y="4357694"/>
            <a:ext cx="8603470" cy="2434751"/>
            <a:chOff x="428596" y="4357694"/>
            <a:chExt cx="8603470" cy="2434751"/>
          </a:xfrm>
        </p:grpSpPr>
        <p:sp>
          <p:nvSpPr>
            <p:cNvPr id="31" name="Rectangle 30"/>
            <p:cNvSpPr/>
            <p:nvPr/>
          </p:nvSpPr>
          <p:spPr>
            <a:xfrm>
              <a:off x="500066" y="4357694"/>
              <a:ext cx="8532000" cy="2420339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2" name="Connecteur droit 31"/>
            <p:cNvCxnSpPr/>
            <p:nvPr/>
          </p:nvCxnSpPr>
          <p:spPr>
            <a:xfrm rot="5400000">
              <a:off x="1553590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4359495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5400000">
              <a:off x="6136294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 rot="10800000">
              <a:off x="490909" y="504518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7741987" y="4363228"/>
              <a:ext cx="853119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093357" y="4363228"/>
              <a:ext cx="734496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909175" y="4363228"/>
              <a:ext cx="1422184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844685" y="4363030"/>
              <a:ext cx="822661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0" name="Rectangle 2"/>
            <p:cNvSpPr>
              <a:spLocks noChangeArrowheads="1"/>
            </p:cNvSpPr>
            <p:nvPr/>
          </p:nvSpPr>
          <p:spPr bwMode="auto">
            <a:xfrm>
              <a:off x="7500990" y="5181899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7380660" y="5711707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الثني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2"/>
            <p:cNvSpPr>
              <a:spLocks noChangeArrowheads="1"/>
            </p:cNvSpPr>
            <p:nvPr/>
          </p:nvSpPr>
          <p:spPr bwMode="auto">
            <a:xfrm>
              <a:off x="7620084" y="6333557"/>
              <a:ext cx="135377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القطع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1"/>
            <p:cNvSpPr>
              <a:spLocks noChangeArrowheads="1"/>
            </p:cNvSpPr>
            <p:nvPr/>
          </p:nvSpPr>
          <p:spPr bwMode="auto">
            <a:xfrm>
              <a:off x="5643570" y="5699834"/>
              <a:ext cx="171451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4" name="Rectangle 1"/>
            <p:cNvSpPr>
              <a:spLocks noChangeArrowheads="1"/>
            </p:cNvSpPr>
            <p:nvPr/>
          </p:nvSpPr>
          <p:spPr bwMode="auto">
            <a:xfrm>
              <a:off x="464409" y="5587471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B0,B1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5" name="Connecteur droit 44"/>
            <p:cNvCxnSpPr/>
            <p:nvPr/>
          </p:nvCxnSpPr>
          <p:spPr>
            <a:xfrm rot="10800000">
              <a:off x="497363" y="561998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 rot="10800000">
              <a:off x="489369" y="620730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5572132" y="6357307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8" name="Rectangle 1"/>
            <p:cNvSpPr>
              <a:spLocks noChangeArrowheads="1"/>
            </p:cNvSpPr>
            <p:nvPr/>
          </p:nvSpPr>
          <p:spPr bwMode="auto">
            <a:xfrm>
              <a:off x="2571736" y="5050957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A-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2571736" y="5609760"/>
              <a:ext cx="3000396" cy="5847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B-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571472" y="5162145"/>
              <a:ext cx="2214578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A0,A1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5572132" y="5197958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 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2" name="Rectangle 1"/>
            <p:cNvSpPr>
              <a:spLocks noChangeArrowheads="1"/>
            </p:cNvSpPr>
            <p:nvPr/>
          </p:nvSpPr>
          <p:spPr bwMode="auto">
            <a:xfrm>
              <a:off x="2583611" y="6207672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428596" y="6197076"/>
              <a:ext cx="235745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C0,C1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4" name="Rectangle 1"/>
            <p:cNvSpPr>
              <a:spLocks noChangeArrowheads="1"/>
            </p:cNvSpPr>
            <p:nvPr/>
          </p:nvSpPr>
          <p:spPr bwMode="auto">
            <a:xfrm>
              <a:off x="428596" y="5847825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 </a:t>
              </a:r>
              <a:r>
                <a:rPr lang="ar-DZ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حضور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5" name="Rectangle 2"/>
            <p:cNvSpPr>
              <a:spLocks noChangeArrowheads="1"/>
            </p:cNvSpPr>
            <p:nvPr/>
          </p:nvSpPr>
          <p:spPr bwMode="auto">
            <a:xfrm>
              <a:off x="7500958" y="4714884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التقديم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1"/>
            <p:cNvSpPr>
              <a:spLocks noChangeArrowheads="1"/>
            </p:cNvSpPr>
            <p:nvPr/>
          </p:nvSpPr>
          <p:spPr bwMode="auto">
            <a:xfrm>
              <a:off x="5495012" y="4593697"/>
              <a:ext cx="1908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1"/>
            <p:cNvSpPr>
              <a:spLocks noChangeArrowheads="1"/>
            </p:cNvSpPr>
            <p:nvPr/>
          </p:nvSpPr>
          <p:spPr bwMode="auto">
            <a:xfrm>
              <a:off x="2857488" y="4714884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8" name="Connecteur droit 57"/>
            <p:cNvCxnSpPr/>
            <p:nvPr/>
          </p:nvCxnSpPr>
          <p:spPr>
            <a:xfrm rot="10800000">
              <a:off x="500034" y="470386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657036" y="142852"/>
            <a:ext cx="22012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rtl="1" eaLnBrk="0" hangingPunct="0"/>
            <a:r>
              <a:rPr lang="ar-DZ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متمن الإنتاج العادي </a:t>
            </a:r>
            <a:r>
              <a:rPr lang="fr-FR" b="1" u="sng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GPN</a:t>
            </a:r>
            <a:endParaRPr lang="fr-FR" b="1" u="sng" dirty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2764016" y="802379"/>
            <a:ext cx="1714034" cy="5616000"/>
            <a:chOff x="2764016" y="802379"/>
            <a:chExt cx="1714034" cy="5616000"/>
          </a:xfrm>
        </p:grpSpPr>
        <p:cxnSp>
          <p:nvCxnSpPr>
            <p:cNvPr id="7" name="Connecteur en angle 6"/>
            <p:cNvCxnSpPr/>
            <p:nvPr/>
          </p:nvCxnSpPr>
          <p:spPr>
            <a:xfrm rot="16200000" flipH="1">
              <a:off x="813033" y="2764379"/>
              <a:ext cx="5616000" cy="1692000"/>
            </a:xfrm>
            <a:prstGeom prst="bentConnector3">
              <a:avLst>
                <a:gd name="adj1" fmla="val 10010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2786050" y="817693"/>
              <a:ext cx="169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 flipV="1">
              <a:off x="2764016" y="3347107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3" name="Groupe 72"/>
          <p:cNvGrpSpPr/>
          <p:nvPr/>
        </p:nvGrpSpPr>
        <p:grpSpPr>
          <a:xfrm>
            <a:off x="4280512" y="811470"/>
            <a:ext cx="1407633" cy="5616000"/>
            <a:chOff x="4280512" y="811470"/>
            <a:chExt cx="1407633" cy="5616000"/>
          </a:xfrm>
        </p:grpSpPr>
        <p:sp>
          <p:nvSpPr>
            <p:cNvPr id="17" name="Line 43"/>
            <p:cNvSpPr>
              <a:spLocks noChangeShapeType="1"/>
            </p:cNvSpPr>
            <p:nvPr/>
          </p:nvSpPr>
          <p:spPr bwMode="auto">
            <a:xfrm>
              <a:off x="4471656" y="811470"/>
              <a:ext cx="0" cy="56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306750" y="1037718"/>
              <a:ext cx="337882" cy="3036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8"/>
            <p:cNvSpPr>
              <a:spLocks noChangeAspect="1" noChangeArrowheads="1"/>
            </p:cNvSpPr>
            <p:nvPr/>
          </p:nvSpPr>
          <p:spPr bwMode="auto">
            <a:xfrm>
              <a:off x="4349189" y="1075261"/>
              <a:ext cx="253003" cy="22851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4619909" y="3200518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tangle 15"/>
            <p:cNvSpPr>
              <a:spLocks noChangeAspect="1" noChangeArrowheads="1"/>
            </p:cNvSpPr>
            <p:nvPr/>
          </p:nvSpPr>
          <p:spPr bwMode="auto">
            <a:xfrm>
              <a:off x="4280512" y="3042846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859971" y="3042846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625645" y="3837215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tangle 22"/>
            <p:cNvSpPr>
              <a:spLocks noChangeAspect="1" noChangeArrowheads="1"/>
            </p:cNvSpPr>
            <p:nvPr/>
          </p:nvSpPr>
          <p:spPr bwMode="auto">
            <a:xfrm>
              <a:off x="4286248" y="3688632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4865707" y="3688632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4401422" y="148509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4397662" y="352386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Line 30"/>
            <p:cNvSpPr>
              <a:spLocks noChangeShapeType="1"/>
            </p:cNvSpPr>
            <p:nvPr/>
          </p:nvSpPr>
          <p:spPr bwMode="auto">
            <a:xfrm>
              <a:off x="4400895" y="4251955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Line 33"/>
            <p:cNvSpPr>
              <a:spLocks noChangeShapeType="1"/>
            </p:cNvSpPr>
            <p:nvPr/>
          </p:nvSpPr>
          <p:spPr bwMode="auto">
            <a:xfrm>
              <a:off x="4638902" y="244704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tangle 34"/>
            <p:cNvSpPr>
              <a:spLocks noChangeAspect="1" noChangeArrowheads="1"/>
            </p:cNvSpPr>
            <p:nvPr/>
          </p:nvSpPr>
          <p:spPr bwMode="auto">
            <a:xfrm>
              <a:off x="4299076" y="229690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5"/>
            <p:cNvSpPr>
              <a:spLocks noChangeArrowheads="1"/>
            </p:cNvSpPr>
            <p:nvPr/>
          </p:nvSpPr>
          <p:spPr bwMode="auto">
            <a:xfrm>
              <a:off x="4878682" y="229690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Text Box 36"/>
            <p:cNvSpPr txBox="1">
              <a:spLocks noChangeArrowheads="1"/>
            </p:cNvSpPr>
            <p:nvPr/>
          </p:nvSpPr>
          <p:spPr bwMode="auto">
            <a:xfrm>
              <a:off x="4948962" y="228054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4293516" y="1023645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12"/>
            <p:cNvSpPr txBox="1">
              <a:spLocks noChangeArrowheads="1"/>
            </p:cNvSpPr>
            <p:nvPr/>
          </p:nvSpPr>
          <p:spPr bwMode="auto">
            <a:xfrm>
              <a:off x="4539531" y="1302905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16"/>
            <p:cNvSpPr txBox="1">
              <a:spLocks noChangeArrowheads="1"/>
            </p:cNvSpPr>
            <p:nvPr/>
          </p:nvSpPr>
          <p:spPr bwMode="auto">
            <a:xfrm>
              <a:off x="4307977" y="3025374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8"/>
            <p:cNvSpPr txBox="1">
              <a:spLocks noChangeArrowheads="1"/>
            </p:cNvSpPr>
            <p:nvPr/>
          </p:nvSpPr>
          <p:spPr bwMode="auto">
            <a:xfrm>
              <a:off x="4889919" y="3006014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4510535" y="3371488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23"/>
            <p:cNvSpPr txBox="1">
              <a:spLocks noChangeArrowheads="1"/>
            </p:cNvSpPr>
            <p:nvPr/>
          </p:nvSpPr>
          <p:spPr bwMode="auto">
            <a:xfrm>
              <a:off x="4317852" y="3667373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25"/>
            <p:cNvSpPr txBox="1">
              <a:spLocks noChangeArrowheads="1"/>
            </p:cNvSpPr>
            <p:nvPr/>
          </p:nvSpPr>
          <p:spPr bwMode="auto">
            <a:xfrm>
              <a:off x="4903105" y="3658848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dB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26"/>
            <p:cNvSpPr txBox="1">
              <a:spLocks noChangeArrowheads="1"/>
            </p:cNvSpPr>
            <p:nvPr/>
          </p:nvSpPr>
          <p:spPr bwMode="auto">
            <a:xfrm>
              <a:off x="4523307" y="4115384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B0.N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37"/>
            <p:cNvSpPr txBox="1">
              <a:spLocks noChangeArrowheads="1"/>
            </p:cNvSpPr>
            <p:nvPr/>
          </p:nvSpPr>
          <p:spPr bwMode="auto">
            <a:xfrm>
              <a:off x="4324858" y="226824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38"/>
            <p:cNvSpPr txBox="1">
              <a:spLocks noChangeArrowheads="1"/>
            </p:cNvSpPr>
            <p:nvPr/>
          </p:nvSpPr>
          <p:spPr bwMode="auto">
            <a:xfrm>
              <a:off x="4982367" y="2266907"/>
              <a:ext cx="658426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>
              <a:off x="4638579" y="1820199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34"/>
            <p:cNvSpPr>
              <a:spLocks noChangeAspect="1" noChangeArrowheads="1"/>
            </p:cNvSpPr>
            <p:nvPr/>
          </p:nvSpPr>
          <p:spPr bwMode="auto">
            <a:xfrm>
              <a:off x="4298753" y="1670052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4878359" y="1670052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36"/>
            <p:cNvSpPr txBox="1">
              <a:spLocks noChangeArrowheads="1"/>
            </p:cNvSpPr>
            <p:nvPr/>
          </p:nvSpPr>
          <p:spPr bwMode="auto">
            <a:xfrm>
              <a:off x="4948639" y="1653699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Text Box 37"/>
            <p:cNvSpPr txBox="1">
              <a:spLocks noChangeArrowheads="1"/>
            </p:cNvSpPr>
            <p:nvPr/>
          </p:nvSpPr>
          <p:spPr bwMode="auto">
            <a:xfrm>
              <a:off x="4324535" y="1641399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 Box 38"/>
            <p:cNvSpPr txBox="1">
              <a:spLocks noChangeArrowheads="1"/>
            </p:cNvSpPr>
            <p:nvPr/>
          </p:nvSpPr>
          <p:spPr bwMode="auto">
            <a:xfrm>
              <a:off x="4982044" y="1640057"/>
              <a:ext cx="6508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Line 29"/>
            <p:cNvSpPr>
              <a:spLocks noChangeShapeType="1"/>
            </p:cNvSpPr>
            <p:nvPr/>
          </p:nvSpPr>
          <p:spPr bwMode="auto">
            <a:xfrm>
              <a:off x="4387473" y="211772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 Box 19"/>
            <p:cNvSpPr txBox="1">
              <a:spLocks noChangeArrowheads="1"/>
            </p:cNvSpPr>
            <p:nvPr/>
          </p:nvSpPr>
          <p:spPr bwMode="auto">
            <a:xfrm>
              <a:off x="4534832" y="1973299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4630991" y="4568189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5"/>
            <p:cNvSpPr>
              <a:spLocks noChangeAspect="1" noChangeArrowheads="1"/>
            </p:cNvSpPr>
            <p:nvPr/>
          </p:nvSpPr>
          <p:spPr bwMode="auto">
            <a:xfrm>
              <a:off x="4291594" y="4421150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17"/>
            <p:cNvSpPr>
              <a:spLocks noChangeArrowheads="1"/>
            </p:cNvSpPr>
            <p:nvPr/>
          </p:nvSpPr>
          <p:spPr bwMode="auto">
            <a:xfrm>
              <a:off x="4871053" y="4421150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4626094" y="5215519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22"/>
            <p:cNvSpPr>
              <a:spLocks noChangeAspect="1" noChangeArrowheads="1"/>
            </p:cNvSpPr>
            <p:nvPr/>
          </p:nvSpPr>
          <p:spPr bwMode="auto">
            <a:xfrm>
              <a:off x="4286697" y="5066936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4866156" y="5066936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Line 29"/>
            <p:cNvSpPr>
              <a:spLocks noChangeShapeType="1"/>
            </p:cNvSpPr>
            <p:nvPr/>
          </p:nvSpPr>
          <p:spPr bwMode="auto">
            <a:xfrm>
              <a:off x="4398111" y="4902170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auto">
            <a:xfrm>
              <a:off x="4319059" y="4403678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auto">
            <a:xfrm>
              <a:off x="4901001" y="4384318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 Box 19"/>
            <p:cNvSpPr txBox="1">
              <a:spLocks noChangeArrowheads="1"/>
            </p:cNvSpPr>
            <p:nvPr/>
          </p:nvSpPr>
          <p:spPr bwMode="auto">
            <a:xfrm>
              <a:off x="4510984" y="4749792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auto">
            <a:xfrm>
              <a:off x="4318301" y="5045677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 Box 25"/>
            <p:cNvSpPr txBox="1">
              <a:spLocks noChangeArrowheads="1"/>
            </p:cNvSpPr>
            <p:nvPr/>
          </p:nvSpPr>
          <p:spPr bwMode="auto">
            <a:xfrm>
              <a:off x="4903554" y="5037152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Line 29"/>
            <p:cNvSpPr>
              <a:spLocks noChangeShapeType="1"/>
            </p:cNvSpPr>
            <p:nvPr/>
          </p:nvSpPr>
          <p:spPr bwMode="auto">
            <a:xfrm>
              <a:off x="4397707" y="2730610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1"/>
            <p:cNvSpPr>
              <a:spLocks noChangeShapeType="1"/>
            </p:cNvSpPr>
            <p:nvPr/>
          </p:nvSpPr>
          <p:spPr bwMode="auto">
            <a:xfrm>
              <a:off x="4625330" y="5899565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Rectangle 22"/>
            <p:cNvSpPr>
              <a:spLocks noChangeAspect="1" noChangeArrowheads="1"/>
            </p:cNvSpPr>
            <p:nvPr/>
          </p:nvSpPr>
          <p:spPr bwMode="auto">
            <a:xfrm>
              <a:off x="4285933" y="5750982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4865392" y="5750982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Line 29"/>
            <p:cNvSpPr>
              <a:spLocks noChangeShapeType="1"/>
            </p:cNvSpPr>
            <p:nvPr/>
          </p:nvSpPr>
          <p:spPr bwMode="auto">
            <a:xfrm>
              <a:off x="4397347" y="558621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Text Box 19"/>
            <p:cNvSpPr txBox="1">
              <a:spLocks noChangeArrowheads="1"/>
            </p:cNvSpPr>
            <p:nvPr/>
          </p:nvSpPr>
          <p:spPr bwMode="auto">
            <a:xfrm>
              <a:off x="4510220" y="5433838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4317537" y="5729723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4902790" y="5721198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Line 29"/>
            <p:cNvSpPr>
              <a:spLocks noChangeShapeType="1"/>
            </p:cNvSpPr>
            <p:nvPr/>
          </p:nvSpPr>
          <p:spPr bwMode="auto">
            <a:xfrm>
              <a:off x="4398322" y="6229581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 Box 19"/>
            <p:cNvSpPr txBox="1">
              <a:spLocks noChangeArrowheads="1"/>
            </p:cNvSpPr>
            <p:nvPr/>
          </p:nvSpPr>
          <p:spPr bwMode="auto">
            <a:xfrm>
              <a:off x="4521828" y="6077203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 Box 19"/>
            <p:cNvSpPr txBox="1">
              <a:spLocks noChangeArrowheads="1"/>
            </p:cNvSpPr>
            <p:nvPr/>
          </p:nvSpPr>
          <p:spPr bwMode="auto">
            <a:xfrm>
              <a:off x="4521213" y="2610131"/>
              <a:ext cx="90804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3286116" y="2857496"/>
            <a:ext cx="1186314" cy="1285884"/>
            <a:chOff x="3286116" y="2857496"/>
            <a:chExt cx="1186314" cy="1285884"/>
          </a:xfrm>
        </p:grpSpPr>
        <p:sp>
          <p:nvSpPr>
            <p:cNvPr id="72" name="Parenthèse ouvrante 71"/>
            <p:cNvSpPr/>
            <p:nvPr/>
          </p:nvSpPr>
          <p:spPr>
            <a:xfrm>
              <a:off x="3357554" y="2857496"/>
              <a:ext cx="1114876" cy="1285883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3286116" y="3974001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19"/>
            <p:cNvSpPr txBox="1">
              <a:spLocks noChangeArrowheads="1"/>
            </p:cNvSpPr>
            <p:nvPr/>
          </p:nvSpPr>
          <p:spPr bwMode="auto">
            <a:xfrm>
              <a:off x="3411441" y="3818557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B0.N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Line 27"/>
            <p:cNvSpPr>
              <a:spLocks noChangeShapeType="1"/>
            </p:cNvSpPr>
            <p:nvPr/>
          </p:nvSpPr>
          <p:spPr bwMode="auto">
            <a:xfrm flipV="1">
              <a:off x="3357554" y="3429000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0" name="Connecteur droit 79"/>
            <p:cNvCxnSpPr/>
            <p:nvPr/>
          </p:nvCxnSpPr>
          <p:spPr>
            <a:xfrm>
              <a:off x="3764148" y="3857628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4773</TotalTime>
  <Words>7997</Words>
  <Application>Microsoft Office PowerPoint</Application>
  <PresentationFormat>Affichage à l'écran (4:3)</PresentationFormat>
  <Paragraphs>2100</Paragraphs>
  <Slides>110</Slides>
  <Notes>2</Notes>
  <HiddenSlides>0</HiddenSlides>
  <MMClips>0</MMClips>
  <ScaleCrop>false</ScaleCrop>
  <HeadingPairs>
    <vt:vector size="6" baseType="variant"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110</vt:i4>
      </vt:variant>
    </vt:vector>
  </HeadingPairs>
  <TitlesOfParts>
    <vt:vector size="115" baseType="lpstr">
      <vt:lpstr>Thème Office</vt:lpstr>
      <vt:lpstr>1_Thème Office</vt:lpstr>
      <vt:lpstr>Modèle par défaut</vt:lpstr>
      <vt:lpstr>Package</vt:lpstr>
      <vt:lpstr>Présentation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1 ـ التعاقب الوحيد: </vt:lpstr>
      <vt:lpstr>Diapositive 39</vt:lpstr>
      <vt:lpstr>Diapositive 40</vt:lpstr>
      <vt:lpstr>Diapositive 41</vt:lpstr>
      <vt:lpstr>3 ـ التعاقب المتزامن: </vt:lpstr>
      <vt:lpstr>Diapositive 43</vt:lpstr>
      <vt:lpstr> 4 ـ إعادة التعاقب  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  <vt:lpstr>Diapositive 97</vt:lpstr>
      <vt:lpstr>Diapositive 98</vt:lpstr>
      <vt:lpstr>Diapositive 99</vt:lpstr>
      <vt:lpstr>Diapositive 100</vt:lpstr>
      <vt:lpstr>Diapositive 101</vt:lpstr>
      <vt:lpstr>Diapositive 102</vt:lpstr>
      <vt:lpstr>Diapositive 103</vt:lpstr>
      <vt:lpstr>Diapositive 104</vt:lpstr>
      <vt:lpstr>Diapositive 105</vt:lpstr>
      <vt:lpstr>Diapositive 106</vt:lpstr>
      <vt:lpstr>Diapositive 107</vt:lpstr>
      <vt:lpstr>Diapositive 108</vt:lpstr>
      <vt:lpstr>Diapositive 109</vt:lpstr>
      <vt:lpstr>Diapositive 110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758</cp:revision>
  <dcterms:created xsi:type="dcterms:W3CDTF">2022-07-23T15:47:04Z</dcterms:created>
  <dcterms:modified xsi:type="dcterms:W3CDTF">2022-08-24T05:25:56Z</dcterms:modified>
</cp:coreProperties>
</file>