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325" r:id="rId2"/>
    <p:sldId id="286" r:id="rId3"/>
    <p:sldId id="287" r:id="rId4"/>
    <p:sldId id="289" r:id="rId5"/>
    <p:sldId id="290" r:id="rId6"/>
    <p:sldId id="326" r:id="rId7"/>
    <p:sldId id="292" r:id="rId8"/>
    <p:sldId id="329" r:id="rId9"/>
    <p:sldId id="332" r:id="rId10"/>
    <p:sldId id="331" r:id="rId11"/>
    <p:sldId id="299" r:id="rId12"/>
    <p:sldId id="327" r:id="rId13"/>
    <p:sldId id="301" r:id="rId14"/>
    <p:sldId id="302" r:id="rId15"/>
    <p:sldId id="334" r:id="rId16"/>
    <p:sldId id="303" r:id="rId17"/>
    <p:sldId id="333" r:id="rId18"/>
    <p:sldId id="320" r:id="rId19"/>
    <p:sldId id="328" r:id="rId20"/>
    <p:sldId id="308" r:id="rId21"/>
    <p:sldId id="309" r:id="rId22"/>
    <p:sldId id="310" r:id="rId23"/>
    <p:sldId id="312" r:id="rId24"/>
    <p:sldId id="335" r:id="rId25"/>
    <p:sldId id="336" r:id="rId26"/>
    <p:sldId id="337" r:id="rId27"/>
    <p:sldId id="323" r:id="rId28"/>
    <p:sldId id="338" r:id="rId29"/>
    <p:sldId id="339" r:id="rId30"/>
    <p:sldId id="340" r:id="rId31"/>
    <p:sldId id="341" r:id="rId32"/>
    <p:sldId id="355" r:id="rId33"/>
    <p:sldId id="356" r:id="rId34"/>
    <p:sldId id="358" r:id="rId35"/>
    <p:sldId id="359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DC1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D7D73-57B8-43A7-ABA2-E1334C7D93D6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69AF6-33C2-4512-B168-19BC8B50BB5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01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69AF6-33C2-4512-B168-19BC8B50BB57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69AF6-33C2-4512-B168-19BC8B50BB57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69AF6-33C2-4512-B168-19BC8B50BB57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61B0EF-A17B-497E-AE4D-0BE64DAF63DC}" type="datetimeFigureOut">
              <a:rPr lang="fr-FR" smtClean="0"/>
              <a:pPr/>
              <a:t>03/03/2017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DED6DA-3E88-4F82-A062-49DDEE4E45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net_11_16_f3f0_5d482b7f4d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2195736" y="1772816"/>
            <a:ext cx="4680520" cy="100811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مديرية التربية لولاية البليدة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683568" y="2924944"/>
            <a:ext cx="8064896" cy="367240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المقاطعة الشرقية 2</a:t>
            </a:r>
          </a:p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منهاج الجيل الثاني</a:t>
            </a:r>
          </a:p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برنامج السنة الثالثة   متوسط  </a:t>
            </a:r>
          </a:p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العلوم الفيزيائية و التكنولوجية </a:t>
            </a:r>
          </a:p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اعداد الاستاذ بوديسة عبد القادر </a:t>
            </a:r>
          </a:p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مفتش العلوم الفيزيائية </a:t>
            </a:r>
          </a:p>
          <a:p>
            <a:pPr algn="ctr"/>
            <a:r>
              <a:rPr lang="ar-DZ" sz="3200" b="1" dirty="0" err="1" smtClean="0">
                <a:solidFill>
                  <a:schemeClr val="bg1"/>
                </a:solidFill>
              </a:rPr>
              <a:t>موزاية</a:t>
            </a:r>
            <a:r>
              <a:rPr lang="ar-DZ" sz="3200" b="1" dirty="0" smtClean="0">
                <a:solidFill>
                  <a:schemeClr val="bg1"/>
                </a:solidFill>
              </a:rPr>
              <a:t> –</a:t>
            </a:r>
            <a:r>
              <a:rPr lang="ar-DZ" sz="3200" b="1" dirty="0" err="1" smtClean="0">
                <a:solidFill>
                  <a:schemeClr val="bg1"/>
                </a:solidFill>
              </a:rPr>
              <a:t>جانفي</a:t>
            </a:r>
            <a:r>
              <a:rPr lang="ar-DZ" sz="3200" b="1" dirty="0" smtClean="0">
                <a:solidFill>
                  <a:schemeClr val="bg1"/>
                </a:solidFill>
              </a:rPr>
              <a:t>  2016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1835696" y="0"/>
            <a:ext cx="5400600" cy="1512168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الجمهورية الجزائرية الديمقراطية الشعبية </a:t>
            </a:r>
          </a:p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وزارة التربية الوطنية </a:t>
            </a:r>
            <a:endParaRPr lang="fr-FR" sz="2800" b="1" dirty="0">
              <a:solidFill>
                <a:schemeClr val="bg1"/>
              </a:solidFill>
            </a:endParaRPr>
          </a:p>
        </p:txBody>
      </p:sp>
      <p:pic>
        <p:nvPicPr>
          <p:cNvPr id="6" name="Image 5" descr="imag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0648"/>
            <a:ext cx="2056234" cy="1728192"/>
          </a:xfrm>
          <a:prstGeom prst="rect">
            <a:avLst/>
          </a:prstGeom>
        </p:spPr>
      </p:pic>
      <p:pic>
        <p:nvPicPr>
          <p:cNvPr id="7" name="Image 6" descr="imag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7766" y="0"/>
            <a:ext cx="2056234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صور طبيعة-25-1-2011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691680" y="188640"/>
            <a:ext cx="5400600" cy="1224136"/>
          </a:xfrm>
          <a:prstGeom prst="ellipseRibb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الكفاءة الشاملة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187624" y="1700808"/>
            <a:ext cx="7128792" cy="23042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sz="2400" b="1" dirty="0" smtClean="0">
                <a:solidFill>
                  <a:schemeClr val="bg1"/>
                </a:solidFill>
              </a:rPr>
              <a:t>يحل مشكلات من المحيط القريب والبعيد، مرتبطة  باستخدامات  بتوظيف الموارد المعرفية والمنهجية المتعلقة بالطاقة والتحولات الكيميائية والكهرباء في النظام المستمر والضوء (الرؤية بالألوان)معتمدا على المنهج التجريبي ومستعينا بتكنولوجيات الإعلام والاتصال</a:t>
            </a:r>
          </a:p>
        </p:txBody>
      </p:sp>
      <p:sp>
        <p:nvSpPr>
          <p:cNvPr id="5" name="Flèche vers le bas 4"/>
          <p:cNvSpPr/>
          <p:nvPr/>
        </p:nvSpPr>
        <p:spPr>
          <a:xfrm>
            <a:off x="6786578" y="4071942"/>
            <a:ext cx="165618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bas 5"/>
          <p:cNvSpPr/>
          <p:nvPr/>
        </p:nvSpPr>
        <p:spPr>
          <a:xfrm>
            <a:off x="2857488" y="4071942"/>
            <a:ext cx="165618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>
            <a:off x="857224" y="4071942"/>
            <a:ext cx="165618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4929190" y="4143380"/>
            <a:ext cx="165618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طبيعة-1-450x3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Ruban courbé vers le bas 3"/>
          <p:cNvSpPr/>
          <p:nvPr/>
        </p:nvSpPr>
        <p:spPr>
          <a:xfrm>
            <a:off x="1691680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الكفاءة الختامية 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Flèche vers le bas 4"/>
          <p:cNvSpPr/>
          <p:nvPr/>
        </p:nvSpPr>
        <p:spPr>
          <a:xfrm>
            <a:off x="6858016" y="1142984"/>
            <a:ext cx="2285984" cy="1071570"/>
          </a:xfrm>
          <a:prstGeom prst="downArrow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ميدان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المادة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و تحولاتها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4572000" y="1285860"/>
            <a:ext cx="2235668" cy="100013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ميدان الطاقة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-357222" y="1071546"/>
            <a:ext cx="2928958" cy="1000132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ميدان الظواهر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الضوئية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Flèche vers le bas 10"/>
          <p:cNvSpPr/>
          <p:nvPr/>
        </p:nvSpPr>
        <p:spPr>
          <a:xfrm>
            <a:off x="2428860" y="1285860"/>
            <a:ext cx="2235668" cy="100013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ميدان الظواهر الكهربائية 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929454" y="2571744"/>
            <a:ext cx="2071702" cy="3286148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يحل مشكلات من الحياة اليومية ذات صلة بالمادة وتحولاتها موظفا نموذج التفاعل الكيميائي المعبر عنه بمعادلة كيميائية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643438" y="2500306"/>
            <a:ext cx="2071702" cy="328614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يحل مشكلات من الحياة اليومية موظفا نموذج الطاقة  وتحويلاتها ومبدأ </a:t>
            </a:r>
            <a:r>
              <a:rPr lang="ar-SA" sz="2000" b="1" dirty="0" err="1" smtClean="0">
                <a:solidFill>
                  <a:schemeClr val="bg1"/>
                </a:solidFill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</a:rPr>
              <a:t> الطاقة في جانبها الكيفي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428860" y="2571744"/>
            <a:ext cx="2071702" cy="328614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/>
              <a:t> </a:t>
            </a:r>
            <a:r>
              <a:rPr lang="ar-SA" sz="2000" b="1" dirty="0" smtClean="0">
                <a:solidFill>
                  <a:schemeClr val="bg1"/>
                </a:solidFill>
              </a:rPr>
              <a:t>يحل مشكلات من الحياة اليومية موظفا المفاهيم الكهربائية (شدة التيار والتوتر الكهربائيان، استطاعة التحويل الكهربائي).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214282" y="2571744"/>
            <a:ext cx="2071702" cy="32861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يحل مشكلات من الحياة اليومية متعلقة برؤية الأجسام بالألوان موظفا نموذجي التركيب </a:t>
            </a:r>
            <a:r>
              <a:rPr lang="ar-SA" sz="2000" b="1" dirty="0" err="1" smtClean="0">
                <a:solidFill>
                  <a:schemeClr val="bg1"/>
                </a:solidFill>
              </a:rPr>
              <a:t>الطرحي</a:t>
            </a:r>
            <a:r>
              <a:rPr lang="ar-SA" sz="2000" b="1" dirty="0" smtClean="0">
                <a:solidFill>
                  <a:schemeClr val="bg1"/>
                </a:solidFill>
              </a:rPr>
              <a:t> والجمعي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intemps-fond-ecran-fleurs-tulipes-primeve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uban courbé vers le bas 4"/>
          <p:cNvSpPr/>
          <p:nvPr/>
        </p:nvSpPr>
        <p:spPr>
          <a:xfrm>
            <a:off x="1475656" y="0"/>
            <a:ext cx="5400600" cy="1224136"/>
          </a:xfrm>
          <a:prstGeom prst="ellipse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699792" y="1268760"/>
            <a:ext cx="3096344" cy="10801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القيم و المواقف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avec flèche vers le bas 7"/>
          <p:cNvSpPr/>
          <p:nvPr/>
        </p:nvSpPr>
        <p:spPr>
          <a:xfrm>
            <a:off x="6876256" y="2276872"/>
            <a:ext cx="1152128" cy="1152128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الهوية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و الضمير الوطني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avec flèche vers le bas 8"/>
          <p:cNvSpPr/>
          <p:nvPr/>
        </p:nvSpPr>
        <p:spPr>
          <a:xfrm>
            <a:off x="3707904" y="2348880"/>
            <a:ext cx="1080120" cy="1152128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المواطنة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avec flèche vers le bas 9"/>
          <p:cNvSpPr/>
          <p:nvPr/>
        </p:nvSpPr>
        <p:spPr>
          <a:xfrm>
            <a:off x="827584" y="2132856"/>
            <a:ext cx="1296144" cy="1152128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التفتح على العالم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732240" y="3501008"/>
            <a:ext cx="1800200" cy="321297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dk1"/>
                </a:solidFill>
              </a:rPr>
              <a:t>يعتز بانتمائه الوطني وينمي إحساسه بقضاياه، ويميل الى </a:t>
            </a:r>
            <a:r>
              <a:rPr lang="ar-DZ" b="1" dirty="0" err="1" smtClean="0">
                <a:solidFill>
                  <a:schemeClr val="dk1"/>
                </a:solidFill>
              </a:rPr>
              <a:t>استخدا</a:t>
            </a:r>
            <a:r>
              <a:rPr lang="ar-DZ" b="1" dirty="0" smtClean="0">
                <a:solidFill>
                  <a:schemeClr val="dk1"/>
                </a:solidFill>
              </a:rPr>
              <a:t> م لغاته الوطنية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3347864" y="3545632"/>
            <a:ext cx="1872208" cy="31957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b="1" dirty="0" smtClean="0">
                <a:solidFill>
                  <a:schemeClr val="dk1"/>
                </a:solidFill>
              </a:rPr>
              <a:t>يتحلى بروح المسؤولية اتجاه البيئة والطبيعة، ويلتزم بالقواعد الاجتماعية: العدالة، التضامن، احترام الآخرين </a:t>
            </a:r>
            <a:r>
              <a:rPr lang="ar-DZ" b="1" dirty="0" err="1" smtClean="0">
                <a:solidFill>
                  <a:schemeClr val="dk1"/>
                </a:solidFill>
              </a:rPr>
              <a:t>واحتىام</a:t>
            </a:r>
            <a:r>
              <a:rPr lang="ar-DZ" b="1" dirty="0" smtClean="0">
                <a:solidFill>
                  <a:schemeClr val="dk1"/>
                </a:solidFill>
              </a:rPr>
              <a:t> الحق  في الحياة</a:t>
            </a:r>
            <a:endParaRPr lang="fr-FR" b="1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467544" y="3501008"/>
            <a:ext cx="1872208" cy="31683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dk1"/>
                </a:solidFill>
              </a:rPr>
              <a:t>يطّلع على التراث العالمي ويستفيد منه ويعزز القيم  الوطنية والعالمية، ويُقبل  على استخدام  تكنولوجيات العصر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11021009111795be45bmi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uban courbé vers le bas 4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987824" y="1196752"/>
            <a:ext cx="3096344" cy="10801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الكفاءات العرضية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Rectangle avec flèche vers le bas 6"/>
          <p:cNvSpPr/>
          <p:nvPr/>
        </p:nvSpPr>
        <p:spPr>
          <a:xfrm>
            <a:off x="7380312" y="1916832"/>
            <a:ext cx="1152128" cy="1152128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الطابع الفكري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avec flèche vers le bas 7"/>
          <p:cNvSpPr/>
          <p:nvPr/>
        </p:nvSpPr>
        <p:spPr>
          <a:xfrm>
            <a:off x="5220072" y="2276872"/>
            <a:ext cx="1152128" cy="1152128"/>
          </a:xfrm>
          <a:prstGeom prst="down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الطابع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المنهجي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avec flèche vers le bas 8"/>
          <p:cNvSpPr/>
          <p:nvPr/>
        </p:nvSpPr>
        <p:spPr>
          <a:xfrm>
            <a:off x="2771800" y="2276872"/>
            <a:ext cx="1296144" cy="1152128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الطابع التواصلي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avec flèche vers le bas 9"/>
          <p:cNvSpPr/>
          <p:nvPr/>
        </p:nvSpPr>
        <p:spPr>
          <a:xfrm>
            <a:off x="539552" y="1700808"/>
            <a:ext cx="1259632" cy="1224136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الطابع الشخصي  الاجتماعي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7236296" y="3140968"/>
            <a:ext cx="1728192" cy="357301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b="1" dirty="0" smtClean="0">
                <a:solidFill>
                  <a:schemeClr val="bg1"/>
                </a:solidFill>
              </a:rPr>
              <a:t>يمارس الفضول العلمي والفكر النقدي، فيلاحظ ويستكشف  ويستدل  منطقيا، كما يسعى الى توسيع ثقافته العلمية وتكوينه الذاتي و </a:t>
            </a:r>
            <a:r>
              <a:rPr lang="ar-DZ" b="1" dirty="0" err="1" smtClean="0">
                <a:solidFill>
                  <a:schemeClr val="bg1"/>
                </a:solidFill>
              </a:rPr>
              <a:t>ينمذج</a:t>
            </a:r>
            <a:r>
              <a:rPr lang="ar-DZ" b="1" dirty="0" smtClean="0">
                <a:solidFill>
                  <a:schemeClr val="bg1"/>
                </a:solidFill>
              </a:rPr>
              <a:t> وضعيات للتفسير والتنبؤ و حل مشكلات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4788024" y="3401616"/>
            <a:ext cx="1944216" cy="3456384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b="1" dirty="0" smtClean="0">
                <a:solidFill>
                  <a:schemeClr val="bg1"/>
                </a:solidFill>
              </a:rPr>
              <a:t>ينظم عمله بدقة </a:t>
            </a:r>
            <a:r>
              <a:rPr lang="ar-DZ" b="1" dirty="0" err="1" smtClean="0">
                <a:solidFill>
                  <a:schemeClr val="bg1"/>
                </a:solidFill>
              </a:rPr>
              <a:t>واتقان</a:t>
            </a:r>
            <a:r>
              <a:rPr lang="ar-DZ" b="1" dirty="0" smtClean="0">
                <a:solidFill>
                  <a:schemeClr val="bg1"/>
                </a:solidFill>
              </a:rPr>
              <a:t>، مستعملا طرق العمل  الفعالة في التخطيط وجمع </a:t>
            </a:r>
            <a:r>
              <a:rPr lang="ar-DZ" b="1" dirty="0" err="1" smtClean="0">
                <a:solidFill>
                  <a:schemeClr val="bg1"/>
                </a:solidFill>
              </a:rPr>
              <a:t>المعمومات</a:t>
            </a:r>
            <a:r>
              <a:rPr lang="ar-DZ" b="1" dirty="0" smtClean="0">
                <a:solidFill>
                  <a:schemeClr val="bg1"/>
                </a:solidFill>
              </a:rPr>
              <a:t> </a:t>
            </a:r>
            <a:r>
              <a:rPr lang="ar-DZ" b="1" dirty="0" err="1" smtClean="0">
                <a:solidFill>
                  <a:schemeClr val="bg1"/>
                </a:solidFill>
              </a:rPr>
              <a:t>واعداد</a:t>
            </a:r>
            <a:r>
              <a:rPr lang="ar-DZ" b="1" dirty="0" smtClean="0">
                <a:solidFill>
                  <a:schemeClr val="bg1"/>
                </a:solidFill>
              </a:rPr>
              <a:t> الاستراتيجيات الملائمة لحل  المشكلات</a:t>
            </a:r>
          </a:p>
          <a:p>
            <a:pPr algn="r"/>
            <a:r>
              <a:rPr lang="ar-DZ" b="1" dirty="0" smtClean="0">
                <a:solidFill>
                  <a:schemeClr val="bg1"/>
                </a:solidFill>
              </a:rPr>
              <a:t>العلمية و تسيير المشاريع وتقديم النتائج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339752" y="3401616"/>
            <a:ext cx="1944216" cy="345638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b="1" dirty="0" smtClean="0">
                <a:solidFill>
                  <a:schemeClr val="bg1"/>
                </a:solidFill>
              </a:rPr>
              <a:t>يستعمل  اشكال مختلفة للتعبير، منها اللغة العلمية باستخدام الترميز العالمي والمخططات ويكيّف </a:t>
            </a:r>
            <a:r>
              <a:rPr lang="ar-DZ" b="1" dirty="0" err="1" smtClean="0">
                <a:solidFill>
                  <a:schemeClr val="bg1"/>
                </a:solidFill>
              </a:rPr>
              <a:t>ستراتيجيات</a:t>
            </a:r>
            <a:r>
              <a:rPr lang="ar-DZ" b="1" dirty="0" smtClean="0">
                <a:solidFill>
                  <a:schemeClr val="bg1"/>
                </a:solidFill>
              </a:rPr>
              <a:t> الاتصال وفق متطلبات الوضعية.</a:t>
            </a:r>
          </a:p>
          <a:p>
            <a:pPr algn="r"/>
            <a:r>
              <a:rPr lang="ar-DZ" b="1" dirty="0" smtClean="0">
                <a:solidFill>
                  <a:schemeClr val="bg1"/>
                </a:solidFill>
              </a:rPr>
              <a:t>يعبر بكيفية </a:t>
            </a:r>
            <a:r>
              <a:rPr lang="ar-DZ" b="1" dirty="0" err="1" smtClean="0">
                <a:solidFill>
                  <a:schemeClr val="bg1"/>
                </a:solidFill>
              </a:rPr>
              <a:t>سمليمة</a:t>
            </a:r>
            <a:r>
              <a:rPr lang="ar-DZ" b="1" dirty="0" smtClean="0">
                <a:solidFill>
                  <a:schemeClr val="bg1"/>
                </a:solidFill>
              </a:rPr>
              <a:t> ويبرر بأدلة منطقية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79512" y="3284984"/>
            <a:ext cx="1944216" cy="34563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DZ" b="1" dirty="0" smtClean="0">
                <a:solidFill>
                  <a:schemeClr val="bg1"/>
                </a:solidFill>
              </a:rPr>
              <a:t>يبدي سلوكا عقلانيا في تعامله  مع الغير ومع بيئته الاجتماعية والطبيعية والتكنولوجية، محترما قواعد الأمن والصحة، ومثمنا قيمة</a:t>
            </a:r>
          </a:p>
          <a:p>
            <a:pPr algn="r"/>
            <a:r>
              <a:rPr lang="ar-DZ" b="1" dirty="0" smtClean="0">
                <a:solidFill>
                  <a:schemeClr val="bg1"/>
                </a:solidFill>
              </a:rPr>
              <a:t>العمل  ومحترما الملكية الفكرية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fec5dda90471c25849c22de4a1e4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467544" y="-99392"/>
            <a:ext cx="8064896" cy="1196752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a gauche 3"/>
          <p:cNvSpPr/>
          <p:nvPr/>
        </p:nvSpPr>
        <p:spPr>
          <a:xfrm>
            <a:off x="6948264" y="1196752"/>
            <a:ext cx="1656184" cy="864096"/>
          </a:xfrm>
          <a:prstGeom prst="leftArrowCallou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الميدان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5" name="Rectangle avec flèche vers la gauche 4"/>
          <p:cNvSpPr/>
          <p:nvPr/>
        </p:nvSpPr>
        <p:spPr>
          <a:xfrm>
            <a:off x="7092280" y="2276872"/>
            <a:ext cx="2051720" cy="1080120"/>
          </a:xfrm>
          <a:prstGeom prst="lef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الكفاءة الختامية 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6" name="Rectangle avec flèche vers la gauche 5"/>
          <p:cNvSpPr/>
          <p:nvPr/>
        </p:nvSpPr>
        <p:spPr>
          <a:xfrm>
            <a:off x="7236296" y="4437112"/>
            <a:ext cx="1907704" cy="1224136"/>
          </a:xfrm>
          <a:prstGeom prst="left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امركبات الكفاءة 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131840" y="1196752"/>
            <a:ext cx="3240360" cy="720080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المادة وتحولاتها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000100" y="2071678"/>
            <a:ext cx="6192688" cy="128588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bg1"/>
                </a:solidFill>
              </a:rPr>
              <a:t>يحل مشكلات من الحياة اليومية ذات صلة بالمادة وتحولاتها موظفا نموذج التفاعل الكيميائي المعبر عنه بمعادلة كيميائية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3500438"/>
            <a:ext cx="7380312" cy="27146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يوظف التفاعل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الكيميائي 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كنموذج للتحول الكيميائي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لتفسير بعض التحولات الكيميائية التي تحدث في محيطه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يختار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العو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امل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المؤثرة المناسبة لتوجيه التحو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الكيميائي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يحترم الاحتياطات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الأمنية عند التعامل مع المواد الكيميائية ومحافظا على بيئته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0ClaraCamar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76256" y="476672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4355976" y="1268760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500034" y="571480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020272" y="1412776"/>
            <a:ext cx="2123728" cy="532859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1-التفاعل الكيميائي كنموذج للتحول الكيميائي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الفرد الكيميائي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النوع الكيميائي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الجملة الكيميائية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التحول الكيميائي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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مكونات الجملة الكيميائية في بداية التحو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ل وفي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نيايت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ه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نمذجة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تحول كيميائي بتفاعل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كيميائي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المتفاعلات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–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النواتج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–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التفاع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ل كنموذج للتح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Symbol" pitchFamily="18" charset="2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الكيميائي</a:t>
            </a:r>
            <a:endParaRPr lang="en-US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139952" y="2204864"/>
            <a:ext cx="2808312" cy="46531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000" b="1" dirty="0" smtClean="0">
                <a:solidFill>
                  <a:schemeClr val="bg1"/>
                </a:solidFill>
              </a:rPr>
              <a:t>إجراء تجارب لتحولات  كيميائية بسيطة </a:t>
            </a:r>
            <a:r>
              <a:rPr lang="ar-SA" sz="2000" b="1" dirty="0" err="1" smtClean="0">
                <a:solidFill>
                  <a:schemeClr val="bg1"/>
                </a:solidFill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</a:rPr>
              <a:t> وصف مكونات الجملة الكيميائية قبل التحول وعند نهايته، مستخدما جداول  يوضح التغير الحاصل لمكونات الجملة الكيميائية ومستخدما مفهوم </a:t>
            </a:r>
            <a:r>
              <a:rPr lang="ar-SA" sz="2000" b="1" dirty="0" err="1" smtClean="0">
                <a:solidFill>
                  <a:schemeClr val="bg1"/>
                </a:solidFill>
              </a:rPr>
              <a:t>ـ</a:t>
            </a:r>
            <a:r>
              <a:rPr lang="ar-SA" sz="2000" b="1" dirty="0" smtClean="0">
                <a:solidFill>
                  <a:schemeClr val="bg1"/>
                </a:solidFill>
              </a:rPr>
              <a:t> النوع الكيميائي </a:t>
            </a:r>
            <a:r>
              <a:rPr lang="fr-FR" sz="2000" b="1" dirty="0" smtClean="0">
                <a:solidFill>
                  <a:schemeClr val="bg1"/>
                </a:solidFill>
              </a:rPr>
              <a:t>– </a:t>
            </a:r>
            <a:r>
              <a:rPr lang="ar-SA" sz="2000" b="1" dirty="0" smtClean="0">
                <a:solidFill>
                  <a:schemeClr val="bg1"/>
                </a:solidFill>
              </a:rPr>
              <a:t>باستغلال  الجدول السابق  يتـم  </a:t>
            </a:r>
            <a:r>
              <a:rPr lang="ar-SA" sz="2000" b="1" dirty="0" err="1" smtClean="0">
                <a:solidFill>
                  <a:schemeClr val="bg1"/>
                </a:solidFill>
              </a:rPr>
              <a:t>نمذجة</a:t>
            </a:r>
            <a:r>
              <a:rPr lang="ar-SA" sz="2000" b="1" dirty="0" smtClean="0">
                <a:solidFill>
                  <a:schemeClr val="bg1"/>
                </a:solidFill>
              </a:rPr>
              <a:t> التحول بتفاعل  كيميائي تتحدد فيه  الأنواع الكيميائية المتفاعلة وتلك  الناتجة عن التفاعل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1214422"/>
            <a:ext cx="4000496" cy="56435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يتعرف على التحول الكيميائي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يميز بين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طبيعة الأنواع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الكيميائية عند بداية التحو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وعند نهايت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يكش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عن بعض نواتج التحو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الكيميائي بتجارب اختبار (مثا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ل: نوات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 الاحتراق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، نواتج التحليل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الكهربائي للماء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ينمذج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التحول الكيميائي بتفاعل كيميائي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يعرف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أن التفاعل الكيميائي نموذ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 للتحو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الكيميائي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lang="ar-DZ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يستعم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جداول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للتعبير عن التحو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الكيميائي في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النمذجة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مستخدما صيغ الأنواع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الكيميائية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85720" y="3000372"/>
            <a:ext cx="29289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0ClaraCamar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76256" y="476672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4355976" y="1268760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500034" y="100010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020272" y="1412776"/>
            <a:ext cx="2123728" cy="532859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2-معادلة التفاعل الكيميائي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معادلة التفاع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الكيميائ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الذرات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التفاعل الكيميائي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قواعد كتابة معادلة التفاعل الكيميائي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139952" y="2204864"/>
            <a:ext cx="2808312" cy="46531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بالرجوع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الامثل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السابقة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للتحولات الكيميائية التي تمت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نمذجتها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بتفاعالات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كيميائية يتـم التعبير عن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هىذا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التفاع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بمعادل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كيميائية يتحق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فيها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عد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الذرات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وانواعها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تدريبات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كتاب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ة </a:t>
            </a:r>
            <a:r>
              <a:rPr lang="ar-DZ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ب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معادلا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ت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التفاعلات الكيميائية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14282" y="1928802"/>
            <a:ext cx="3286148" cy="450057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مع3: يعبر عن التفاعل الكيميائي بمعادلة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يربط بين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الذرات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التفاعل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الكيميائي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الكتلة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يطب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قواعد كتابة معادلة تفاعل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كيميائي ومبدأ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الذرات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كتابة معادلة التفاع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الكيميائ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71472" y="3643314"/>
            <a:ext cx="2786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com_139004717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2339752" y="476672"/>
            <a:ext cx="4896544" cy="12241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وضعية تعلم الادماج  1 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475656" y="2420888"/>
            <a:ext cx="6696744" cy="237626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وضعية مشكلة  إدماجية حول التحول الكيميائي كنموذج للتحول الكيميائية </a:t>
            </a:r>
            <a:r>
              <a:rPr lang="ar-DZ" sz="3200" b="1" dirty="0" err="1" smtClean="0">
                <a:solidFill>
                  <a:schemeClr val="bg1"/>
                </a:solidFill>
              </a:rPr>
              <a:t>وموزانة</a:t>
            </a:r>
            <a:r>
              <a:rPr lang="ar-DZ" sz="3200" b="1" dirty="0" smtClean="0">
                <a:solidFill>
                  <a:schemeClr val="bg1"/>
                </a:solidFill>
              </a:rPr>
              <a:t> معادلات كيميائية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0ClaraCamar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</a:t>
            </a:r>
            <a:r>
              <a:rPr lang="ar-DZ" sz="2000" b="1" dirty="0" err="1" smtClean="0">
                <a:solidFill>
                  <a:schemeClr val="bg1"/>
                </a:solidFill>
              </a:rPr>
              <a:t>االثالثة</a:t>
            </a:r>
            <a:r>
              <a:rPr lang="ar-DZ" sz="2000" b="1" dirty="0" smtClean="0">
                <a:solidFill>
                  <a:schemeClr val="bg1"/>
                </a:solidFill>
              </a:rPr>
              <a:t>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76256" y="476672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4786314" y="1214422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1071538" y="857232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286644" y="1785926"/>
            <a:ext cx="1857356" cy="48999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3-بعض العوامل المؤثرة في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تأثير درجة الحرارة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تأثير سطح التلامس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.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تأثير كميات مكونات الجملة الكيميائية (المتفاعلات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786314" y="2204864"/>
            <a:ext cx="2304826" cy="46531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</a:rPr>
              <a:t>تقديـم  أمثلة لتحولات كيميائية تطرح فيها مشكلة اختلاف  مدة التحول أو </a:t>
            </a:r>
            <a:r>
              <a:rPr lang="ar-SA" sz="2000" b="1" dirty="0" err="1" smtClean="0">
                <a:solidFill>
                  <a:schemeClr val="bg1"/>
                </a:solidFill>
              </a:rPr>
              <a:t>امكانية</a:t>
            </a:r>
            <a:r>
              <a:rPr lang="ar-SA" sz="2000" b="1" dirty="0" smtClean="0">
                <a:solidFill>
                  <a:schemeClr val="bg1"/>
                </a:solidFill>
              </a:rPr>
              <a:t> حدوثه أو في </a:t>
            </a:r>
            <a:r>
              <a:rPr lang="ar-SA" sz="2000" b="1" dirty="0" err="1" smtClean="0">
                <a:solidFill>
                  <a:schemeClr val="bg1"/>
                </a:solidFill>
              </a:rPr>
              <a:t>توجييه</a:t>
            </a:r>
            <a:r>
              <a:rPr lang="ar-SA" sz="2000" b="1" dirty="0" smtClean="0">
                <a:solidFill>
                  <a:schemeClr val="bg1"/>
                </a:solidFill>
              </a:rPr>
              <a:t>  ثـم القياـم  بتجارب لاختيار  بعض العوامل (درجة الحرارة، سطح التلامس  وكميات مكونات الجملة الابتدائية)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14282" y="1571612"/>
            <a:ext cx="4357718" cy="52863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مع4 : يربط بين تطور حالة المواد الابتدائية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في التحول الكيميائي وبعض العوامل المؤثرة فيه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على بعض العوامل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التي تؤثر عل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ى مدة التحو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لكيميائي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يختار العام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المناسب للتحكـم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في مد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كيميائي : درجة الحرارة، تركي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الجملة الابتدائية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 سطح التلامس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بين المتفاعلات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مع5: يحترم قواعد الأمن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المخبري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قواعد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الأمن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الأساسية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عن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 استخداـم زجاجيات المخبر والمواد الكيميائية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التعليمات المقدمة له بخصوص إجراءات الوقاية والحذر عند التعام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 التجارب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المخبرية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الكيمياء لنفسه ولغيره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يستخدم برشد كميات المادة في العم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المخبري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وفي حياته اليومية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571472" y="3643314"/>
            <a:ext cx="2786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7215206" y="3786190"/>
            <a:ext cx="17145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2714612" y="1214422"/>
            <a:ext cx="3888432" cy="1512168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وضعية </a:t>
            </a:r>
            <a:r>
              <a:rPr lang="ar-DZ" sz="2800" b="1" dirty="0" err="1" smtClean="0">
                <a:solidFill>
                  <a:schemeClr val="bg1"/>
                </a:solidFill>
              </a:rPr>
              <a:t>ادماج</a:t>
            </a:r>
            <a:r>
              <a:rPr lang="ar-DZ" sz="2800" b="1" dirty="0" smtClean="0">
                <a:solidFill>
                  <a:schemeClr val="bg1"/>
                </a:solidFill>
              </a:rPr>
              <a:t> </a:t>
            </a:r>
            <a:r>
              <a:rPr lang="ar-DZ" sz="2800" b="1" dirty="0" err="1" smtClean="0">
                <a:solidFill>
                  <a:schemeClr val="bg1"/>
                </a:solidFill>
              </a:rPr>
              <a:t>التعلمات</a:t>
            </a:r>
            <a:r>
              <a:rPr lang="ar-DZ" sz="2800" b="1" dirty="0" smtClean="0">
                <a:solidFill>
                  <a:schemeClr val="bg1"/>
                </a:solidFill>
              </a:rPr>
              <a:t> 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642910" y="2714620"/>
            <a:ext cx="7673506" cy="381072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4000" b="1" dirty="0" smtClean="0">
                <a:solidFill>
                  <a:schemeClr val="bg1"/>
                </a:solidFill>
              </a:rPr>
              <a:t>وضعية تجريبية لتحول كيميائي يطلب منه إعداد تقرير مخبري : من التجربة إلى </a:t>
            </a:r>
            <a:r>
              <a:rPr lang="ar-SA" sz="4000" b="1" dirty="0" err="1" smtClean="0">
                <a:solidFill>
                  <a:schemeClr val="bg1"/>
                </a:solidFill>
              </a:rPr>
              <a:t>نمذجة</a:t>
            </a:r>
            <a:r>
              <a:rPr lang="ar-SA" sz="4000" b="1" dirty="0" smtClean="0">
                <a:solidFill>
                  <a:schemeClr val="bg1"/>
                </a:solidFill>
              </a:rPr>
              <a:t> التحول</a:t>
            </a:r>
            <a:endParaRPr lang="en-US" sz="4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fec5dda90471c25849c22de4a1e4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467544" y="-99392"/>
            <a:ext cx="8064896" cy="1196752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a gauche 3"/>
          <p:cNvSpPr/>
          <p:nvPr/>
        </p:nvSpPr>
        <p:spPr>
          <a:xfrm>
            <a:off x="6948264" y="1196752"/>
            <a:ext cx="1656184" cy="864096"/>
          </a:xfrm>
          <a:prstGeom prst="leftArrowCallou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الميدان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5" name="Rectangle avec flèche vers la gauche 4"/>
          <p:cNvSpPr/>
          <p:nvPr/>
        </p:nvSpPr>
        <p:spPr>
          <a:xfrm>
            <a:off x="7092280" y="2276872"/>
            <a:ext cx="2051720" cy="1080120"/>
          </a:xfrm>
          <a:prstGeom prst="lef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الكفاءة الختامية 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6" name="Rectangle avec flèche vers la gauche 5"/>
          <p:cNvSpPr/>
          <p:nvPr/>
        </p:nvSpPr>
        <p:spPr>
          <a:xfrm>
            <a:off x="7236296" y="4437112"/>
            <a:ext cx="1907704" cy="1224136"/>
          </a:xfrm>
          <a:prstGeom prst="left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امركبات الكفاءة 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131840" y="1196752"/>
            <a:ext cx="3240360" cy="720080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الطاقة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99592" y="2060848"/>
            <a:ext cx="6192688" cy="12967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bg1"/>
                </a:solidFill>
              </a:rPr>
              <a:t>يحل مشكلات من الحياة اليومية موظفا نموذج الطاقة وتحويلاتها ومبدأ </a:t>
            </a:r>
            <a:r>
              <a:rPr lang="ar-SA" sz="2400" b="1" dirty="0" err="1" smtClean="0">
                <a:solidFill>
                  <a:schemeClr val="bg1"/>
                </a:solidFill>
              </a:rPr>
              <a:t>انحفاظ</a:t>
            </a:r>
            <a:r>
              <a:rPr lang="ar-SA" sz="2400" b="1" dirty="0" smtClean="0">
                <a:solidFill>
                  <a:schemeClr val="bg1"/>
                </a:solidFill>
              </a:rPr>
              <a:t> الطاقة في جانبه الكيفي</a:t>
            </a:r>
            <a:endParaRPr lang="ar-DZ" sz="2400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85720" y="3714752"/>
            <a:ext cx="6858048" cy="292895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يستخدم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نموذجي السلسلة الوظيفية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"السلسلة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لنمذجة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تحوي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في أداة تكنولوجية باعتبارها تركيبة وظيفية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مبد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في تفسير التحويلات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عند 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أدا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تكنولوجية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يقدر مقدار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الاستهلا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 في الطاقة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لاداة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تكنولوجية أو منشأة كهربائية منزلية من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جل</a:t>
            </a:r>
            <a:endParaRPr lang="ar-DZ" sz="2000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ترشيد استهلاك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500166" y="4500570"/>
            <a:ext cx="5357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غغ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04248" y="1340768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4572000" y="1285860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642910" y="928670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858016" y="2177480"/>
            <a:ext cx="2285984" cy="46805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1-السلسلة الوظيفية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التركيبة الوظيفية: عناصر السلسلة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أفعا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الحالة- أفعال الأداء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السلسلة الوظيفية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143372" y="2222104"/>
            <a:ext cx="2512300" cy="46358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</a:rPr>
              <a:t>انطلاقا  من معاينة أداة تكنولوجية بسيطة، </a:t>
            </a:r>
            <a:r>
              <a:rPr lang="ar-SA" sz="2000" b="1" dirty="0" err="1" smtClean="0">
                <a:solidFill>
                  <a:schemeClr val="bg1"/>
                </a:solidFill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</a:rPr>
              <a:t> انجاز تركيب وظيفي عملي لها، يتـم وصف كيفية التشغيل  ومبدأ عمليا باستعمال  التعبير اليومي (العادي) ومنه الاصطلاح  على أفعال الأداء  وأفعال الحالة </a:t>
            </a:r>
            <a:r>
              <a:rPr lang="fr-FR" sz="2000" b="1" dirty="0" smtClean="0">
                <a:solidFill>
                  <a:schemeClr val="bg1"/>
                </a:solidFill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</a:rPr>
              <a:t>رسـم  مخطّط كنموذج لتشغيل  التركيبة الوظيفية، </a:t>
            </a:r>
            <a:r>
              <a:rPr lang="ar-SA" sz="2000" b="1" dirty="0" err="1" smtClean="0">
                <a:solidFill>
                  <a:schemeClr val="bg1"/>
                </a:solidFill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</a:rPr>
              <a:t> يمثل "السلسلة الوظيفية" لها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1988840"/>
            <a:ext cx="4000496" cy="48691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ع1: يتصور تركيبة وظيفية ويشغلها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التركيبة باللغة العادي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يكش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عن خلل في تشغيل تركيبة م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يفسر تشغيل تركيبة وظيفية بواسطة سلسلة وظيفية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يتصور تركيبة تؤدي وظيفة معينة ويمث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السلسلة الوظيفية له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يحترـم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قواعد إنجاز السلسلة الوظيفية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تركيبة وظيفي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باستخدام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أفعا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الاداء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وأفعال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الحال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يحّدد عناصر التركيبة الوظيفية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وينمذج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تشغيلها بسلسلة وظيفية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429388" y="4214818"/>
            <a:ext cx="20717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غغغ6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58016" y="0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500430" y="1214422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285720" y="571480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357950" y="857232"/>
            <a:ext cx="2786050" cy="600076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2-السلسلة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أنماط تخزين الطاقة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في المستوى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العياني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Ec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الحركية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Ep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الكامنة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Epe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المرونية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Epp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والثقالية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المستوى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المجهري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Ei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الداخلية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أنماط 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التحويلات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بين جملة مختارة وجم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أخرى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W    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التحويل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الميكانيك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We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الكهربائي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Q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الحراري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Er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بالإشعاع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السلسل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57488" y="1857364"/>
            <a:ext cx="3451824" cy="50006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تستخدم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تركيبة وظيفية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منمذجة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بسلسلة وظيفية (نق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الحركة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تشغيل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مصباح كهربائي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باعتماد مفاهيم أشكا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المخزنة (على المستوى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المجهري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والمستوى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العياني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)، والأنماط الأربعة 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الطاقة </a:t>
            </a:r>
            <a:endParaRPr lang="ar-DZ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قصد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نمذج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التحويلات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 "نموذج السلسلة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التدرب في</a:t>
            </a:r>
            <a:endParaRPr lang="en-US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وضعيات جديدة على تمثي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السلاسل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انطلاقا من 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أدوا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 تكنولوجية، مع إبراز أشكا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المخزنة وأنماط تحويلها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1357298"/>
            <a:ext cx="2786050" cy="5500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يميز بين تخزين الطاقة وتحويل الطاقة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يحدد أنماط التخزين (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اشكا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على المستويين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العياني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والمجهري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أنماط تخزين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حرفيا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بالرموز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أنماط 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الطاقة حرفي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 وبالرموز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2: يفسر اشتغال تركيبة ما باستعمال السلسلة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قواعد تمثي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سلسلة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طاقوية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يترجـم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سلسلة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طاقوية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تركيبة وظيفية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000892" y="4286256"/>
            <a:ext cx="15716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71472" y="4000504"/>
            <a:ext cx="25003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857620" y="3857628"/>
            <a:ext cx="24288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214678" y="3286124"/>
            <a:ext cx="27146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com_139004717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2339752" y="476672"/>
            <a:ext cx="4896544" cy="12241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وضعية تعلم </a:t>
            </a:r>
            <a:r>
              <a:rPr lang="ar-DZ" sz="2800" b="1" dirty="0" err="1" smtClean="0">
                <a:solidFill>
                  <a:schemeClr val="bg1"/>
                </a:solidFill>
              </a:rPr>
              <a:t>الادماج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475656" y="2420888"/>
            <a:ext cx="6696744" cy="237626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وضعية مشكلة  ادماجية حول السلسلة الوظيفية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</a:t>
            </a:r>
            <a:r>
              <a:rPr lang="ar-DZ" sz="3200" b="1" dirty="0" err="1" smtClean="0">
                <a:solidFill>
                  <a:schemeClr val="bg1"/>
                </a:solidFill>
              </a:rPr>
              <a:t>الطاقوية</a:t>
            </a:r>
            <a:r>
              <a:rPr lang="ar-DZ" sz="3200" b="1" dirty="0" smtClean="0">
                <a:solidFill>
                  <a:schemeClr val="bg1"/>
                </a:solidFill>
              </a:rPr>
              <a:t> و تمثيلهما  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عبارات-عن-فصل-الربي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214414" y="0"/>
            <a:ext cx="5949874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15140" y="285728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643306" y="1214422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571472" y="100010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929454" y="1214422"/>
            <a:ext cx="2214546" cy="54188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3-مبدأ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ـ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المفيد للطاق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والتحوي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غير المفيد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للطاقة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نص 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العلاقة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الرمزية للمبدأ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</a:t>
            </a:r>
            <a:r>
              <a:rPr lang="fr-FR" sz="2000" b="1" baseline="-30000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f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=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</a:t>
            </a:r>
            <a:r>
              <a:rPr lang="fr-FR" sz="2000" b="1" baseline="-30000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+E</a:t>
            </a:r>
            <a:r>
              <a:rPr lang="fr-FR" sz="2000" b="1" baseline="-300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-E</a:t>
            </a:r>
            <a:r>
              <a:rPr lang="fr-FR" sz="2000" b="1" baseline="-300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C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-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الحصيلة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الحصيلة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الفقاعات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الاعمدة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وحدة الطاقة في الجملة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Joule (j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الدولية</a:t>
            </a:r>
            <a:r>
              <a:rPr lang="fr-FR" sz="20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286116" y="1857364"/>
            <a:ext cx="3571900" cy="50006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تحلي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وضعية تشغيل تركيب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وظيفية (عمود كهربائي+ مصباح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تختار فيها جملة مادية من أجل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تحديد التحويلات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الحادثة بينها وبين الجم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الأخرى ، وتصنيفها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تحويلات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طاقوية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مفيدة وغير مفيدة بالنسبة لوظيفة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التركيبة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باستخدام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الجملة السابقة يتـم تحديد الطاقة المخزنة الابتدائية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والنهائية بين لحظتين وكذل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ك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تحدي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 التحويلات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بينها وبين الجم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الاخرى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والتعبير عن مبد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تطبي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مبدأ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الطاقة تركيبا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 أخرى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بالعودة إلى الجملة المختارة سابقا نعبر عن التغير في أشكا</a:t>
            </a:r>
            <a:r>
              <a:rPr lang="ar-SA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المخزنة بنموذج " الحصيلة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" )  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(العمود داخ</a:t>
            </a:r>
            <a:r>
              <a:rPr lang="ar-DZ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الفقاعة</a:t>
            </a:r>
            <a:r>
              <a:rPr lang="fr-F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0" y="1785926"/>
            <a:ext cx="3214678" cy="5072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1: يعرف 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يكتب 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في جملة يتـم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فيها 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الطاق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مبدأ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باستخدام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العلاقة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الرمزية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ينجز الحصيلة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لجملة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يميز بين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المفيد وغير المفي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 للطاقة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يتعرف عل التحويل غير المفيد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. –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مستخدما مقداري التحو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المفيد والتحول غير المفي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نموذج الحصيلة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الطاقوية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طاقوي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لتركيبة وظيفية</a:t>
            </a:r>
            <a:r>
              <a:rPr lang="fr-FR" sz="105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00034" y="3643314"/>
            <a:ext cx="242889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858016" y="4071942"/>
            <a:ext cx="25717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عبارات-عن-فصل-الربي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214414" y="0"/>
            <a:ext cx="5949874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15140" y="285728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643306" y="1214422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571472" y="100010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929454" y="1214422"/>
            <a:ext cx="2214546" cy="54188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4-استطاعة تحويل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 استطاعة التحويل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سرعة التحويل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االعلاقة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بين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P=E/t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وحدة الاستطاعة :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الواط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(W  ) Watt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وحدة أخرى للطاقة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الواط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ساعي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Watt-heure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(Wh)</a:t>
            </a:r>
            <a:endParaRPr lang="fr-FR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286116" y="1857364"/>
            <a:ext cx="3571900" cy="500063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إجراء مقارنة بين جملتين (تسخين غرفة، رفع حمولة،...) يحدث فيهما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لكن بسرعتي تحويل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مختلفتين،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ابراز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 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والتعبير عنها بعلاقة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استخدام مفهوم 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في تقدير التحويل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 للطاقة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نمط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اخر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لمدة معينة من التشغي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ل،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مصباح أو جهاز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كهرو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منزلي من قراءة الدلالات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المميزة للجهاز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دراسة وضعية الاستهلاك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المنزلي للطاقة من خلال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اءة تحليلية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"فاتورة الاستهلاك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" الدوري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وتحديد معد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الاستهلاك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اليومي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0" y="1785926"/>
            <a:ext cx="3214678" cy="5072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يستخدم وحدات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رتبة مقدار بعض الطاقات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الطاقة المحولة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الجو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و"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الواط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ساعي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يميز بين الطاقة واستطاعة تحويل الطاقة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يقدر الطاقة المحولة في جهاز لمدة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زمنية معينة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رتبة مقدار بعض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استطاعا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في بعض الأجهزة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الكهرو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منزلي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يقرأ فاتورة الغاز والكهرباء ويحسب الاستهلاك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اليومي للطاق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يتخذ السلوك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الرشيد في استهلاك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بالمنز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00034" y="3643314"/>
            <a:ext cx="242889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858016" y="4071942"/>
            <a:ext cx="25717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( </a:t>
            </a: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net_11_16_f3f0_5d482b7f4d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2771800" y="1772816"/>
            <a:ext cx="3312368" cy="122413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وضعية </a:t>
            </a:r>
            <a:r>
              <a:rPr lang="ar-DZ" sz="2000" b="1" dirty="0" err="1" smtClean="0">
                <a:solidFill>
                  <a:schemeClr val="bg1"/>
                </a:solidFill>
              </a:rPr>
              <a:t>ادماج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التعلمات</a:t>
            </a:r>
            <a:r>
              <a:rPr lang="ar-DZ" sz="2000" b="1" dirty="0" smtClean="0">
                <a:solidFill>
                  <a:schemeClr val="bg1"/>
                </a:solidFill>
              </a:rPr>
              <a:t> 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403648" y="3501008"/>
            <a:ext cx="6552728" cy="271407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تحليل أداة تكنولوجية لاستخداماتها  اليومية وتمثيل السلسلة </a:t>
            </a:r>
            <a:r>
              <a:rPr lang="ar-SA" sz="3200" b="1" dirty="0" err="1" smtClean="0">
                <a:solidFill>
                  <a:schemeClr val="bg1"/>
                </a:solidFill>
              </a:rPr>
              <a:t>الطاقوية</a:t>
            </a:r>
            <a:r>
              <a:rPr lang="ar-SA" sz="3200" b="1" dirty="0" smtClean="0">
                <a:solidFill>
                  <a:schemeClr val="bg1"/>
                </a:solidFill>
              </a:rPr>
              <a:t> ها عند التشغيل موظفا مبدأ </a:t>
            </a:r>
            <a:r>
              <a:rPr lang="ar-SA" sz="3200" b="1" dirty="0" err="1" smtClean="0">
                <a:solidFill>
                  <a:schemeClr val="bg1"/>
                </a:solidFill>
              </a:rPr>
              <a:t>انحفاظ</a:t>
            </a:r>
            <a:r>
              <a:rPr lang="ar-SA" sz="3200" b="1" dirty="0" smtClean="0">
                <a:solidFill>
                  <a:schemeClr val="bg1"/>
                </a:solidFill>
              </a:rPr>
              <a:t> الطاقة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fec5dda90471c25849c22de4a1e4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467544" y="-99392"/>
            <a:ext cx="8064896" cy="1196752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a gauche 3"/>
          <p:cNvSpPr/>
          <p:nvPr/>
        </p:nvSpPr>
        <p:spPr>
          <a:xfrm>
            <a:off x="6948264" y="1196752"/>
            <a:ext cx="1656184" cy="864096"/>
          </a:xfrm>
          <a:prstGeom prst="leftArrowCallou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الميدان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5" name="Rectangle avec flèche vers la gauche 4"/>
          <p:cNvSpPr/>
          <p:nvPr/>
        </p:nvSpPr>
        <p:spPr>
          <a:xfrm>
            <a:off x="7092280" y="2276872"/>
            <a:ext cx="2051720" cy="1080120"/>
          </a:xfrm>
          <a:prstGeom prst="lef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الكفاءة الختامية 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6" name="Rectangle avec flèche vers la gauche 5"/>
          <p:cNvSpPr/>
          <p:nvPr/>
        </p:nvSpPr>
        <p:spPr>
          <a:xfrm>
            <a:off x="7236296" y="4437112"/>
            <a:ext cx="1907704" cy="1224136"/>
          </a:xfrm>
          <a:prstGeom prst="left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امركبات الكفاءة 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131840" y="1196752"/>
            <a:ext cx="3240360" cy="720080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الظواهر الكهربائية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23528" y="2060848"/>
            <a:ext cx="6768752" cy="11521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bg1"/>
                </a:solidFill>
              </a:rPr>
              <a:t>يحل مشكلات من الحياة اليومية موظفا المفاهيم الكهربائية المتعلقة بتشغيل الدارة الكهربائية في نظام  التيار المستمر محترما الشروط الأمنية </a:t>
            </a:r>
            <a:endParaRPr lang="ar-DZ" sz="2400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51520" y="3645024"/>
            <a:ext cx="7128792" cy="295232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يعرف 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الظواه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الكهربائية المسيرة لنظام التشغيل</a:t>
            </a:r>
            <a:endParaRPr lang="ar-DZ" sz="24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في الدارة الكهربائية في حالة التيار المستمر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4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ف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المفاهيـم والقوانين الخاصة بالدارة في نظاـم التيار المستمر واستخدام أجهز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القياس الكهربائي المباشر ومعرفة رتبة بعض مقاديرها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يحق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تركيبا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 كهربائية في التيار المستمر محترما شروط التشغي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النظام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واحتياطات الأمن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804248" y="1340768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95936" y="1268760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395536" y="1052736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357950" y="2143116"/>
            <a:ext cx="2592288" cy="427585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-نموذج للتيار 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النموذج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الدوراني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للتيار الكهربائي: حركة دقائ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كهربائية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دارة مغلقة (عدم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تراكـم الدقائق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</a:b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التيار الكهربائي المستمر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جهة التيار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الجهة الاصطلاحية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347864" y="2132856"/>
            <a:ext cx="2808312" cy="453650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دارة كهربائية بسيط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التوص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إلى إدراج النموذ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الدوراني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للتيار الكهربائي (نموذج حركة العربات في سكة مغلقة أو تركيبة دورة الماء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تحقي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دارة كهربائية تحتو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على مولد وعنصر كهربائي (مث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الصمام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كهروضوئي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أو محر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ك أ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 إبرة مغناطيسية) يسمح بالتأكد من جهة التيار الكهربائي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51520" y="2276872"/>
            <a:ext cx="3024336" cy="45811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يفسر مرور التيار الكهربائي في دارة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يماث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بين حركة العربات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السكة المغلقة والتيار 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يماث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بين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التيار المائي والتيا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النموذج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الدوراني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للتيا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الكيربائي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تفسير 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دار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كهربائية</a:t>
            </a:r>
            <a:r>
              <a:rPr lang="fr-F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85918" y="-214338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42844" y="1071546"/>
            <a:ext cx="8001056" cy="578645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2-التيار الكهربائي المستمر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وم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شدة التيار الكهربائي المستمر قياس شدة التيار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–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الامبير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متر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(A)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لامبير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وحدة شدة التيار الكهربائي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قانون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الدارة عل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ى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التسلس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وعلى التفر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 التوت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الكهربائي المستمر بين نقطتين من دارة كهربائية (بين طرفي عنصر )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قياس قيمة التوتر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–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الفولط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متر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(V)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وحدة قياس التوتر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–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الفولط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قانون التوترات في الدارة على التسلس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وعلى التفرع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مفهوم القوة المحركة الكهربائي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لمولد - 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مفهوم المقاومة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قانون أو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 لناقل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اومي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U=RI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قيا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س مقاومة الناقل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الاومي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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وحدة القيا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س المقاومة الكهربائية –</a:t>
            </a:r>
            <a:r>
              <a:rPr lang="ar-DZ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الاوم</a:t>
            </a:r>
            <a:r>
              <a:rPr lang="ar-DZ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-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الاوم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تأثير مقاومة الدارة على شدة التيار الكهربائي المار فيها (حالة مولد مع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النواق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ل </a:t>
            </a:r>
            <a:r>
              <a:rPr lang="ar-DZ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الاومية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حالة على التسلسل </a:t>
            </a:r>
            <a:endParaRPr lang="ar-DZ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  <a:sym typeface="Symbol" pitchFamily="18" charset="2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)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I = e/R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االعلاق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  <a:sym typeface="Symbol" pitchFamily="18" charset="2"/>
              </a:rPr>
              <a:t>ة –(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avec flèche vers la gauche 10"/>
          <p:cNvSpPr/>
          <p:nvPr/>
        </p:nvSpPr>
        <p:spPr>
          <a:xfrm>
            <a:off x="8072462" y="1500174"/>
            <a:ext cx="899592" cy="5040560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28596" y="1142984"/>
            <a:ext cx="7858180" cy="54103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تشغي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دارا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كهربائية بسيطة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(مجموعة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مولدات مع مجموعة مصابيح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ابرا</a:t>
            </a: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ز </a:t>
            </a:r>
            <a:r>
              <a:rPr lang="ar-DZ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مايلي</a:t>
            </a: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: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DZ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التيار الكهربائي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المار في جزء من دارة يتميز بشدة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الاختلاف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(عدم التماثل) ف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الحالة الكهربائية بين نقطتين من دارة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كيربائية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يعبرعن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التوتر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 بين هاتين النقطتين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أعما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مخبرية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تهدف إلى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قياس ك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من شدة التيار والتوت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الكهربائيين باستخدام جهازي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الامبير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-متر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والفولط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متر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.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التحق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من قانوني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الشدا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والتوترات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قياس التوتر الكهربائي بين طرفي مولد معزو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(في دار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كهربائية مفتوحة)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وادراج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مفهوم القوة المحركة الكهربائية للمولد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-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البحث عن العلاقة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بين التوتر الكهربائي المطب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بين طرفي ناقل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كهربائي وشدة التيار الذي يجتازه من أج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الوصول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"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المقاومة "كخاصية لناق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كهربائي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قانون "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اوم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في حالة ناق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أومي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التدرب على قياس "مقاومة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" </a:t>
            </a:r>
            <a:endParaRPr lang="en-US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ناق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بطريقة مباشرة (شفرا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 الألوان –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الاومتر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)أو غير مباشرة قانون أوـ</a:t>
            </a:r>
            <a:r>
              <a:rPr lang="fr-FR" sz="1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avec flèche vers la gauche 11"/>
          <p:cNvSpPr/>
          <p:nvPr/>
        </p:nvSpPr>
        <p:spPr>
          <a:xfrm>
            <a:off x="8072462" y="1500174"/>
            <a:ext cx="899592" cy="5040560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DZ" sz="2400" b="1" dirty="0" err="1" smtClean="0">
                <a:solidFill>
                  <a:schemeClr val="bg1"/>
                </a:solidFill>
              </a:rPr>
              <a:t>انماط</a:t>
            </a:r>
            <a:r>
              <a:rPr lang="ar-DZ" sz="2400" b="1" dirty="0" smtClean="0">
                <a:solidFill>
                  <a:schemeClr val="bg1"/>
                </a:solidFill>
              </a:rPr>
              <a:t> من الوضعيات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15_1418654371_6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2844" y="1285860"/>
            <a:ext cx="7929618" cy="55721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يعرف المقادير المميزة للدارة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يتحكـم في تطبي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التوتر في دار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كهربائية (الملائمة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بين دلالة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العمود ودلالة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المصباح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يتحكـم في تغيير شدة التيار 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رتبة بعض المقادي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المميزة للدارة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يقيس كال من التوتر وشدة التيار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يستخدـم جهاز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الامبير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-متر في تعيين شدة التيار الكهربائي وتعيين جهة التيار في الدارة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يستخدم جهاز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الفولط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-متر في قياس التوتر بين طرفي جزء من دارة 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يقيس التوتر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 بين طرفي المولد في الدارة المفتوحة والمغلقة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لتعيين كل من التوتر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شدة التيار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المقاومة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يستخدم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جهازمتعدد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القياسات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مع3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يعرف قانوني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والتوترات في الدارة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الكيربائية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تساوي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حالة الربط على التسلسل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تساوي التوترات في حالة الربط على التفرع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باستخدام قانوني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والتوترات في ك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حال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215206" y="3857628"/>
            <a:ext cx="1785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avec flèche vers la gauche 10"/>
          <p:cNvSpPr/>
          <p:nvPr/>
        </p:nvSpPr>
        <p:spPr>
          <a:xfrm>
            <a:off x="8072462" y="1500174"/>
            <a:ext cx="899592" cy="5040560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معايير ومؤشرات التقويم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15_1418654371_6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2844" y="1285860"/>
            <a:ext cx="7929618" cy="557214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يتحقق تجريبيا من قانوني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والتوترات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مع4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يحق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بروتوكول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تجريبي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 (التركيب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القياس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للتأكد من قانوني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الشدات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والتوترات في حالة الربط على التسلس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وعلى التفرع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5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يقيس مقاومة عنصر مقاوم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يقيس مقاومة عنصر مقاوم بطريقة مباشرة (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الاومتر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وباستخدام ("شفرات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" 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قانون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أوم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تعيين المقاومة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قانوف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أوم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حساب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من مقاومة العنص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المقاوم أو التوتر بين طرفيه أو شدة التيار الذي تجتازه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6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يحترم قواعد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الامن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القواعد الواج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احترامها عند التعام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مع مصاد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التغذية الكهربائية وتشغي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الدارا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يحترم التعليمات الخاصة بالعم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على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الدارات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اكهربائي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215206" y="3857628"/>
            <a:ext cx="17859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avec flèche vers la gauche 10"/>
          <p:cNvSpPr/>
          <p:nvPr/>
        </p:nvSpPr>
        <p:spPr>
          <a:xfrm>
            <a:off x="8072462" y="1500174"/>
            <a:ext cx="899592" cy="5040560"/>
          </a:xfrm>
          <a:prstGeom prst="left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معايير ومؤشرات التقويم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86578" y="428604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29058" y="1142984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214282" y="28572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715140" y="1357298"/>
            <a:ext cx="2428860" cy="550070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3-التحويل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الكهربائي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الكهربائي من المولد إل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ى عناصر الدارة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P=U.I :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الكهربائي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E=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U.I.t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الطاقة أثناء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 المولد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إلى عناصر الدارة الكهربائية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E=E1+E2+E3+… P=P1+P2+P3</a:t>
            </a:r>
            <a:r>
              <a:rPr lang="fr-FR" sz="28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+</a:t>
            </a:r>
            <a:endParaRPr lang="fr-FR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357554" y="1928802"/>
            <a:ext cx="3286148" cy="474055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نشاط تجريبي يتـم فيه ملاحظة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ar-DZ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شدة إضاءة مصباح كهربائي وعلاقة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ذل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ك بكل من التوت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المطب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بين طرفيه وشدة التيا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الذي تجتازه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لادخال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مفهو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 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الكهربائي ث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ـم التعبير عن الطاقة المحولة خلال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مدة معينة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التأكد من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انحفاظ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استطاعة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الكهربائي ومنه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انحفا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ظ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التحوي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 في دارة كهربائية تتكون من عدة عناصر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على التسلس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أو عل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ى التفرع</a:t>
            </a:r>
            <a:endParaRPr lang="en-US" sz="20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وضعية تعمم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الادماج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1214422"/>
            <a:ext cx="3214678" cy="564357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يعبر عن التحويل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الطاقوي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في الدارة الكهربائية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يحدد 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مصد</a:t>
            </a:r>
            <a:r>
              <a:rPr lang="ar-DZ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الطاقة الذي يشغل الدارة</a:t>
            </a:r>
            <a:endParaRPr lang="ar-DZ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يتعر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على نمط تحويل الطاق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 في عناصر الدارة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الكهربائية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يقدر الطاقة المحولة في دارة كهربائية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كهربائية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يحسب الطاقة المحولة في جزء عنصر من دارة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يقدر استطاعة التحوي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لجها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ز كهربائي في التشغي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النظامي له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-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رتبة بعض مقادي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 استطاعة التحوي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لبعض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الاجهزة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الكهربائية</a:t>
            </a:r>
            <a:r>
              <a:rPr lang="fr-FR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القواعد الواج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احترامها عند التعام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مع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مصا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التغذية الكهربائية وتشغي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الدارا</a:t>
            </a:r>
            <a:r>
              <a:rPr lang="ar-SA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endParaRPr lang="fr-F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يحترم التعليمات الخاصة بالعم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على </a:t>
            </a:r>
            <a:r>
              <a:rPr lang="ar-SA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الدارات</a:t>
            </a: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الكهربائي</a:t>
            </a:r>
            <a:r>
              <a:rPr lang="ar-SA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ة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com_139004717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2339752" y="476672"/>
            <a:ext cx="4896544" cy="12241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وضعية تعلم </a:t>
            </a:r>
            <a:r>
              <a:rPr lang="ar-DZ" sz="2800" b="1" dirty="0" err="1" smtClean="0">
                <a:solidFill>
                  <a:schemeClr val="bg1"/>
                </a:solidFill>
              </a:rPr>
              <a:t>الادماج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500166" y="2714620"/>
            <a:ext cx="6696744" cy="237626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وضعية مشكلة  ادماجية حول التيار الكهربائي المستمر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قياس كل من شدة التيار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المقاومة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التوتر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استطاعة التحويل الكهربائي والطاقة الكهربائية المحولة في </a:t>
            </a:r>
            <a:r>
              <a:rPr lang="ar-DZ" sz="3200" b="1" dirty="0" err="1" smtClean="0">
                <a:solidFill>
                  <a:schemeClr val="bg1"/>
                </a:solidFill>
              </a:rPr>
              <a:t>اجهزة</a:t>
            </a:r>
            <a:r>
              <a:rPr lang="ar-DZ" sz="3200" b="1" dirty="0" smtClean="0">
                <a:solidFill>
                  <a:schemeClr val="bg1"/>
                </a:solidFill>
              </a:rPr>
              <a:t> معينة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-X-7-ft-Easter-font-b-spring-b-font-photography-font-b-background-b-f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2771800" y="1772816"/>
            <a:ext cx="3312368" cy="122413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وضعية </a:t>
            </a:r>
            <a:r>
              <a:rPr lang="ar-DZ" sz="2000" b="1" dirty="0" err="1" smtClean="0">
                <a:solidFill>
                  <a:schemeClr val="bg1"/>
                </a:solidFill>
              </a:rPr>
              <a:t>ادماج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التعلمات</a:t>
            </a:r>
            <a:r>
              <a:rPr lang="ar-DZ" sz="2000" b="1" dirty="0" smtClean="0">
                <a:solidFill>
                  <a:schemeClr val="bg1"/>
                </a:solidFill>
              </a:rPr>
              <a:t> 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67544" y="3068960"/>
            <a:ext cx="7488832" cy="3312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يتأكد تجريبيا من استطاعة التحويل الكهربائي في مصباح ويقارن ذلك من دلالته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fec5dda90471c25849c22de4a1e4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467544" y="-99392"/>
            <a:ext cx="8064896" cy="1196752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a gauche 3"/>
          <p:cNvSpPr/>
          <p:nvPr/>
        </p:nvSpPr>
        <p:spPr>
          <a:xfrm>
            <a:off x="6948264" y="1196752"/>
            <a:ext cx="1656184" cy="864096"/>
          </a:xfrm>
          <a:prstGeom prst="leftArrowCallou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الميدان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5" name="Rectangle avec flèche vers la gauche 4"/>
          <p:cNvSpPr/>
          <p:nvPr/>
        </p:nvSpPr>
        <p:spPr>
          <a:xfrm>
            <a:off x="7092280" y="2276872"/>
            <a:ext cx="2051720" cy="1080120"/>
          </a:xfrm>
          <a:prstGeom prst="lef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الكفاءة الختامية </a:t>
            </a:r>
            <a:r>
              <a:rPr lang="ar-DZ" dirty="0" smtClean="0"/>
              <a:t> </a:t>
            </a:r>
            <a:endParaRPr lang="fr-FR" dirty="0"/>
          </a:p>
        </p:txBody>
      </p:sp>
      <p:sp>
        <p:nvSpPr>
          <p:cNvPr id="6" name="Rectangle avec flèche vers la gauche 5"/>
          <p:cNvSpPr/>
          <p:nvPr/>
        </p:nvSpPr>
        <p:spPr>
          <a:xfrm>
            <a:off x="7236296" y="4437112"/>
            <a:ext cx="1907704" cy="1224136"/>
          </a:xfrm>
          <a:prstGeom prst="left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امركبات الكفاءة </a:t>
            </a:r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131840" y="1196752"/>
            <a:ext cx="3240360" cy="720080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الظواهر الضوئية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23528" y="2060848"/>
            <a:ext cx="6768752" cy="11521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 smtClean="0">
                <a:solidFill>
                  <a:schemeClr val="bg1"/>
                </a:solidFill>
              </a:rPr>
              <a:t>يحل مشكلات من الحياة اليومية متعلقة برؤية الأجسام  بالألوان  موظفا نموذجي التركيب الجمعي </a:t>
            </a:r>
            <a:r>
              <a:rPr lang="ar-SA" sz="2400" b="1" dirty="0" err="1" smtClean="0">
                <a:solidFill>
                  <a:schemeClr val="bg1"/>
                </a:solidFill>
              </a:rPr>
              <a:t>و</a:t>
            </a:r>
            <a:r>
              <a:rPr lang="ar-SA" sz="2400" b="1" dirty="0" smtClean="0">
                <a:solidFill>
                  <a:schemeClr val="bg1"/>
                </a:solidFill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</a:rPr>
              <a:t>الطرحي</a:t>
            </a:r>
            <a:endParaRPr lang="ar-DZ" sz="2400" b="1" dirty="0" smtClean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51520" y="3645024"/>
            <a:ext cx="7128792" cy="295232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يستعم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نموذ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 التركيب الجمعي لتوقع وتفسير اللون المتحص</a:t>
            </a:r>
            <a:r>
              <a:rPr lang="ar-SA" sz="24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عليه على شاشة بيضاء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يستعمل نموذج التركيب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لتوقع وتفسير اللون الذي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يرى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جسـم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fec5dda90471c25849c22de4a1e4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86578" y="428604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29058" y="1142984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214282" y="28572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715140" y="1357298"/>
            <a:ext cx="2428860" cy="550070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1-طيف الضوء الأبيض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تحلي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الضوء الأبيض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ألوان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الطي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المرئ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تركيب الضوء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500430" y="1928802"/>
            <a:ext cx="2786082" cy="492919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ملاحظة ظواهر طبيعية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(قوس قز</a:t>
            </a:r>
            <a:r>
              <a:rPr lang="ar-DZ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ح 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وأخرى تتـم في المخبر من مصدر للضوء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لمتساؤ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حول أصل هذ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والقيام بتحليله (باستخدام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الموشور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أو قرص مضغوط) لمعرفة الطي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المستمر للضوء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الابيض</a:t>
            </a:r>
            <a:endParaRPr lang="fr-FR" sz="20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إنجاز تجارب يتـم فيها تركيب عدة ألوان للحصو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على ضوء مركب (تركي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الضوء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في قرص نيوتن</a:t>
            </a:r>
            <a:r>
              <a:rPr lang="fr-FR" sz="12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lang="fr-FR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14282" y="1357298"/>
            <a:ext cx="2428860" cy="5500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مع1: يحلل ويركب الضوء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أن الضو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يتركب من عدد غير محدود من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4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يقوم عمليا بتحليل وتركيب الضوء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com_139326326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86578" y="428604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29058" y="1142984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214282" y="28572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072330" y="1357298"/>
            <a:ext cx="2071670" cy="550070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2-نموذج التركيب الجمعي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التركيب الجمعي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الألوان الأساسية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RVB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 Rouge -Vert –Bleu -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الثانوية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:CMJ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Cyan-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السماوي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الارجواني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(الوردي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Magenta-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Jaune –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الاصفر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التركيب الجمعي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928926" y="1928802"/>
            <a:ext cx="3929090" cy="51435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مشاهدات تجريبية تستخدم فيها منابع للضوء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ونمذجة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طيفه المتص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بالالوان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الاساسية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RVB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واستخدام هذه المركبات (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الاحمر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–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الازرق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الاخضر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)من اجل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الحصول على الضوء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ع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 طري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التركيب الجمع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استخدام التركيب الجمعي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الاساسية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قصد الحصو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على </a:t>
            </a:r>
            <a:r>
              <a:rPr lang="ar-SA" sz="20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الثانوية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: CMJ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(السماوي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األرجواني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الاصفر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)-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تطبي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 نموذج التركيب الجمعي ف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 وضعيات لتوليد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على شاشة بيضاء</a:t>
            </a: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0" y="1357298"/>
            <a:ext cx="2786050" cy="5500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مع2: يوظف نموذج التركيب الجمعي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ينمذج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الضوء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بالالوان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الاساسية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RVB (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قواعد تركي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الاساسية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والحصو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 على </a:t>
            </a:r>
            <a:r>
              <a:rPr lang="ar-SA" sz="2400" b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الثانوية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يفسر تشك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ل</a:t>
            </a:r>
            <a:endParaRPr lang="en-US" sz="24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اللون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عل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ى الشاشة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باستخدم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مبدأ التركيب الجمعي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للالوان</a:t>
            </a:r>
            <a:r>
              <a:rPr lang="fr-FR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net_11_16_f3f0_5d482b7f4d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86578" y="428604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29058" y="1142984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214282" y="285728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429388" y="1357298"/>
            <a:ext cx="2714612" cy="550070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3-نموذج التركيب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رؤية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الاجسام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بالالوان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2400" b="1" dirty="0" smtClean="0">
              <a:solidFill>
                <a:schemeClr val="bg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ترشيح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نموذج التركيب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fr-F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3571868" y="2071678"/>
            <a:ext cx="2643206" cy="478632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إجراء تجارب يتـم فيها ترشيح الضوء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الابيض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ومعاينة الضوء البارز من المرشح للتعر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على ظاهرة امتصا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ص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بواسطة المادة المرشحة، قصد بناء نموذج التركيب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وضعية تعمم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الادماج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85720" y="1357298"/>
            <a:ext cx="2428892" cy="5500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مع3: يوظف نموذج التركيب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قواعد تشكي</a:t>
            </a:r>
            <a:r>
              <a:rPr lang="ar-SA" sz="2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ل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الاساسية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RVB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من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الالوان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الثانوية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CMJ </a:t>
            </a:r>
            <a:endParaRPr lang="fr-FR" sz="105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يفسر بمبدأ التركيب </a:t>
            </a:r>
            <a:r>
              <a:rPr lang="ar-SA" sz="20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ar-SA" sz="20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رؤية اللون من مرشحات لونية أساسية أو ثانوية</a:t>
            </a: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6643702" y="3143248"/>
            <a:ext cx="20717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com_139004717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2339752" y="476672"/>
            <a:ext cx="4896544" cy="122413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وضعية تعلم </a:t>
            </a:r>
            <a:r>
              <a:rPr lang="ar-DZ" sz="2800" b="1" dirty="0" err="1" smtClean="0">
                <a:solidFill>
                  <a:schemeClr val="bg1"/>
                </a:solidFill>
              </a:rPr>
              <a:t>الادماج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500166" y="2714620"/>
            <a:ext cx="6696744" cy="237626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1"/>
                </a:solidFill>
              </a:rPr>
              <a:t>وضعية مشكلة  </a:t>
            </a:r>
            <a:r>
              <a:rPr lang="ar-DZ" sz="3200" b="1" dirty="0" err="1" smtClean="0">
                <a:solidFill>
                  <a:schemeClr val="bg1"/>
                </a:solidFill>
              </a:rPr>
              <a:t>ادماجية</a:t>
            </a:r>
            <a:r>
              <a:rPr lang="ar-DZ" sz="3200" b="1" dirty="0" smtClean="0">
                <a:solidFill>
                  <a:schemeClr val="bg1"/>
                </a:solidFill>
              </a:rPr>
              <a:t> حول الضوء </a:t>
            </a:r>
            <a:r>
              <a:rPr lang="ar-DZ" sz="3200" b="1" dirty="0" err="1" smtClean="0">
                <a:solidFill>
                  <a:schemeClr val="bg1"/>
                </a:solidFill>
              </a:rPr>
              <a:t>الابيض</a:t>
            </a:r>
            <a:r>
              <a:rPr lang="ar-DZ" sz="3200" b="1" dirty="0" smtClean="0">
                <a:solidFill>
                  <a:schemeClr val="bg1"/>
                </a:solidFill>
              </a:rPr>
              <a:t> و تحليله وتركيبه مع التركيب الجمعي </a:t>
            </a:r>
            <a:r>
              <a:rPr lang="ar-DZ" sz="3200" b="1" dirty="0" err="1" smtClean="0">
                <a:solidFill>
                  <a:schemeClr val="bg1"/>
                </a:solidFill>
              </a:rPr>
              <a:t>و</a:t>
            </a:r>
            <a:r>
              <a:rPr lang="ar-DZ" sz="3200" b="1" dirty="0" smtClean="0">
                <a:solidFill>
                  <a:schemeClr val="bg1"/>
                </a:solidFill>
              </a:rPr>
              <a:t> </a:t>
            </a:r>
            <a:r>
              <a:rPr lang="ar-DZ" sz="3200" b="1" dirty="0" err="1" smtClean="0">
                <a:solidFill>
                  <a:schemeClr val="bg1"/>
                </a:solidFill>
              </a:rPr>
              <a:t>الطرحي</a:t>
            </a:r>
            <a:r>
              <a:rPr lang="ar-DZ" sz="3200" b="1" dirty="0" smtClean="0">
                <a:solidFill>
                  <a:schemeClr val="bg1"/>
                </a:solidFill>
              </a:rPr>
              <a:t> </a:t>
            </a:r>
            <a:r>
              <a:rPr lang="ar-DZ" sz="3200" b="1" dirty="0" err="1" smtClean="0">
                <a:solidFill>
                  <a:schemeClr val="bg1"/>
                </a:solidFill>
              </a:rPr>
              <a:t>للالوان</a:t>
            </a:r>
            <a:r>
              <a:rPr lang="ar-DZ" sz="3200" b="1" dirty="0" smtClean="0">
                <a:solidFill>
                  <a:schemeClr val="bg1"/>
                </a:solidFill>
              </a:rPr>
              <a:t>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dlat.net_11_16_f3f0_d8afed18e77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6786578" y="428604"/>
            <a:ext cx="2088232" cy="86409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الموارد المعرفية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3929058" y="1142984"/>
            <a:ext cx="2088232" cy="864096"/>
          </a:xfrm>
          <a:prstGeom prst="down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انماط من الوضعيات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التعلمية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" name="Rectangle avec flèche vers le bas 5"/>
          <p:cNvSpPr/>
          <p:nvPr/>
        </p:nvSpPr>
        <p:spPr>
          <a:xfrm>
            <a:off x="357158" y="428604"/>
            <a:ext cx="2088232" cy="864096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مؤشرات و معايير التقويم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6786578" y="1571612"/>
            <a:ext cx="2357422" cy="478634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4-رؤية جسم بلون معين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رؤية جسـم بلون الضوء النافذ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الى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العين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الضوء الساقط (الوارد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) </a:t>
            </a:r>
            <a:endParaRPr lang="en-US" sz="2400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الضوء الممتص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الضوء النافذ (اللون الذي تتحسسه العين</a:t>
            </a:r>
            <a:endParaRPr lang="fr-FR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143240" y="2071678"/>
            <a:ext cx="3429024" cy="457200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SA" sz="2000" b="1" dirty="0" smtClean="0">
                <a:solidFill>
                  <a:schemeClr val="bg1"/>
                </a:solidFill>
              </a:rPr>
              <a:t>طرح مشكلة رؤية </a:t>
            </a:r>
            <a:r>
              <a:rPr lang="ar-SA" sz="2000" b="1" dirty="0" err="1" smtClean="0">
                <a:solidFill>
                  <a:schemeClr val="bg1"/>
                </a:solidFill>
              </a:rPr>
              <a:t>األجسام</a:t>
            </a:r>
            <a:r>
              <a:rPr lang="ar-SA" sz="2000" b="1" dirty="0" smtClean="0">
                <a:solidFill>
                  <a:schemeClr val="bg1"/>
                </a:solidFill>
              </a:rPr>
              <a:t> </a:t>
            </a:r>
            <a:r>
              <a:rPr lang="ar-SA" sz="2000" b="1" dirty="0" err="1" smtClean="0">
                <a:solidFill>
                  <a:schemeClr val="bg1"/>
                </a:solidFill>
              </a:rPr>
              <a:t>بالالوان</a:t>
            </a:r>
            <a:r>
              <a:rPr lang="ar-SA" sz="2000" b="1" dirty="0" smtClean="0">
                <a:solidFill>
                  <a:schemeClr val="bg1"/>
                </a:solidFill>
              </a:rPr>
              <a:t>  المختلفة مضاءة بضوء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الابيض</a:t>
            </a:r>
            <a:r>
              <a:rPr lang="ar-SA" sz="2000" b="1" dirty="0" smtClean="0">
                <a:solidFill>
                  <a:schemeClr val="bg1"/>
                </a:solidFill>
              </a:rPr>
              <a:t>  ثـم مضاءة بضوء ملون( بإحدى مركبات الضوء </a:t>
            </a:r>
            <a:r>
              <a:rPr lang="ar-SA" sz="2000" b="1" dirty="0" err="1" smtClean="0">
                <a:solidFill>
                  <a:schemeClr val="bg1"/>
                </a:solidFill>
              </a:rPr>
              <a:t>الاساسية</a:t>
            </a:r>
            <a:r>
              <a:rPr lang="ar-SA" sz="2000" b="1" dirty="0" smtClean="0">
                <a:solidFill>
                  <a:schemeClr val="bg1"/>
                </a:solidFill>
              </a:rPr>
              <a:t>) ، وتفسير ذلك بتوظيف نموذج التركيب </a:t>
            </a:r>
            <a:r>
              <a:rPr lang="ar-SA" sz="2000" b="1" dirty="0" err="1" smtClean="0">
                <a:solidFill>
                  <a:schemeClr val="bg1"/>
                </a:solidFill>
              </a:rPr>
              <a:t>الطرحي</a:t>
            </a:r>
            <a:r>
              <a:rPr lang="ar-SA" sz="2000" b="1" dirty="0" smtClean="0">
                <a:solidFill>
                  <a:schemeClr val="bg1"/>
                </a:solidFill>
              </a:rPr>
              <a:t> والتوصل إلى فهم  رؤية الجسـم بلون معين، وعلاقة  ذلك بتركيبة الضوء الساقط والضوء الممتص والضوء النافذ للعين </a:t>
            </a:r>
            <a:endParaRPr lang="fr-F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2844" y="1357298"/>
            <a:ext cx="2714612" cy="550070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DZ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مع4-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يفسر رؤية جسم بلون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معين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يوظ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نموذج التركي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الطرحي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لتحديد اللون الذي يرى </a:t>
            </a:r>
            <a:r>
              <a:rPr lang="ar-SA" sz="2400" b="1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به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الجسـم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-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يتنبأ باللون الذي تتحسسه العين من معرفة الضوء الساقط والضوء الممتص</a:t>
            </a: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يعر</a:t>
            </a:r>
            <a:r>
              <a:rPr lang="ar-SA" sz="2400" b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ف أن ر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ؤية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نقطة من جسـم تكون بلون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الضوء النافذ للعين</a:t>
            </a:r>
            <a:endParaRPr lang="fr-FR" sz="11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6929454" y="3071810"/>
            <a:ext cx="200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5-X-7-ft-Easter-font-b-spring-b-font-photography-font-b-background-b-f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avec flèche vers le bas 3"/>
          <p:cNvSpPr/>
          <p:nvPr/>
        </p:nvSpPr>
        <p:spPr>
          <a:xfrm>
            <a:off x="2771800" y="1772816"/>
            <a:ext cx="3312368" cy="1224136"/>
          </a:xfrm>
          <a:prstGeom prst="down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وضعية </a:t>
            </a:r>
            <a:r>
              <a:rPr lang="ar-DZ" sz="2000" b="1" dirty="0" err="1" smtClean="0">
                <a:solidFill>
                  <a:schemeClr val="bg1"/>
                </a:solidFill>
              </a:rPr>
              <a:t>ادماج</a:t>
            </a:r>
            <a:r>
              <a:rPr lang="ar-DZ" sz="2000" b="1" dirty="0" smtClean="0">
                <a:solidFill>
                  <a:schemeClr val="bg1"/>
                </a:solidFill>
              </a:rPr>
              <a:t> </a:t>
            </a:r>
            <a:r>
              <a:rPr lang="ar-DZ" sz="2000" b="1" dirty="0" err="1" smtClean="0">
                <a:solidFill>
                  <a:schemeClr val="bg1"/>
                </a:solidFill>
              </a:rPr>
              <a:t>التعلمات</a:t>
            </a:r>
            <a:r>
              <a:rPr lang="ar-DZ" sz="2000" b="1" dirty="0" smtClean="0">
                <a:solidFill>
                  <a:schemeClr val="bg1"/>
                </a:solidFill>
              </a:rPr>
              <a:t> 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67544" y="3068960"/>
            <a:ext cx="7488832" cy="33123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وضعية تتطلب التنبؤ باللون الذي يكون عليه جسم عندما يسلط عليه أضواء لونية مختلفة 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800px-Keukenhof-Szmur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uban courbé vers le bas 2"/>
          <p:cNvSpPr/>
          <p:nvPr/>
        </p:nvSpPr>
        <p:spPr>
          <a:xfrm>
            <a:off x="1763688" y="0"/>
            <a:ext cx="5400600" cy="1224136"/>
          </a:xfrm>
          <a:prstGeom prst="ellipseRibbon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جدول البرنامج السنوي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للسنة الثالثة   متوسط </a:t>
            </a:r>
          </a:p>
          <a:p>
            <a:pPr algn="ctr"/>
            <a:r>
              <a:rPr lang="ar-DZ" sz="2000" b="1" dirty="0" smtClean="0">
                <a:solidFill>
                  <a:schemeClr val="bg1"/>
                </a:solidFill>
              </a:rPr>
              <a:t>علوم فيزيائية 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2771800" y="1196752"/>
            <a:ext cx="3744416" cy="86409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المشاريع التكنولوجية المقترحة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avec flèche vers le bas 4"/>
          <p:cNvSpPr/>
          <p:nvPr/>
        </p:nvSpPr>
        <p:spPr>
          <a:xfrm>
            <a:off x="6215074" y="1857364"/>
            <a:ext cx="1714480" cy="940664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ميدان المادة وتحولاتها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avec flèche vers le bas 7"/>
          <p:cNvSpPr/>
          <p:nvPr/>
        </p:nvSpPr>
        <p:spPr>
          <a:xfrm>
            <a:off x="642910" y="1857364"/>
            <a:ext cx="2058022" cy="938954"/>
          </a:xfrm>
          <a:prstGeom prst="downArrowCallou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ميدان  الظواهر </a:t>
            </a:r>
            <a:r>
              <a:rPr lang="ar-DZ" sz="2400" b="1" dirty="0" err="1" smtClean="0">
                <a:solidFill>
                  <a:schemeClr val="bg1"/>
                </a:solidFill>
              </a:rPr>
              <a:t>االضوئية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929190" y="2714620"/>
            <a:ext cx="3857620" cy="38130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bg1"/>
                </a:solidFill>
              </a:rPr>
              <a:t>تلوث الغلاف الجوي 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42844" y="2857496"/>
            <a:ext cx="4071966" cy="3813004"/>
          </a:xfrm>
          <a:prstGeom prst="roundRect">
            <a:avLst/>
          </a:prstGeom>
          <a:solidFill>
            <a:srgbClr val="1ADC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bg1"/>
                </a:solidFill>
              </a:rPr>
              <a:t>العين </a:t>
            </a:r>
            <a:r>
              <a:rPr lang="ar-DZ" sz="2400" b="1" dirty="0" err="1" smtClean="0">
                <a:solidFill>
                  <a:schemeClr val="bg1"/>
                </a:solidFill>
              </a:rPr>
              <a:t>و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r>
              <a:rPr lang="ar-DZ" sz="2400" b="1" dirty="0" err="1" smtClean="0">
                <a:solidFill>
                  <a:schemeClr val="bg1"/>
                </a:solidFill>
              </a:rPr>
              <a:t>الالوان</a:t>
            </a:r>
            <a:r>
              <a:rPr lang="ar-DZ" sz="2400" b="1" dirty="0" smtClean="0">
                <a:solidFill>
                  <a:schemeClr val="bg1"/>
                </a:solidFill>
              </a:rPr>
              <a:t> 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1363</TotalTime>
  <Words>3515</Words>
  <Application>Microsoft Office PowerPoint</Application>
  <PresentationFormat>Affichage à l'écran (4:3)</PresentationFormat>
  <Paragraphs>538</Paragraphs>
  <Slides>35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Apex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HMI</dc:creator>
  <cp:lastModifiedBy>H-Info</cp:lastModifiedBy>
  <cp:revision>558</cp:revision>
  <dcterms:created xsi:type="dcterms:W3CDTF">2016-02-25T12:58:07Z</dcterms:created>
  <dcterms:modified xsi:type="dcterms:W3CDTF">2017-03-03T18:44:56Z</dcterms:modified>
</cp:coreProperties>
</file>